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8" r:id="rId3"/>
    <p:sldId id="372" r:id="rId4"/>
    <p:sldId id="373" r:id="rId5"/>
    <p:sldId id="371" r:id="rId6"/>
    <p:sldId id="374" r:id="rId7"/>
    <p:sldId id="375" r:id="rId8"/>
    <p:sldId id="376" r:id="rId9"/>
    <p:sldId id="377" r:id="rId10"/>
    <p:sldId id="378" r:id="rId11"/>
    <p:sldId id="379" r:id="rId12"/>
    <p:sldId id="380" r:id="rId13"/>
    <p:sldId id="381" r:id="rId14"/>
    <p:sldId id="382" r:id="rId15"/>
    <p:sldId id="383" r:id="rId16"/>
    <p:sldId id="273"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8000"/>
    <a:srgbClr val="3399FF"/>
    <a:srgbClr val="006600"/>
    <a:srgbClr val="CC0000"/>
    <a:srgbClr val="A50021"/>
    <a:srgbClr val="CC0066"/>
    <a:srgbClr val="FFCCFF"/>
    <a:srgbClr val="9BCD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8" autoAdjust="0"/>
    <p:restoredTop sz="94567" autoAdjust="0"/>
  </p:normalViewPr>
  <p:slideViewPr>
    <p:cSldViewPr>
      <p:cViewPr>
        <p:scale>
          <a:sx n="70" d="100"/>
          <a:sy n="70" d="100"/>
        </p:scale>
        <p:origin x="-1038" y="-12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84D16-3737-4ADE-B33F-BA2F1EB64049}" type="datetimeFigureOut">
              <a:rPr lang="zh-CN" altLang="en-US" smtClean="0"/>
              <a:t>2012/7/21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CEE413-3CAC-446A-AFCE-95C741311D86}" type="slidenum">
              <a:rPr lang="zh-CN" altLang="en-US" smtClean="0"/>
              <a:t>‹#›</a:t>
            </a:fld>
            <a:endParaRPr lang="zh-CN" altLang="en-US"/>
          </a:p>
        </p:txBody>
      </p:sp>
    </p:spTree>
    <p:extLst>
      <p:ext uri="{BB962C8B-B14F-4D97-AF65-F5344CB8AC3E}">
        <p14:creationId xmlns:p14="http://schemas.microsoft.com/office/powerpoint/2010/main" val="2987200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3" name="图片 14"/>
          <p:cNvPicPr preferRelativeResize="0">
            <a:picLocks/>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904000" y="3816000"/>
            <a:ext cx="1512000" cy="1044000"/>
          </a:xfrm>
          <a:prstGeom prst="rect">
            <a:avLst/>
          </a:prstGeom>
          <a:ln>
            <a:noFill/>
          </a:ln>
          <a:effectLst>
            <a:outerShdw blurRad="292100" dist="139700" dir="2700000" algn="tl" rotWithShape="0">
              <a:srgbClr val="333333">
                <a:alpha val="65000"/>
              </a:srgbClr>
            </a:outerShdw>
          </a:effectLst>
        </p:spPr>
      </p:pic>
      <p:pic>
        <p:nvPicPr>
          <p:cNvPr id="4" name="图片 15"/>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7524000" y="3816000"/>
            <a:ext cx="1512000" cy="1044000"/>
          </a:xfrm>
          <a:prstGeom prst="rect">
            <a:avLst/>
          </a:prstGeom>
          <a:ln>
            <a:noFill/>
          </a:ln>
          <a:effectLst>
            <a:outerShdw blurRad="292100" dist="139700" dir="2700000" algn="tl" rotWithShape="0">
              <a:srgbClr val="333333">
                <a:alpha val="65000"/>
              </a:srgbClr>
            </a:outerShdw>
          </a:effectLst>
        </p:spPr>
      </p:pic>
      <p:pic>
        <p:nvPicPr>
          <p:cNvPr id="5" name="图片 16"/>
          <p:cNvPicPr preferRelativeResize="0">
            <a:picLocks/>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4284000" y="3816350"/>
            <a:ext cx="1512000" cy="1044000"/>
          </a:xfrm>
          <a:prstGeom prst="rect">
            <a:avLst/>
          </a:prstGeom>
          <a:ln>
            <a:noFill/>
          </a:ln>
          <a:effectLst>
            <a:outerShdw blurRad="292100" dist="139700" dir="2700000" algn="tl" rotWithShape="0">
              <a:srgbClr val="333333">
                <a:alpha val="65000"/>
              </a:srgbClr>
            </a:outerShdw>
          </a:effectLst>
        </p:spPr>
      </p:pic>
      <p:pic>
        <p:nvPicPr>
          <p:cNvPr id="6" name="图片 17"/>
          <p:cNvPicPr preferRelativeResize="0">
            <a:picLocks/>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2664000" y="3822975"/>
            <a:ext cx="1512000" cy="1044000"/>
          </a:xfrm>
          <a:prstGeom prst="rect">
            <a:avLst/>
          </a:prstGeom>
          <a:ln>
            <a:noFill/>
          </a:ln>
          <a:effectLst>
            <a:outerShdw blurRad="292100" dist="139700" dir="2700000" algn="tl" rotWithShape="0">
              <a:srgbClr val="333333">
                <a:alpha val="65000"/>
              </a:srgbClr>
            </a:outerShdw>
          </a:effectLst>
        </p:spPr>
      </p:pic>
      <p:sp>
        <p:nvSpPr>
          <p:cNvPr id="7" name="Rectangle 3"/>
          <p:cNvSpPr>
            <a:spLocks noChangeArrowheads="1"/>
          </p:cNvSpPr>
          <p:nvPr userDrawn="1"/>
        </p:nvSpPr>
        <p:spPr bwMode="auto">
          <a:xfrm>
            <a:off x="46038" y="3816350"/>
            <a:ext cx="2509837" cy="1042988"/>
          </a:xfrm>
          <a:prstGeom prst="rect">
            <a:avLst/>
          </a:prstGeom>
          <a:gradFill flip="none" rotWithShape="1">
            <a:gsLst>
              <a:gs pos="0">
                <a:srgbClr val="21D6E0"/>
              </a:gs>
              <a:gs pos="36000">
                <a:srgbClr val="0087E6"/>
              </a:gs>
              <a:gs pos="100000">
                <a:srgbClr val="005CBF"/>
              </a:gs>
            </a:gsLst>
            <a:lin ang="0" scaled="1"/>
            <a:tileRect/>
          </a:gradFill>
          <a:ln w="9525">
            <a:noFill/>
            <a:miter lim="800000"/>
            <a:headEnd/>
            <a:tailEnd/>
          </a:ln>
          <a:effectLst>
            <a:outerShdw blurRad="50800" dist="38100" dir="5400000" algn="t" rotWithShape="0">
              <a:prstClr val="black">
                <a:alpha val="40000"/>
              </a:prstClr>
            </a:outerShdw>
          </a:effectLst>
        </p:spPr>
        <p:txBody>
          <a:bodyPr wrap="none" anchor="ctr"/>
          <a:lstStyle/>
          <a:p>
            <a:pPr>
              <a:defRPr/>
            </a:pPr>
            <a:endParaRPr lang="zh-CN" altLang="en-US"/>
          </a:p>
        </p:txBody>
      </p:sp>
      <p:pic>
        <p:nvPicPr>
          <p:cNvPr id="9" name="图片 8"/>
          <p:cNvPicPr>
            <a:picLocks noChangeAspect="1"/>
          </p:cNvPicPr>
          <p:nvPr userDrawn="1"/>
        </p:nvPicPr>
        <p:blipFill rotWithShape="1">
          <a:blip r:embed="rId6" cstate="print">
            <a:extLst>
              <a:ext uri="{28A0092B-C50C-407E-A947-70E740481C1C}">
                <a14:useLocalDpi xmlns:a14="http://schemas.microsoft.com/office/drawing/2010/main" val="0"/>
              </a:ext>
            </a:extLst>
          </a:blip>
          <a:srcRect l="3017" t="10075" r="3406" b="7854"/>
          <a:stretch/>
        </p:blipFill>
        <p:spPr>
          <a:xfrm>
            <a:off x="258792" y="362309"/>
            <a:ext cx="2368521" cy="797818"/>
          </a:xfrm>
          <a:prstGeom prst="rect">
            <a:avLst/>
          </a:prstGeom>
        </p:spPr>
      </p:pic>
    </p:spTree>
  </p:cSld>
  <p:clrMapOvr>
    <a:masterClrMapping/>
  </p:clrMapOvr>
  <p:timing>
    <p:tnLst>
      <p:par>
        <p:cTn id="1" dur="indefinite" restart="never" nodeType="tmRoot"/>
      </p:par>
    </p:tnLst>
  </p:timing>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457200" y="6356350"/>
            <a:ext cx="2133600" cy="365125"/>
          </a:xfrm>
          <a:prstGeom prst="rect">
            <a:avLst/>
          </a:prstGeom>
        </p:spPr>
        <p:txBody>
          <a:bodyPr/>
          <a:lstStyle>
            <a:lvl1pPr>
              <a:defRPr/>
            </a:lvl1pPr>
          </a:lstStyle>
          <a:p>
            <a:pPr>
              <a:defRPr/>
            </a:pPr>
            <a:fld id="{A1D2A2EC-FBB3-48B7-B346-5C9ACC8994D6}" type="datetime1">
              <a:rPr lang="zh-CN" altLang="en-US" smtClean="0"/>
              <a:t>2012/7/21</a:t>
            </a:fld>
            <a:endParaRPr lang="zh-CN" altLang="en-US"/>
          </a:p>
        </p:txBody>
      </p:sp>
      <p:sp>
        <p:nvSpPr>
          <p:cNvPr id="5" name="页脚占位符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8112F81-D467-4A5E-9E20-5A942D56622C}" type="slidenum">
              <a:rPr lang="zh-CN" altLang="en-US"/>
              <a:pPr>
                <a:defRPr/>
              </a:pPr>
              <a:t>‹#›</a:t>
            </a:fld>
            <a:endParaRPr lang="zh-CN" altLang="en-US"/>
          </a:p>
        </p:txBody>
      </p:sp>
    </p:spTree>
    <p:extLst>
      <p:ext uri="{BB962C8B-B14F-4D97-AF65-F5344CB8AC3E}">
        <p14:creationId xmlns:p14="http://schemas.microsoft.com/office/powerpoint/2010/main" val="2112055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标题幻灯片">
    <p:spTree>
      <p:nvGrpSpPr>
        <p:cNvPr id="1" name=""/>
        <p:cNvGrpSpPr/>
        <p:nvPr/>
      </p:nvGrpSpPr>
      <p:grpSpPr>
        <a:xfrm>
          <a:off x="0" y="0"/>
          <a:ext cx="0" cy="0"/>
          <a:chOff x="0" y="0"/>
          <a:chExt cx="0" cy="0"/>
        </a:xfrm>
      </p:grpSpPr>
      <p:sp>
        <p:nvSpPr>
          <p:cNvPr id="7" name="Rectangle 3"/>
          <p:cNvSpPr>
            <a:spLocks noChangeArrowheads="1"/>
          </p:cNvSpPr>
          <p:nvPr userDrawn="1"/>
        </p:nvSpPr>
        <p:spPr bwMode="auto">
          <a:xfrm>
            <a:off x="46038" y="3816350"/>
            <a:ext cx="2509837" cy="1042988"/>
          </a:xfrm>
          <a:prstGeom prst="rect">
            <a:avLst/>
          </a:prstGeom>
          <a:gradFill flip="none" rotWithShape="1">
            <a:gsLst>
              <a:gs pos="0">
                <a:srgbClr val="21D6E0"/>
              </a:gs>
              <a:gs pos="36000">
                <a:srgbClr val="0087E6"/>
              </a:gs>
              <a:gs pos="100000">
                <a:srgbClr val="005CBF"/>
              </a:gs>
            </a:gsLst>
            <a:lin ang="0" scaled="1"/>
            <a:tileRect/>
          </a:gradFill>
          <a:ln w="9525">
            <a:noFill/>
            <a:miter lim="800000"/>
            <a:headEnd/>
            <a:tailEnd/>
          </a:ln>
          <a:effectLst>
            <a:outerShdw blurRad="50800" dist="38100" dir="5400000" algn="t" rotWithShape="0">
              <a:prstClr val="black">
                <a:alpha val="40000"/>
              </a:prstClr>
            </a:outerShdw>
          </a:effectLst>
        </p:spPr>
        <p:txBody>
          <a:bodyPr wrap="none" anchor="ctr"/>
          <a:lstStyle/>
          <a:p>
            <a:pPr>
              <a:defRPr/>
            </a:pPr>
            <a:endParaRPr lang="zh-CN" altLang="en-US"/>
          </a:p>
        </p:txBody>
      </p:sp>
      <p:pic>
        <p:nvPicPr>
          <p:cNvPr id="9" name="图片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017" t="10075" r="3406" b="7854"/>
          <a:stretch/>
        </p:blipFill>
        <p:spPr>
          <a:xfrm>
            <a:off x="6516216" y="5805264"/>
            <a:ext cx="2368521" cy="797818"/>
          </a:xfrm>
          <a:prstGeom prst="rect">
            <a:avLst/>
          </a:prstGeom>
        </p:spPr>
      </p:pic>
      <p:pic>
        <p:nvPicPr>
          <p:cNvPr id="8" name="图片 14"/>
          <p:cNvPicPr preferRelativeResize="0">
            <a:picLocks/>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904000" y="3816000"/>
            <a:ext cx="1512000" cy="1044000"/>
          </a:xfrm>
          <a:prstGeom prst="rect">
            <a:avLst/>
          </a:prstGeom>
          <a:ln>
            <a:noFill/>
          </a:ln>
          <a:effectLst>
            <a:outerShdw blurRad="292100" dist="139700" dir="2700000" algn="tl" rotWithShape="0">
              <a:srgbClr val="333333">
                <a:alpha val="65000"/>
              </a:srgbClr>
            </a:outerShdw>
          </a:effectLst>
        </p:spPr>
      </p:pic>
      <p:pic>
        <p:nvPicPr>
          <p:cNvPr id="10" name="图片 15"/>
          <p:cNvPicPr preferRelativeResize="0">
            <a:picLocks/>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7524000" y="3816000"/>
            <a:ext cx="1512000" cy="1044000"/>
          </a:xfrm>
          <a:prstGeom prst="rect">
            <a:avLst/>
          </a:prstGeom>
          <a:ln>
            <a:noFill/>
          </a:ln>
          <a:effectLst>
            <a:outerShdw blurRad="292100" dist="139700" dir="2700000" algn="tl" rotWithShape="0">
              <a:srgbClr val="333333">
                <a:alpha val="65000"/>
              </a:srgbClr>
            </a:outerShdw>
          </a:effectLst>
        </p:spPr>
      </p:pic>
      <p:pic>
        <p:nvPicPr>
          <p:cNvPr id="11" name="图片 16"/>
          <p:cNvPicPr preferRelativeResize="0">
            <a:picLocks/>
          </p:cNvPicPr>
          <p:nvPr userDrawn="1"/>
        </p:nvPicPr>
        <p:blipFill>
          <a:blip r:embed="rId5" cstate="print">
            <a:extLst>
              <a:ext uri="{28A0092B-C50C-407E-A947-70E740481C1C}">
                <a14:useLocalDpi xmlns:a14="http://schemas.microsoft.com/office/drawing/2010/main" val="0"/>
              </a:ext>
            </a:extLst>
          </a:blip>
          <a:stretch>
            <a:fillRect/>
          </a:stretch>
        </p:blipFill>
        <p:spPr bwMode="auto">
          <a:xfrm>
            <a:off x="4284000" y="3816350"/>
            <a:ext cx="1512000" cy="1044000"/>
          </a:xfrm>
          <a:prstGeom prst="rect">
            <a:avLst/>
          </a:prstGeom>
          <a:ln>
            <a:noFill/>
          </a:ln>
          <a:effectLst>
            <a:outerShdw blurRad="292100" dist="139700" dir="2700000" algn="tl" rotWithShape="0">
              <a:srgbClr val="333333">
                <a:alpha val="65000"/>
              </a:srgbClr>
            </a:outerShdw>
          </a:effectLst>
        </p:spPr>
      </p:pic>
      <p:pic>
        <p:nvPicPr>
          <p:cNvPr id="12" name="图片 17"/>
          <p:cNvPicPr preferRelativeResize="0">
            <a:picLocks/>
          </p:cNvPicPr>
          <p:nvPr userDrawn="1"/>
        </p:nvPicPr>
        <p:blipFill>
          <a:blip r:embed="rId6" cstate="print">
            <a:extLst>
              <a:ext uri="{28A0092B-C50C-407E-A947-70E740481C1C}">
                <a14:useLocalDpi xmlns:a14="http://schemas.microsoft.com/office/drawing/2010/main" val="0"/>
              </a:ext>
            </a:extLst>
          </a:blip>
          <a:stretch>
            <a:fillRect/>
          </a:stretch>
        </p:blipFill>
        <p:spPr bwMode="auto">
          <a:xfrm>
            <a:off x="2664000" y="3822975"/>
            <a:ext cx="1512000" cy="1044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01272254"/>
      </p:ext>
    </p:extLst>
  </p:cSld>
  <p:clrMapOvr>
    <a:masterClrMapping/>
  </p:clrMapOvr>
  <p:timing>
    <p:tnLst>
      <p:par>
        <p:cTn id="1" dur="indefinite" restart="never" nodeType="tmRoot"/>
      </p:par>
    </p:tnLst>
  </p:timing>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692696"/>
            <a:ext cx="8229600" cy="724942"/>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5963"/>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0" y="0"/>
            <a:ext cx="9144000" cy="692150"/>
          </a:xfrm>
          <a:prstGeom prst="rect">
            <a:avLst/>
          </a:prstGeom>
          <a:gradFill flip="none" rotWithShape="1">
            <a:gsLst>
              <a:gs pos="0">
                <a:srgbClr val="21D6E0"/>
              </a:gs>
              <a:gs pos="58000">
                <a:srgbClr val="0087E6"/>
              </a:gs>
              <a:gs pos="100000">
                <a:srgbClr val="005CBF"/>
              </a:gs>
            </a:gsLst>
            <a:lin ang="16200000" scaled="1"/>
            <a:tileRect/>
          </a:gradFill>
          <a:ln w="9525">
            <a:noFill/>
            <a:miter lim="800000"/>
            <a:headEnd/>
            <a:tailEnd/>
          </a:ln>
          <a:effectLst/>
        </p:spPr>
        <p:txBody>
          <a:bodyPr wrap="none" anchor="ctr"/>
          <a:lstStyle/>
          <a:p>
            <a:pPr>
              <a:defRPr/>
            </a:pPr>
            <a:endParaRPr lang="zh-CN" altLang="en-US"/>
          </a:p>
        </p:txBody>
      </p:sp>
      <p:grpSp>
        <p:nvGrpSpPr>
          <p:cNvPr id="1028" name="组合 14"/>
          <p:cNvGrpSpPr>
            <a:grpSpLocks/>
          </p:cNvGrpSpPr>
          <p:nvPr/>
        </p:nvGrpSpPr>
        <p:grpSpPr bwMode="auto">
          <a:xfrm>
            <a:off x="6480000" y="143813"/>
            <a:ext cx="2555875" cy="432000"/>
            <a:chOff x="6588224" y="1038737"/>
            <a:chExt cx="2555776" cy="431509"/>
          </a:xfrm>
        </p:grpSpPr>
        <p:pic>
          <p:nvPicPr>
            <p:cNvPr id="1030" name="图片 10"/>
            <p:cNvPicPr>
              <a:picLocks/>
            </p:cNvPicPr>
            <p:nvPr userDrawn="1"/>
          </p:nvPicPr>
          <p:blipFill>
            <a:blip r:embed="rId15" cstate="print">
              <a:extLst>
                <a:ext uri="{28A0092B-C50C-407E-A947-70E740481C1C}">
                  <a14:useLocalDpi xmlns:a14="http://schemas.microsoft.com/office/drawing/2010/main" val="0"/>
                </a:ext>
              </a:extLst>
            </a:blip>
            <a:stretch>
              <a:fillRect/>
            </a:stretch>
          </p:blipFill>
          <p:spPr bwMode="auto">
            <a:xfrm>
              <a:off x="6588224" y="1050119"/>
              <a:ext cx="601200" cy="409118"/>
            </a:xfrm>
            <a:prstGeom prst="rect">
              <a:avLst/>
            </a:prstGeom>
            <a:noFill/>
            <a:ln w="9525">
              <a:noFill/>
              <a:miter lim="800000"/>
              <a:headEnd/>
              <a:tailEnd/>
            </a:ln>
            <a:effectLst>
              <a:outerShdw blurRad="50800" dist="38100" dir="5400000" algn="t" rotWithShape="0">
                <a:prstClr val="black">
                  <a:alpha val="40000"/>
                </a:prstClr>
              </a:outerShdw>
            </a:effectLst>
          </p:spPr>
        </p:pic>
        <p:pic>
          <p:nvPicPr>
            <p:cNvPr id="2" name="图片 11"/>
            <p:cNvPicPr>
              <a:picLocks/>
            </p:cNvPicPr>
            <p:nvPr userDrawn="1"/>
          </p:nvPicPr>
          <p:blipFill>
            <a:blip r:embed="rId16" cstate="print">
              <a:extLst>
                <a:ext uri="{28A0092B-C50C-407E-A947-70E740481C1C}">
                  <a14:useLocalDpi xmlns:a14="http://schemas.microsoft.com/office/drawing/2010/main" val="0"/>
                </a:ext>
              </a:extLst>
            </a:blip>
            <a:stretch>
              <a:fillRect/>
            </a:stretch>
          </p:blipFill>
          <p:spPr bwMode="auto">
            <a:xfrm>
              <a:off x="7247019" y="1038737"/>
              <a:ext cx="579752" cy="431509"/>
            </a:xfrm>
            <a:prstGeom prst="rect">
              <a:avLst/>
            </a:prstGeom>
            <a:noFill/>
            <a:ln w="9525">
              <a:noFill/>
              <a:miter lim="800000"/>
              <a:headEnd/>
              <a:tailEnd/>
            </a:ln>
            <a:effectLst>
              <a:outerShdw blurRad="50800" dist="38100" dir="5400000" algn="t" rotWithShape="0">
                <a:prstClr val="black">
                  <a:alpha val="40000"/>
                </a:prstClr>
              </a:outerShdw>
            </a:effectLst>
          </p:spPr>
        </p:pic>
        <p:pic>
          <p:nvPicPr>
            <p:cNvPr id="3" name="图片 12"/>
            <p:cNvPicPr>
              <a:picLocks/>
            </p:cNvPicPr>
            <p:nvPr userDrawn="1"/>
          </p:nvPicPr>
          <p:blipFill>
            <a:blip r:embed="rId17" cstate="print">
              <a:extLst>
                <a:ext uri="{28A0092B-C50C-407E-A947-70E740481C1C}">
                  <a14:useLocalDpi xmlns:a14="http://schemas.microsoft.com/office/drawing/2010/main" val="0"/>
                </a:ext>
              </a:extLst>
            </a:blip>
            <a:stretch>
              <a:fillRect/>
            </a:stretch>
          </p:blipFill>
          <p:spPr bwMode="auto">
            <a:xfrm>
              <a:off x="8542800" y="1054699"/>
              <a:ext cx="601200" cy="399959"/>
            </a:xfrm>
            <a:prstGeom prst="rect">
              <a:avLst/>
            </a:prstGeom>
            <a:noFill/>
            <a:ln w="9525">
              <a:noFill/>
              <a:miter lim="800000"/>
              <a:headEnd/>
              <a:tailEnd/>
            </a:ln>
            <a:effectLst>
              <a:outerShdw blurRad="50800" dist="38100" dir="5400000" algn="t" rotWithShape="0">
                <a:prstClr val="black">
                  <a:alpha val="40000"/>
                </a:prstClr>
              </a:outerShdw>
            </a:effectLst>
          </p:spPr>
        </p:pic>
        <p:pic>
          <p:nvPicPr>
            <p:cNvPr id="1033" name="图片 13"/>
            <p:cNvPicPr>
              <a:picLocks/>
            </p:cNvPicPr>
            <p:nvPr userDrawn="1"/>
          </p:nvPicPr>
          <p:blipFill>
            <a:blip r:embed="rId18" cstate="print">
              <a:extLst>
                <a:ext uri="{28A0092B-C50C-407E-A947-70E740481C1C}">
                  <a14:useLocalDpi xmlns:a14="http://schemas.microsoft.com/office/drawing/2010/main" val="0"/>
                </a:ext>
              </a:extLst>
            </a:blip>
            <a:stretch>
              <a:fillRect/>
            </a:stretch>
          </p:blipFill>
          <p:spPr bwMode="auto">
            <a:xfrm>
              <a:off x="7884368" y="1055461"/>
              <a:ext cx="601200" cy="398435"/>
            </a:xfrm>
            <a:prstGeom prst="rect">
              <a:avLst/>
            </a:prstGeom>
            <a:noFill/>
            <a:ln w="9525">
              <a:noFill/>
              <a:miter lim="800000"/>
              <a:headEnd/>
              <a:tailEnd/>
            </a:ln>
            <a:effectLst>
              <a:outerShdw blurRad="50800" dist="38100" dir="5400000" algn="t" rotWithShape="0">
                <a:prstClr val="black">
                  <a:alpha val="40000"/>
                </a:prstClr>
              </a:outerShdw>
            </a:effectLst>
          </p:spPr>
        </p:pic>
      </p:grpSp>
      <p:sp>
        <p:nvSpPr>
          <p:cNvPr id="1038" name="Rectangle 14"/>
          <p:cNvSpPr>
            <a:spLocks noChangeArrowheads="1"/>
          </p:cNvSpPr>
          <p:nvPr/>
        </p:nvSpPr>
        <p:spPr bwMode="auto">
          <a:xfrm>
            <a:off x="0" y="692150"/>
            <a:ext cx="9144000" cy="73025"/>
          </a:xfrm>
          <a:prstGeom prst="rect">
            <a:avLst/>
          </a:prstGeom>
          <a:gradFill rotWithShape="1">
            <a:gsLst>
              <a:gs pos="0">
                <a:schemeClr val="bg2">
                  <a:gamma/>
                  <a:tint val="28627"/>
                  <a:invGamma/>
                </a:schemeClr>
              </a:gs>
              <a:gs pos="50000">
                <a:schemeClr val="bg2"/>
              </a:gs>
              <a:gs pos="100000">
                <a:schemeClr val="bg2">
                  <a:gamma/>
                  <a:tint val="28627"/>
                  <a:invGamma/>
                </a:schemeClr>
              </a:gs>
            </a:gsLst>
            <a:lin ang="0" scaled="1"/>
          </a:gradFill>
          <a:ln w="9525">
            <a:noFill/>
            <a:miter lim="800000"/>
            <a:headEnd/>
            <a:tailEnd/>
          </a:ln>
          <a:effectLst/>
        </p:spPr>
        <p:txBody>
          <a:bodyPr wrap="none" anchor="ctr"/>
          <a:lstStyle/>
          <a:p>
            <a:pPr>
              <a:defRPr/>
            </a:pPr>
            <a:endParaRPr lang="zh-CN" altLang="en-US"/>
          </a:p>
        </p:txBody>
      </p:sp>
    </p:spTree>
  </p:cSld>
  <p:clrMap bg1="lt1" tx1="dk1" bg2="lt2" tx2="dk2" accent1="accent1" accent2="accent2" accent3="accent3" accent4="accent4" accent5="accent5" accent6="accent6" hlink="hlink" folHlink="folHlink"/>
  <p:sldLayoutIdLst>
    <p:sldLayoutId id="2147483778" r:id="rId1"/>
    <p:sldLayoutId id="214748378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83" r:id="rId13"/>
  </p:sldLayoutIdLst>
  <p:timing>
    <p:tnLst>
      <p:par>
        <p:cTn id="1" dur="indefinite" restart="never" nodeType="tmRoot"/>
      </p:par>
    </p:tnLst>
  </p:timing>
  <p:hf sldNum="0"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charset="-122"/>
        </a:defRPr>
      </a:lvl2pPr>
      <a:lvl3pPr algn="ctr" rtl="0" eaLnBrk="0" fontAlgn="base" hangingPunct="0">
        <a:spcBef>
          <a:spcPct val="0"/>
        </a:spcBef>
        <a:spcAft>
          <a:spcPct val="0"/>
        </a:spcAft>
        <a:defRPr sz="4400">
          <a:solidFill>
            <a:schemeClr val="tx2"/>
          </a:solidFill>
          <a:latin typeface="Arial" charset="0"/>
          <a:ea typeface="宋体" charset="-122"/>
        </a:defRPr>
      </a:lvl3pPr>
      <a:lvl4pPr algn="ctr" rtl="0" eaLnBrk="0" fontAlgn="base" hangingPunct="0">
        <a:spcBef>
          <a:spcPct val="0"/>
        </a:spcBef>
        <a:spcAft>
          <a:spcPct val="0"/>
        </a:spcAft>
        <a:defRPr sz="4400">
          <a:solidFill>
            <a:schemeClr val="tx2"/>
          </a:solidFill>
          <a:latin typeface="Arial" charset="0"/>
          <a:ea typeface="宋体" charset="-122"/>
        </a:defRPr>
      </a:lvl4pPr>
      <a:lvl5pPr algn="ctr" rtl="0" eaLnBrk="0" fontAlgn="base" hangingPunct="0">
        <a:spcBef>
          <a:spcPct val="0"/>
        </a:spcBef>
        <a:spcAft>
          <a:spcPct val="0"/>
        </a:spcAft>
        <a:defRPr sz="4400">
          <a:solidFill>
            <a:schemeClr val="tx2"/>
          </a:solidFill>
          <a:latin typeface="Arial" charset="0"/>
          <a:ea typeface="宋体" charset="-122"/>
        </a:defRPr>
      </a:lvl5pPr>
      <a:lvl6pPr marL="457200" algn="ctr" rtl="0" fontAlgn="base">
        <a:spcBef>
          <a:spcPct val="0"/>
        </a:spcBef>
        <a:spcAft>
          <a:spcPct val="0"/>
        </a:spcAft>
        <a:defRPr sz="4400">
          <a:solidFill>
            <a:schemeClr val="tx2"/>
          </a:solidFill>
          <a:latin typeface="Arial" charset="0"/>
          <a:ea typeface="宋体" charset="-122"/>
        </a:defRPr>
      </a:lvl6pPr>
      <a:lvl7pPr marL="914400" algn="ctr" rtl="0" fontAlgn="base">
        <a:spcBef>
          <a:spcPct val="0"/>
        </a:spcBef>
        <a:spcAft>
          <a:spcPct val="0"/>
        </a:spcAft>
        <a:defRPr sz="4400">
          <a:solidFill>
            <a:schemeClr val="tx2"/>
          </a:solidFill>
          <a:latin typeface="Arial" charset="0"/>
          <a:ea typeface="宋体" charset="-122"/>
        </a:defRPr>
      </a:lvl7pPr>
      <a:lvl8pPr marL="1371600" algn="ctr" rtl="0" fontAlgn="base">
        <a:spcBef>
          <a:spcPct val="0"/>
        </a:spcBef>
        <a:spcAft>
          <a:spcPct val="0"/>
        </a:spcAft>
        <a:defRPr sz="4400">
          <a:solidFill>
            <a:schemeClr val="tx2"/>
          </a:solidFill>
          <a:latin typeface="Arial" charset="0"/>
          <a:ea typeface="宋体" charset="-122"/>
        </a:defRPr>
      </a:lvl8pPr>
      <a:lvl9pPr marL="1828800" algn="ctr" rtl="0" fontAlgn="base">
        <a:spcBef>
          <a:spcPct val="0"/>
        </a:spcBef>
        <a:spcAft>
          <a:spcPct val="0"/>
        </a:spcAft>
        <a:defRPr sz="4400">
          <a:solidFill>
            <a:schemeClr val="tx2"/>
          </a:solidFill>
          <a:latin typeface="Arial" charset="0"/>
          <a:ea typeface="宋体"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0528" y="5229200"/>
            <a:ext cx="9324528" cy="1477328"/>
          </a:xfrm>
          <a:prstGeom prst="rect">
            <a:avLst/>
          </a:prstGeom>
          <a:noFill/>
        </p:spPr>
        <p:txBody>
          <a:bodyPr wrap="square">
            <a:spAutoFit/>
          </a:bodyPr>
          <a:lstStyle/>
          <a:p>
            <a:pPr algn="ctr">
              <a:lnSpc>
                <a:spcPct val="150000"/>
              </a:lnSpc>
              <a:defRPr/>
            </a:pPr>
            <a:r>
              <a:rPr lang="zh-CN" altLang="en-US" sz="2000" dirty="0" smtClean="0">
                <a:ln w="1905"/>
                <a:solidFill>
                  <a:schemeClr val="accent4">
                    <a:lumMod val="85000"/>
                    <a:lumOff val="15000"/>
                  </a:schemeClr>
                </a:solidFill>
                <a:effectLst>
                  <a:innerShdw blurRad="69850" dist="43180" dir="5400000">
                    <a:srgbClr val="000000">
                      <a:alpha val="65000"/>
                    </a:srgbClr>
                  </a:innerShdw>
                </a:effectLst>
                <a:latin typeface="Times New Roman" pitchFamily="18" charset="0"/>
                <a:ea typeface="华文中宋" pitchFamily="2" charset="-122"/>
                <a:cs typeface="Times New Roman" pitchFamily="18" charset="0"/>
              </a:rPr>
              <a:t>高俊，陈秉正</a:t>
            </a:r>
            <a:endParaRPr lang="en-US" altLang="zh-CN" sz="2000" dirty="0" smtClean="0">
              <a:ln w="1905"/>
              <a:solidFill>
                <a:schemeClr val="accent4">
                  <a:lumMod val="85000"/>
                  <a:lumOff val="15000"/>
                </a:schemeClr>
              </a:solidFill>
              <a:effectLst>
                <a:innerShdw blurRad="69850" dist="43180" dir="5400000">
                  <a:srgbClr val="000000">
                    <a:alpha val="65000"/>
                  </a:srgbClr>
                </a:innerShdw>
              </a:effectLst>
              <a:latin typeface="Times New Roman" pitchFamily="18" charset="0"/>
              <a:ea typeface="华文中宋" pitchFamily="2" charset="-122"/>
              <a:cs typeface="Times New Roman" pitchFamily="18" charset="0"/>
            </a:endParaRPr>
          </a:p>
          <a:p>
            <a:pPr algn="ctr">
              <a:lnSpc>
                <a:spcPct val="150000"/>
              </a:lnSpc>
              <a:defRPr/>
            </a:pPr>
            <a:r>
              <a:rPr lang="zh-CN" altLang="en-US" sz="2000" dirty="0" smtClean="0">
                <a:ln w="1905"/>
                <a:solidFill>
                  <a:schemeClr val="accent4">
                    <a:lumMod val="85000"/>
                    <a:lumOff val="15000"/>
                  </a:schemeClr>
                </a:solidFill>
                <a:effectLst>
                  <a:innerShdw blurRad="69850" dist="43180" dir="5400000">
                    <a:srgbClr val="000000">
                      <a:alpha val="65000"/>
                    </a:srgbClr>
                  </a:innerShdw>
                </a:effectLst>
                <a:latin typeface="Times New Roman" pitchFamily="18" charset="0"/>
                <a:ea typeface="华文中宋" pitchFamily="2" charset="-122"/>
                <a:cs typeface="Times New Roman" pitchFamily="18" charset="0"/>
              </a:rPr>
              <a:t>清华大学经济管理学院，北京，</a:t>
            </a:r>
            <a:r>
              <a:rPr lang="en-US" altLang="zh-CN" sz="2000" dirty="0" smtClean="0">
                <a:ln w="1905"/>
                <a:solidFill>
                  <a:schemeClr val="accent4">
                    <a:lumMod val="85000"/>
                    <a:lumOff val="15000"/>
                  </a:schemeClr>
                </a:solidFill>
                <a:effectLst>
                  <a:innerShdw blurRad="69850" dist="43180" dir="5400000">
                    <a:srgbClr val="000000">
                      <a:alpha val="65000"/>
                    </a:srgbClr>
                  </a:innerShdw>
                </a:effectLst>
                <a:latin typeface="Times New Roman" pitchFamily="18" charset="0"/>
                <a:ea typeface="华文中宋" pitchFamily="2" charset="-122"/>
                <a:cs typeface="Times New Roman" pitchFamily="18" charset="0"/>
              </a:rPr>
              <a:t>100084</a:t>
            </a:r>
          </a:p>
          <a:p>
            <a:pPr algn="ctr">
              <a:lnSpc>
                <a:spcPct val="150000"/>
              </a:lnSpc>
              <a:defRPr/>
            </a:pPr>
            <a:r>
              <a:rPr lang="en-US" altLang="zh-CN" sz="2000" i="1" dirty="0" smtClean="0">
                <a:ln w="1905"/>
                <a:solidFill>
                  <a:schemeClr val="accent4">
                    <a:lumMod val="85000"/>
                    <a:lumOff val="15000"/>
                  </a:schemeClr>
                </a:solidFill>
                <a:effectLst>
                  <a:innerShdw blurRad="69850" dist="43180" dir="5400000">
                    <a:srgbClr val="000000">
                      <a:alpha val="65000"/>
                    </a:srgbClr>
                  </a:innerShdw>
                </a:effectLst>
                <a:latin typeface="Times New Roman" pitchFamily="18" charset="0"/>
                <a:ea typeface="华文中宋" pitchFamily="2" charset="-122"/>
                <a:cs typeface="Times New Roman" pitchFamily="18" charset="0"/>
              </a:rPr>
              <a:t>gaojun@tsinghua.edu.cn</a:t>
            </a:r>
            <a:endParaRPr lang="en-US" altLang="zh-CN" sz="2000" i="1" dirty="0">
              <a:ln w="1905"/>
              <a:solidFill>
                <a:schemeClr val="accent4">
                  <a:lumMod val="85000"/>
                  <a:lumOff val="15000"/>
                </a:schemeClr>
              </a:solidFill>
              <a:effectLst>
                <a:innerShdw blurRad="69850" dist="43180" dir="5400000">
                  <a:srgbClr val="000000">
                    <a:alpha val="65000"/>
                  </a:srgbClr>
                </a:innerShdw>
              </a:effectLst>
              <a:latin typeface="Times New Roman" pitchFamily="18" charset="0"/>
              <a:ea typeface="华文中宋" pitchFamily="2" charset="-122"/>
              <a:cs typeface="Times New Roman" pitchFamily="18" charset="0"/>
            </a:endParaRPr>
          </a:p>
        </p:txBody>
      </p:sp>
      <p:sp>
        <p:nvSpPr>
          <p:cNvPr id="3" name="TextBox 2"/>
          <p:cNvSpPr txBox="1"/>
          <p:nvPr/>
        </p:nvSpPr>
        <p:spPr>
          <a:xfrm>
            <a:off x="539552" y="2086241"/>
            <a:ext cx="8208912" cy="615553"/>
          </a:xfrm>
          <a:prstGeom prst="rect">
            <a:avLst/>
          </a:prstGeom>
          <a:noFill/>
        </p:spPr>
        <p:txBody>
          <a:bodyPr wrap="square" rtlCol="0">
            <a:spAutoFit/>
          </a:bodyPr>
          <a:lstStyle/>
          <a:p>
            <a:r>
              <a:rPr lang="zh-CN" altLang="en-US" sz="3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华文新魏" pitchFamily="2" charset="-122"/>
                <a:ea typeface="华文新魏" pitchFamily="2" charset="-122"/>
              </a:rPr>
              <a:t>面向灾害风险管理全过程的多层融资机制</a:t>
            </a:r>
            <a:endParaRPr lang="zh-CN" altLang="en-US" sz="3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华文新魏" pitchFamily="2" charset="-122"/>
              <a:ea typeface="华文新魏" pitchFamily="2" charset="-122"/>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管理各阶段的融资需求</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grpSp>
        <p:nvGrpSpPr>
          <p:cNvPr id="12" name="组合 11"/>
          <p:cNvGrpSpPr/>
          <p:nvPr/>
        </p:nvGrpSpPr>
        <p:grpSpPr>
          <a:xfrm>
            <a:off x="899592" y="836712"/>
            <a:ext cx="1656184" cy="720080"/>
            <a:chOff x="899592" y="836712"/>
            <a:chExt cx="1656184" cy="720080"/>
          </a:xfrm>
        </p:grpSpPr>
        <p:sp>
          <p:nvSpPr>
            <p:cNvPr id="4" name="五边形 3"/>
            <p:cNvSpPr/>
            <p:nvPr/>
          </p:nvSpPr>
          <p:spPr>
            <a:xfrm>
              <a:off x="899592" y="1340768"/>
              <a:ext cx="1656184" cy="216024"/>
            </a:xfrm>
            <a:prstGeom prst="homePlate">
              <a:avLst/>
            </a:prstGeom>
            <a:solidFill>
              <a:srgbClr val="7030A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89959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灾前防御</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6" name="组合 15"/>
          <p:cNvGrpSpPr/>
          <p:nvPr/>
        </p:nvGrpSpPr>
        <p:grpSpPr>
          <a:xfrm>
            <a:off x="2526534" y="836711"/>
            <a:ext cx="1757434" cy="720081"/>
            <a:chOff x="2526534" y="836711"/>
            <a:chExt cx="1757434" cy="720081"/>
          </a:xfrm>
        </p:grpSpPr>
        <p:sp>
          <p:nvSpPr>
            <p:cNvPr id="5" name="燕尾形 4"/>
            <p:cNvSpPr/>
            <p:nvPr/>
          </p:nvSpPr>
          <p:spPr>
            <a:xfrm>
              <a:off x="2555776" y="1340768"/>
              <a:ext cx="1728192" cy="216024"/>
            </a:xfrm>
            <a:prstGeom prst="chevron">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TextBox 12"/>
            <p:cNvSpPr txBox="1"/>
            <p:nvPr/>
          </p:nvSpPr>
          <p:spPr>
            <a:xfrm>
              <a:off x="2526534" y="836711"/>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灾中救援</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7" name="组合 16"/>
          <p:cNvGrpSpPr/>
          <p:nvPr/>
        </p:nvGrpSpPr>
        <p:grpSpPr>
          <a:xfrm>
            <a:off x="4312962" y="836712"/>
            <a:ext cx="1729745" cy="720080"/>
            <a:chOff x="4312962" y="836712"/>
            <a:chExt cx="1729745" cy="720080"/>
          </a:xfrm>
        </p:grpSpPr>
        <p:sp>
          <p:nvSpPr>
            <p:cNvPr id="10" name="燕尾形 9"/>
            <p:cNvSpPr/>
            <p:nvPr/>
          </p:nvSpPr>
          <p:spPr>
            <a:xfrm>
              <a:off x="4314515" y="1340768"/>
              <a:ext cx="1728192" cy="216024"/>
            </a:xfrm>
            <a:prstGeom prst="chevron">
              <a:avLst/>
            </a:prstGeom>
            <a:solidFill>
              <a:srgbClr val="008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TextBox 13"/>
            <p:cNvSpPr txBox="1"/>
            <p:nvPr/>
          </p:nvSpPr>
          <p:spPr>
            <a:xfrm>
              <a:off x="431296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灾后恢复</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8" name="组合 17"/>
          <p:cNvGrpSpPr/>
          <p:nvPr/>
        </p:nvGrpSpPr>
        <p:grpSpPr>
          <a:xfrm>
            <a:off x="6039580" y="820087"/>
            <a:ext cx="1738340" cy="736705"/>
            <a:chOff x="6039580" y="820087"/>
            <a:chExt cx="1738340" cy="736705"/>
          </a:xfrm>
        </p:grpSpPr>
        <p:sp>
          <p:nvSpPr>
            <p:cNvPr id="11" name="燕尾形 10"/>
            <p:cNvSpPr/>
            <p:nvPr/>
          </p:nvSpPr>
          <p:spPr>
            <a:xfrm>
              <a:off x="6049728" y="1340768"/>
              <a:ext cx="1728192" cy="216024"/>
            </a:xfrm>
            <a:prstGeom prst="chevron">
              <a:avLst/>
            </a:prstGeom>
            <a:solidFill>
              <a:srgbClr val="FF66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TextBox 14"/>
            <p:cNvSpPr txBox="1"/>
            <p:nvPr/>
          </p:nvSpPr>
          <p:spPr>
            <a:xfrm>
              <a:off x="6039580" y="820087"/>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灾后重建</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sp>
        <p:nvSpPr>
          <p:cNvPr id="19" name="线形标注 1 18"/>
          <p:cNvSpPr/>
          <p:nvPr/>
        </p:nvSpPr>
        <p:spPr>
          <a:xfrm>
            <a:off x="2267744" y="2708920"/>
            <a:ext cx="6120679" cy="2376264"/>
          </a:xfrm>
          <a:prstGeom prst="borderCallout1">
            <a:avLst>
              <a:gd name="adj1" fmla="val -2744"/>
              <a:gd name="adj2" fmla="val 50085"/>
              <a:gd name="adj3" fmla="val -45334"/>
              <a:gd name="adj4" fmla="val 48934"/>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14000"/>
              </a:lnSpc>
              <a:spcBef>
                <a:spcPts val="600"/>
              </a:spcBef>
              <a:buBlip>
                <a:blip r:embed="rId2"/>
              </a:buBlip>
            </a:pPr>
            <a:r>
              <a:rPr lang="zh-CN" altLang="en-US" sz="2000" b="1" dirty="0" smtClean="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工作</a:t>
            </a:r>
            <a:r>
              <a:rPr lang="zh-CN" altLang="zh-CN" sz="2000" b="1" dirty="0" smtClean="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重点</a:t>
            </a:r>
            <a:r>
              <a:rPr lang="zh-CN" altLang="en-US" sz="2000" b="1" dirty="0" smtClean="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：尽快</a:t>
            </a:r>
            <a:r>
              <a:rPr lang="zh-CN" altLang="en-US" sz="2000" b="1" dirty="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恢复基本的生活条件，修复被灾害切断的基础设施，在紧急救援的基础上，为重建阶段做好准备</a:t>
            </a:r>
            <a:r>
              <a:rPr lang="zh-CN" altLang="en-US" sz="2000" b="1" dirty="0" smtClean="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a:t>
            </a:r>
            <a:endParaRPr lang="en-US" altLang="zh-CN" sz="2000" b="1" dirty="0" smtClean="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资金需求：投入持续增加</a:t>
            </a:r>
            <a:r>
              <a:rPr lang="zh-CN" altLang="en-US" sz="2000" b="1" dirty="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，以满足灾民的基本安置，以及开展恢复灾后生活的应急行动。</a:t>
            </a:r>
          </a:p>
        </p:txBody>
      </p:sp>
    </p:spTree>
    <p:extLst>
      <p:ext uri="{BB962C8B-B14F-4D97-AF65-F5344CB8AC3E}">
        <p14:creationId xmlns:p14="http://schemas.microsoft.com/office/powerpoint/2010/main" val="2277667422"/>
      </p:ext>
    </p:extLst>
  </p:cSld>
  <p:clrMapOvr>
    <a:masterClrMapping/>
  </p:clrMapOvr>
  <p:transition spd="slow">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管理各阶段的融资需求</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grpSp>
        <p:nvGrpSpPr>
          <p:cNvPr id="12" name="组合 11"/>
          <p:cNvGrpSpPr/>
          <p:nvPr/>
        </p:nvGrpSpPr>
        <p:grpSpPr>
          <a:xfrm>
            <a:off x="899592" y="836712"/>
            <a:ext cx="1656184" cy="720080"/>
            <a:chOff x="899592" y="836712"/>
            <a:chExt cx="1656184" cy="720080"/>
          </a:xfrm>
        </p:grpSpPr>
        <p:sp>
          <p:nvSpPr>
            <p:cNvPr id="4" name="五边形 3"/>
            <p:cNvSpPr/>
            <p:nvPr/>
          </p:nvSpPr>
          <p:spPr>
            <a:xfrm>
              <a:off x="899592" y="1340768"/>
              <a:ext cx="1656184" cy="216024"/>
            </a:xfrm>
            <a:prstGeom prst="homePlate">
              <a:avLst/>
            </a:prstGeom>
            <a:solidFill>
              <a:srgbClr val="7030A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89959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灾前防御</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6" name="组合 15"/>
          <p:cNvGrpSpPr/>
          <p:nvPr/>
        </p:nvGrpSpPr>
        <p:grpSpPr>
          <a:xfrm>
            <a:off x="2526534" y="836711"/>
            <a:ext cx="1757434" cy="720081"/>
            <a:chOff x="2526534" y="836711"/>
            <a:chExt cx="1757434" cy="720081"/>
          </a:xfrm>
        </p:grpSpPr>
        <p:sp>
          <p:nvSpPr>
            <p:cNvPr id="5" name="燕尾形 4"/>
            <p:cNvSpPr/>
            <p:nvPr/>
          </p:nvSpPr>
          <p:spPr>
            <a:xfrm>
              <a:off x="2555776" y="1340768"/>
              <a:ext cx="1728192" cy="216024"/>
            </a:xfrm>
            <a:prstGeom prst="chevron">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TextBox 12"/>
            <p:cNvSpPr txBox="1"/>
            <p:nvPr/>
          </p:nvSpPr>
          <p:spPr>
            <a:xfrm>
              <a:off x="2526534" y="836711"/>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灾中救援</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7" name="组合 16"/>
          <p:cNvGrpSpPr/>
          <p:nvPr/>
        </p:nvGrpSpPr>
        <p:grpSpPr>
          <a:xfrm>
            <a:off x="4312962" y="836712"/>
            <a:ext cx="1729745" cy="720080"/>
            <a:chOff x="4312962" y="836712"/>
            <a:chExt cx="1729745" cy="720080"/>
          </a:xfrm>
        </p:grpSpPr>
        <p:sp>
          <p:nvSpPr>
            <p:cNvPr id="10" name="燕尾形 9"/>
            <p:cNvSpPr/>
            <p:nvPr/>
          </p:nvSpPr>
          <p:spPr>
            <a:xfrm>
              <a:off x="4314515" y="1340768"/>
              <a:ext cx="1728192" cy="216024"/>
            </a:xfrm>
            <a:prstGeom prst="chevron">
              <a:avLst/>
            </a:prstGeom>
            <a:solidFill>
              <a:srgbClr val="008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TextBox 13"/>
            <p:cNvSpPr txBox="1"/>
            <p:nvPr/>
          </p:nvSpPr>
          <p:spPr>
            <a:xfrm>
              <a:off x="431296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灾后恢复</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8" name="组合 17"/>
          <p:cNvGrpSpPr/>
          <p:nvPr/>
        </p:nvGrpSpPr>
        <p:grpSpPr>
          <a:xfrm>
            <a:off x="6039580" y="820087"/>
            <a:ext cx="1738340" cy="736705"/>
            <a:chOff x="6039580" y="820087"/>
            <a:chExt cx="1738340" cy="736705"/>
          </a:xfrm>
        </p:grpSpPr>
        <p:sp>
          <p:nvSpPr>
            <p:cNvPr id="11" name="燕尾形 10"/>
            <p:cNvSpPr/>
            <p:nvPr/>
          </p:nvSpPr>
          <p:spPr>
            <a:xfrm>
              <a:off x="6049728" y="1340768"/>
              <a:ext cx="1728192" cy="216024"/>
            </a:xfrm>
            <a:prstGeom prst="chevron">
              <a:avLst/>
            </a:prstGeom>
            <a:solidFill>
              <a:srgbClr val="FF66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TextBox 14"/>
            <p:cNvSpPr txBox="1"/>
            <p:nvPr/>
          </p:nvSpPr>
          <p:spPr>
            <a:xfrm>
              <a:off x="6039580" y="820087"/>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灾后重建</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sp>
        <p:nvSpPr>
          <p:cNvPr id="19" name="线形标注 1 18"/>
          <p:cNvSpPr/>
          <p:nvPr/>
        </p:nvSpPr>
        <p:spPr>
          <a:xfrm>
            <a:off x="899592" y="2708920"/>
            <a:ext cx="7488831" cy="2880320"/>
          </a:xfrm>
          <a:prstGeom prst="borderCallout1">
            <a:avLst>
              <a:gd name="adj1" fmla="val -2744"/>
              <a:gd name="adj2" fmla="val 50085"/>
              <a:gd name="adj3" fmla="val -37279"/>
              <a:gd name="adj4" fmla="val 79732"/>
            </a:avLst>
          </a:prstGeom>
          <a:no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14000"/>
              </a:lnSpc>
              <a:spcBef>
                <a:spcPts val="600"/>
              </a:spcBef>
              <a:buBlip>
                <a:blip r:embed="rId2"/>
              </a:buBlip>
            </a:pPr>
            <a:r>
              <a:rPr lang="zh-CN" altLang="en-US" sz="2000" b="1" dirty="0" smtClean="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工作重点：进一步巩固救援与恢复的成果。</a:t>
            </a:r>
            <a:endParaRPr lang="en-US" altLang="zh-CN" sz="2000" b="1" dirty="0" smtClean="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资金需求：虽然此</a:t>
            </a:r>
            <a:r>
              <a:rPr lang="zh-CN" altLang="en-US" sz="2000" b="1" dirty="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阶段灾害造成的损失继续在减少，但人们的应对投入仍将持续大幅度增加，核心目标是确保灾区人民基本生活水平达到恢复甚至超过灾前水平</a:t>
            </a:r>
            <a:r>
              <a:rPr lang="zh-CN" altLang="en-US" sz="2000" b="1" dirty="0" smtClean="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a:t>
            </a:r>
            <a:endParaRPr lang="en-US" altLang="zh-CN" sz="2000" b="1" dirty="0" smtClean="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此阶段</a:t>
            </a:r>
            <a:r>
              <a:rPr lang="zh-CN" altLang="en-US" sz="2000" b="1" dirty="0">
                <a:ln w="1905"/>
                <a:gradFill flip="none" rotWithShape="1">
                  <a:gsLst>
                    <a:gs pos="0">
                      <a:srgbClr val="FF6600">
                        <a:shade val="30000"/>
                        <a:satMod val="115000"/>
                      </a:srgbClr>
                    </a:gs>
                    <a:gs pos="50000">
                      <a:srgbClr val="FF6600">
                        <a:shade val="67500"/>
                        <a:satMod val="115000"/>
                      </a:srgbClr>
                    </a:gs>
                    <a:gs pos="100000">
                      <a:srgbClr val="FF66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的关键是如何从政府投入为主，转向政府引导、市场发挥基础作用；在政府投入中如何从国家投入为主成功转向地方投入为主，充分发挥地方的积极性、主动性。</a:t>
            </a:r>
          </a:p>
        </p:txBody>
      </p:sp>
    </p:spTree>
    <p:extLst>
      <p:ext uri="{BB962C8B-B14F-4D97-AF65-F5344CB8AC3E}">
        <p14:creationId xmlns:p14="http://schemas.microsoft.com/office/powerpoint/2010/main" val="4292881117"/>
      </p:ext>
    </p:extLst>
  </p:cSld>
  <p:clrMapOvr>
    <a:masterClrMapping/>
  </p:clrMapOvr>
  <p:transition spd="slow">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IV.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融资工具的比较与排列</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2" name="矩形 1"/>
          <p:cNvSpPr/>
          <p:nvPr/>
        </p:nvSpPr>
        <p:spPr>
          <a:xfrm>
            <a:off x="683568" y="908720"/>
            <a:ext cx="7272808" cy="1785104"/>
          </a:xfrm>
          <a:prstGeom prst="rect">
            <a:avLst/>
          </a:prstGeom>
        </p:spPr>
        <p:txBody>
          <a:bodyPr wrap="square">
            <a:spAutoFit/>
          </a:bodyPr>
          <a:lstStyle/>
          <a:p>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灾害风险融资工具有</a:t>
            </a:r>
            <a:r>
              <a:rPr lang="zh-CN"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两种</a:t>
            </a:r>
            <a:r>
              <a:rPr lang="zh-CN" altLang="zh-CN"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划分</a:t>
            </a:r>
            <a:r>
              <a:rPr lang="zh-CN"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标准</a:t>
            </a: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a:t>
            </a:r>
            <a:endParaRPr lang="en-US"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endParaRPr>
          </a:p>
          <a:p>
            <a:pPr marL="342900" indent="-342900">
              <a:buBlip>
                <a:blip r:embed="rId2"/>
              </a:buBlip>
            </a:pPr>
            <a:r>
              <a:rPr lang="zh-CN"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按</a:t>
            </a:r>
            <a:r>
              <a:rPr lang="zh-CN" altLang="zh-CN"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单次融资过程中的顺序，可被分为灾前融资</a:t>
            </a:r>
            <a:r>
              <a:rPr lang="en-US" altLang="zh-CN"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(ex-ante)</a:t>
            </a:r>
            <a:r>
              <a:rPr lang="zh-CN" altLang="zh-CN"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和灾后融资两类</a:t>
            </a:r>
            <a:r>
              <a:rPr lang="en-US" altLang="zh-CN"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(ex-post)</a:t>
            </a:r>
            <a:r>
              <a:rPr lang="zh-CN"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a:t>
            </a:r>
            <a:endParaRPr lang="en-US"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endParaRPr>
          </a:p>
          <a:p>
            <a:pPr marL="342900" indent="-342900">
              <a:buBlip>
                <a:blip r:embed="rId2"/>
              </a:buBlip>
            </a:pPr>
            <a:r>
              <a:rPr lang="zh-CN"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按</a:t>
            </a:r>
            <a:r>
              <a:rPr lang="zh-CN" altLang="zh-CN"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资金的来源，可被分为政府融资工具、保险融资工具以及资本市场融资</a:t>
            </a:r>
            <a:r>
              <a:rPr lang="zh-CN" altLang="zh-CN"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rPr>
              <a:t>工具。</a:t>
            </a:r>
            <a:endPar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mn-ea"/>
              <a:ea typeface="+mn-ea"/>
            </a:endParaRPr>
          </a:p>
        </p:txBody>
      </p:sp>
      <p:sp>
        <p:nvSpPr>
          <p:cNvPr id="3" name="TextBox 2"/>
          <p:cNvSpPr txBox="1"/>
          <p:nvPr/>
        </p:nvSpPr>
        <p:spPr>
          <a:xfrm>
            <a:off x="683568" y="2727471"/>
            <a:ext cx="2232248" cy="430887"/>
          </a:xfrm>
          <a:prstGeom prst="rect">
            <a:avLst/>
          </a:prstGeom>
          <a:noFill/>
        </p:spPr>
        <p:txBody>
          <a:bodyPr wrap="square" rtlCol="0">
            <a:spAutoFit/>
          </a:bodyPr>
          <a:lstStyle/>
          <a:p>
            <a:r>
              <a:rPr lang="en-US" altLang="zh-CN" sz="2200"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rPr>
              <a:t>1.</a:t>
            </a:r>
            <a:r>
              <a:rPr lang="zh-CN" altLang="en-US" sz="2200"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rPr>
              <a:t>成本比较</a:t>
            </a:r>
            <a:endParaRPr lang="zh-CN" altLang="en-US" sz="2200" dirty="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endParaRPr>
          </a:p>
        </p:txBody>
      </p:sp>
      <p:pic>
        <p:nvPicPr>
          <p:cNvPr id="20482" name="图片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002" y="2973746"/>
            <a:ext cx="4379349" cy="3403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697091" y="3164083"/>
            <a:ext cx="2448433" cy="1015663"/>
          </a:xfrm>
          <a:prstGeom prst="rect">
            <a:avLst/>
          </a:prstGeom>
          <a:noFill/>
        </p:spPr>
        <p:txBody>
          <a:bodyPr wrap="square" rtlCol="0">
            <a:spAutoFit/>
          </a:bodyPr>
          <a:lstStyle/>
          <a:p>
            <a:r>
              <a:rPr lang="en-US" altLang="zh-CN" sz="2000" dirty="0" smtClean="0">
                <a:latin typeface="华文楷体" pitchFamily="2" charset="-122"/>
                <a:ea typeface="华文楷体" pitchFamily="2" charset="-122"/>
              </a:rPr>
              <a:t>        </a:t>
            </a:r>
            <a:r>
              <a:rPr lang="zh-CN" altLang="zh-CN" sz="2000" dirty="0" smtClean="0">
                <a:latin typeface="华文楷体" pitchFamily="2" charset="-122"/>
                <a:ea typeface="华文楷体" pitchFamily="2" charset="-122"/>
              </a:rPr>
              <a:t>既</a:t>
            </a:r>
            <a:r>
              <a:rPr lang="zh-CN" altLang="zh-CN" sz="2000" dirty="0">
                <a:latin typeface="华文楷体" pitchFamily="2" charset="-122"/>
                <a:ea typeface="华文楷体" pitchFamily="2" charset="-122"/>
              </a:rPr>
              <a:t>指直接产生的费用，也指可能会发生的机会成本。</a:t>
            </a:r>
            <a:endParaRPr lang="zh-CN" altLang="en-US" sz="2000" dirty="0">
              <a:latin typeface="华文楷体" pitchFamily="2" charset="-122"/>
              <a:ea typeface="华文楷体" pitchFamily="2" charset="-122"/>
            </a:endParaRPr>
          </a:p>
        </p:txBody>
      </p:sp>
      <p:sp>
        <p:nvSpPr>
          <p:cNvPr id="21" name="TextBox 20"/>
          <p:cNvSpPr txBox="1"/>
          <p:nvPr/>
        </p:nvSpPr>
        <p:spPr>
          <a:xfrm>
            <a:off x="697091" y="4258379"/>
            <a:ext cx="2232248" cy="430887"/>
          </a:xfrm>
          <a:prstGeom prst="rect">
            <a:avLst/>
          </a:prstGeom>
          <a:noFill/>
        </p:spPr>
        <p:txBody>
          <a:bodyPr wrap="square" rtlCol="0">
            <a:spAutoFit/>
          </a:bodyPr>
          <a:lstStyle/>
          <a:p>
            <a:r>
              <a:rPr lang="en-US" altLang="zh-CN" sz="2200" dirty="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rPr>
              <a:t>2</a:t>
            </a:r>
            <a:r>
              <a:rPr lang="en-US" altLang="zh-CN" sz="2200"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rPr>
              <a:t>.</a:t>
            </a:r>
            <a:r>
              <a:rPr lang="zh-CN" altLang="en-US" sz="2200"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rPr>
              <a:t>期限结构比较</a:t>
            </a:r>
            <a:endParaRPr lang="zh-CN" altLang="en-US" sz="2200" dirty="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atin typeface="黑体" pitchFamily="49" charset="-122"/>
              <a:ea typeface="黑体" pitchFamily="49" charset="-122"/>
            </a:endParaRPr>
          </a:p>
        </p:txBody>
      </p:sp>
    </p:spTree>
    <p:extLst>
      <p:ext uri="{BB962C8B-B14F-4D97-AF65-F5344CB8AC3E}">
        <p14:creationId xmlns:p14="http://schemas.microsoft.com/office/powerpoint/2010/main" val="967942524"/>
      </p:ext>
    </p:extLst>
  </p:cSld>
  <p:clrMapOvr>
    <a:masterClrMapping/>
  </p:clrMapOvr>
  <p:transition spd="slow">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IV.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融资工具的比较与排列</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graphicFrame>
        <p:nvGraphicFramePr>
          <p:cNvPr id="8" name="表格 7"/>
          <p:cNvGraphicFramePr>
            <a:graphicFrameLocks noGrp="1"/>
          </p:cNvGraphicFramePr>
          <p:nvPr>
            <p:extLst>
              <p:ext uri="{D42A27DB-BD31-4B8C-83A1-F6EECF244321}">
                <p14:modId xmlns:p14="http://schemas.microsoft.com/office/powerpoint/2010/main" val="2459134777"/>
              </p:ext>
            </p:extLst>
          </p:nvPr>
        </p:nvGraphicFramePr>
        <p:xfrm>
          <a:off x="23527" y="3356992"/>
          <a:ext cx="9143999" cy="3385835"/>
        </p:xfrm>
        <a:graphic>
          <a:graphicData uri="http://schemas.openxmlformats.org/drawingml/2006/table">
            <a:tbl>
              <a:tblPr firstRow="1" firstCol="1" bandRow="1">
                <a:tableStyleId>{5C22544A-7EE6-4342-B048-85BDC9FD1C3A}</a:tableStyleId>
              </a:tblPr>
              <a:tblGrid>
                <a:gridCol w="5076056"/>
                <a:gridCol w="1368152"/>
                <a:gridCol w="1296144"/>
                <a:gridCol w="1403647"/>
              </a:tblGrid>
              <a:tr h="243320">
                <a:tc>
                  <a:txBody>
                    <a:bodyPr/>
                    <a:lstStyle/>
                    <a:p>
                      <a:pPr algn="ctr">
                        <a:spcAft>
                          <a:spcPts val="0"/>
                        </a:spcAft>
                      </a:pPr>
                      <a:r>
                        <a:rPr lang="en-US" sz="1800" dirty="0" err="1">
                          <a:solidFill>
                            <a:schemeClr val="tx1"/>
                          </a:solidFill>
                          <a:effectLst/>
                          <a:latin typeface="Times New Roman" pitchFamily="18" charset="0"/>
                          <a:ea typeface="华文楷体" pitchFamily="2" charset="-122"/>
                          <a:cs typeface="Times New Roman" pitchFamily="18" charset="0"/>
                        </a:rPr>
                        <a:t>融资工具</a:t>
                      </a:r>
                      <a:endParaRPr lang="zh-CN" sz="1800" dirty="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成本乘数</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支出（月）</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dirty="0" err="1" smtClean="0">
                          <a:solidFill>
                            <a:schemeClr val="tx1"/>
                          </a:solidFill>
                          <a:effectLst/>
                          <a:latin typeface="Times New Roman" pitchFamily="18" charset="0"/>
                          <a:ea typeface="华文楷体" pitchFamily="2" charset="-122"/>
                          <a:cs typeface="Times New Roman" pitchFamily="18" charset="0"/>
                        </a:rPr>
                        <a:t>可获资金量</a:t>
                      </a:r>
                      <a:endParaRPr lang="zh-CN" sz="1800" dirty="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dirty="0" err="1">
                          <a:solidFill>
                            <a:schemeClr val="tx1"/>
                          </a:solidFill>
                          <a:effectLst/>
                          <a:latin typeface="+mn-ea"/>
                          <a:ea typeface="+mn-ea"/>
                          <a:cs typeface="Times New Roman" pitchFamily="18" charset="0"/>
                        </a:rPr>
                        <a:t>慈善捐款（救济</a:t>
                      </a:r>
                      <a:r>
                        <a:rPr lang="en-US" sz="1800" b="0" dirty="0">
                          <a:solidFill>
                            <a:schemeClr val="tx1"/>
                          </a:solidFill>
                          <a:effectLst/>
                          <a:latin typeface="+mn-ea"/>
                          <a:ea typeface="+mn-ea"/>
                          <a:cs typeface="Times New Roman" pitchFamily="18" charset="0"/>
                        </a:rPr>
                        <a:t>）</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0-1</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1-6</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不确定</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1107">
                <a:tc>
                  <a:txBody>
                    <a:bodyPr/>
                    <a:lstStyle/>
                    <a:p>
                      <a:pPr algn="ctr">
                        <a:spcAft>
                          <a:spcPts val="0"/>
                        </a:spcAft>
                      </a:pPr>
                      <a:r>
                        <a:rPr lang="en-US" sz="1800" b="0" dirty="0" err="1" smtClean="0">
                          <a:solidFill>
                            <a:schemeClr val="tx1"/>
                          </a:solidFill>
                          <a:effectLst/>
                          <a:latin typeface="+mn-ea"/>
                          <a:ea typeface="+mn-ea"/>
                          <a:cs typeface="Times New Roman" pitchFamily="18" charset="0"/>
                        </a:rPr>
                        <a:t>慈善捐款（</a:t>
                      </a:r>
                      <a:r>
                        <a:rPr lang="en-US" sz="1800" b="0" dirty="0" err="1">
                          <a:solidFill>
                            <a:schemeClr val="tx1"/>
                          </a:solidFill>
                          <a:effectLst/>
                          <a:latin typeface="+mn-ea"/>
                          <a:ea typeface="+mn-ea"/>
                          <a:cs typeface="Times New Roman" pitchFamily="18" charset="0"/>
                        </a:rPr>
                        <a:t>恢复与重建</a:t>
                      </a:r>
                      <a:r>
                        <a:rPr lang="en-US" sz="1800" b="0" dirty="0">
                          <a:solidFill>
                            <a:schemeClr val="tx1"/>
                          </a:solidFill>
                          <a:effectLst/>
                          <a:latin typeface="+mn-ea"/>
                          <a:ea typeface="+mn-ea"/>
                          <a:cs typeface="Times New Roman" pitchFamily="18" charset="0"/>
                        </a:rPr>
                        <a:t>）</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0-2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4-9</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不确定</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dirty="0" err="1">
                          <a:solidFill>
                            <a:schemeClr val="tx1"/>
                          </a:solidFill>
                          <a:effectLst/>
                          <a:latin typeface="+mn-ea"/>
                          <a:ea typeface="+mn-ea"/>
                          <a:cs typeface="Times New Roman" pitchFamily="18" charset="0"/>
                        </a:rPr>
                        <a:t>应急预算</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0-9</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较小</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dirty="0" err="1">
                          <a:solidFill>
                            <a:schemeClr val="tx1"/>
                          </a:solidFill>
                          <a:effectLst/>
                          <a:latin typeface="+mn-ea"/>
                          <a:ea typeface="+mn-ea"/>
                          <a:cs typeface="Times New Roman" pitchFamily="18" charset="0"/>
                        </a:rPr>
                        <a:t>储备金</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0-1</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较小</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a:solidFill>
                            <a:schemeClr val="tx1"/>
                          </a:solidFill>
                          <a:effectLst/>
                          <a:latin typeface="+mn-ea"/>
                          <a:ea typeface="+mn-ea"/>
                          <a:cs typeface="Times New Roman" pitchFamily="18" charset="0"/>
                        </a:rPr>
                        <a:t>预算再分配</a:t>
                      </a:r>
                      <a:endParaRPr lang="zh-CN" sz="1800" b="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0-1</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较小</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dirty="0" err="1">
                          <a:solidFill>
                            <a:schemeClr val="tx1"/>
                          </a:solidFill>
                          <a:effectLst/>
                          <a:latin typeface="+mn-ea"/>
                          <a:ea typeface="+mn-ea"/>
                          <a:cs typeface="Times New Roman" pitchFamily="18" charset="0"/>
                        </a:rPr>
                        <a:t>应急债务便利</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0-1</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中等</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126">
                <a:tc>
                  <a:txBody>
                    <a:bodyPr/>
                    <a:lstStyle/>
                    <a:p>
                      <a:pPr algn="ctr">
                        <a:spcAft>
                          <a:spcPts val="0"/>
                        </a:spcAft>
                      </a:pPr>
                      <a:r>
                        <a:rPr lang="zh-CN" sz="1800" b="0" dirty="0">
                          <a:solidFill>
                            <a:schemeClr val="tx1"/>
                          </a:solidFill>
                          <a:effectLst/>
                          <a:latin typeface="+mn-ea"/>
                          <a:ea typeface="+mn-ea"/>
                          <a:cs typeface="Times New Roman" pitchFamily="18" charset="0"/>
                        </a:rPr>
                        <a:t>国内</a:t>
                      </a:r>
                      <a:r>
                        <a:rPr lang="zh-CN" sz="1800" b="0" dirty="0" smtClean="0">
                          <a:solidFill>
                            <a:schemeClr val="tx1"/>
                          </a:solidFill>
                          <a:effectLst/>
                          <a:latin typeface="+mn-ea"/>
                          <a:ea typeface="+mn-ea"/>
                          <a:cs typeface="Times New Roman" pitchFamily="18" charset="0"/>
                        </a:rPr>
                        <a:t>借款（</a:t>
                      </a:r>
                      <a:r>
                        <a:rPr lang="zh-CN" sz="1800" b="0" dirty="0">
                          <a:solidFill>
                            <a:schemeClr val="tx1"/>
                          </a:solidFill>
                          <a:effectLst/>
                          <a:latin typeface="+mn-ea"/>
                          <a:ea typeface="+mn-ea"/>
                          <a:cs typeface="Times New Roman" pitchFamily="18" charset="0"/>
                        </a:rPr>
                        <a:t>增发国债）</a:t>
                      </a: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3-9</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中等</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zh-CN" sz="1800" b="0" dirty="0">
                          <a:solidFill>
                            <a:schemeClr val="tx1"/>
                          </a:solidFill>
                          <a:effectLst/>
                          <a:latin typeface="+mn-ea"/>
                          <a:ea typeface="+mn-ea"/>
                          <a:cs typeface="Times New Roman" pitchFamily="18" charset="0"/>
                        </a:rPr>
                        <a:t>国外信贷（紧急贷款，发行外债）</a:t>
                      </a: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3-6</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较大</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dirty="0" err="1">
                          <a:solidFill>
                            <a:schemeClr val="tx1"/>
                          </a:solidFill>
                          <a:effectLst/>
                          <a:latin typeface="+mn-ea"/>
                          <a:ea typeface="+mn-ea"/>
                          <a:cs typeface="Times New Roman" pitchFamily="18" charset="0"/>
                        </a:rPr>
                        <a:t>参数保险</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&gt;=2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较大</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1528">
                <a:tc>
                  <a:txBody>
                    <a:bodyPr/>
                    <a:lstStyle/>
                    <a:p>
                      <a:pPr algn="ctr">
                        <a:spcAft>
                          <a:spcPts val="0"/>
                        </a:spcAft>
                      </a:pPr>
                      <a:r>
                        <a:rPr lang="zh-CN" sz="1800" b="0" dirty="0">
                          <a:solidFill>
                            <a:schemeClr val="tx1"/>
                          </a:solidFill>
                          <a:effectLst/>
                          <a:latin typeface="+mn-ea"/>
                          <a:ea typeface="+mn-ea"/>
                          <a:cs typeface="Times New Roman" pitchFamily="18" charset="0"/>
                        </a:rPr>
                        <a:t>新型风险转移工具（巨灾债券、天气衍生产品）</a:t>
                      </a: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&gt;=2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1-2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较大</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320">
                <a:tc>
                  <a:txBody>
                    <a:bodyPr/>
                    <a:lstStyle/>
                    <a:p>
                      <a:pPr algn="ctr">
                        <a:spcAft>
                          <a:spcPts val="0"/>
                        </a:spcAft>
                      </a:pPr>
                      <a:r>
                        <a:rPr lang="en-US" sz="1800" b="0" dirty="0" err="1">
                          <a:solidFill>
                            <a:schemeClr val="tx1"/>
                          </a:solidFill>
                          <a:effectLst/>
                          <a:latin typeface="+mn-ea"/>
                          <a:ea typeface="+mn-ea"/>
                          <a:cs typeface="Times New Roman" pitchFamily="18" charset="0"/>
                        </a:rPr>
                        <a:t>传统保险</a:t>
                      </a:r>
                      <a:endParaRPr lang="zh-CN" sz="1800" b="0" dirty="0">
                        <a:solidFill>
                          <a:schemeClr val="tx1"/>
                        </a:solidFill>
                        <a:effectLst/>
                        <a:latin typeface="+mn-ea"/>
                        <a:ea typeface="+mn-ea"/>
                        <a:cs typeface="Times New Roman"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&gt;=2</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a:solidFill>
                            <a:schemeClr val="tx1"/>
                          </a:solidFill>
                          <a:effectLst/>
                          <a:latin typeface="Times New Roman" pitchFamily="18" charset="0"/>
                          <a:ea typeface="华文楷体" pitchFamily="2" charset="-122"/>
                          <a:cs typeface="Times New Roman" pitchFamily="18" charset="0"/>
                        </a:rPr>
                        <a:t>2-6</a:t>
                      </a:r>
                      <a:endParaRPr lang="zh-CN" sz="180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US" sz="1800" dirty="0" err="1">
                          <a:solidFill>
                            <a:schemeClr val="tx1"/>
                          </a:solidFill>
                          <a:effectLst/>
                          <a:latin typeface="Times New Roman" pitchFamily="18" charset="0"/>
                          <a:ea typeface="华文楷体" pitchFamily="2" charset="-122"/>
                          <a:cs typeface="Times New Roman" pitchFamily="18" charset="0"/>
                        </a:rPr>
                        <a:t>较大</a:t>
                      </a:r>
                      <a:endParaRPr lang="zh-CN" sz="1800" dirty="0">
                        <a:solidFill>
                          <a:schemeClr val="tx1"/>
                        </a:solidFill>
                        <a:effectLst/>
                        <a:latin typeface="Times New Roman" pitchFamily="18" charset="0"/>
                        <a:ea typeface="华文楷体" pitchFamily="2" charset="-122"/>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323850" y="764704"/>
            <a:ext cx="8352928" cy="2554545"/>
          </a:xfrm>
          <a:prstGeom prst="rect">
            <a:avLst/>
          </a:prstGeom>
          <a:noFill/>
        </p:spPr>
        <p:txBody>
          <a:bodyPr wrap="square" rtlCol="0">
            <a:spAutoFit/>
          </a:bodyPr>
          <a:lstStyle/>
          <a:p>
            <a:pPr marL="285750" indent="-285750">
              <a:buSzPct val="150000"/>
              <a:buBlip>
                <a:blip r:embed="rId2"/>
              </a:buBlip>
            </a:pPr>
            <a:r>
              <a:rPr lang="zh-CN" altLang="zh-CN" sz="2000" dirty="0">
                <a:latin typeface="楷体" pitchFamily="49" charset="-122"/>
                <a:ea typeface="楷体" pitchFamily="49" charset="-122"/>
              </a:rPr>
              <a:t>从成本的角度看，慈善捐款的成本虽然最小，但因其是从其他地方获得，所以并不能保证其总量的确定性，且并不能在灾害发生后马上得到，因需要一个筹集的过程</a:t>
            </a:r>
            <a:r>
              <a:rPr lang="zh-CN" altLang="zh-CN" sz="2000" dirty="0" smtClean="0">
                <a:latin typeface="楷体" pitchFamily="49" charset="-122"/>
                <a:ea typeface="楷体" pitchFamily="49" charset="-122"/>
              </a:rPr>
              <a:t>；</a:t>
            </a:r>
            <a:endParaRPr lang="en-US" altLang="zh-CN" sz="2000" dirty="0" smtClean="0">
              <a:latin typeface="楷体" pitchFamily="49" charset="-122"/>
              <a:ea typeface="楷体" pitchFamily="49" charset="-122"/>
            </a:endParaRPr>
          </a:p>
          <a:p>
            <a:pPr marL="285750" indent="-285750">
              <a:buSzPct val="150000"/>
              <a:buBlip>
                <a:blip r:embed="rId2"/>
              </a:buBlip>
            </a:pPr>
            <a:r>
              <a:rPr lang="zh-CN" altLang="zh-CN" sz="2000" dirty="0" smtClean="0">
                <a:latin typeface="楷体" pitchFamily="49" charset="-122"/>
                <a:ea typeface="楷体" pitchFamily="49" charset="-122"/>
              </a:rPr>
              <a:t>从</a:t>
            </a:r>
            <a:r>
              <a:rPr lang="zh-CN" altLang="zh-CN" sz="2000" dirty="0">
                <a:latin typeface="楷体" pitchFamily="49" charset="-122"/>
                <a:ea typeface="楷体" pitchFamily="49" charset="-122"/>
              </a:rPr>
              <a:t>时效角度看，政府应急预算、储备金以及预算再分配的资金可以灾害发生后立刻到位，尤其是应急预算持续的时间也较长，但可获得的资金总量较小</a:t>
            </a:r>
            <a:r>
              <a:rPr lang="zh-CN" altLang="zh-CN" sz="2000" dirty="0" smtClean="0">
                <a:latin typeface="楷体" pitchFamily="49" charset="-122"/>
                <a:ea typeface="楷体" pitchFamily="49" charset="-122"/>
              </a:rPr>
              <a:t>；</a:t>
            </a:r>
            <a:endParaRPr lang="en-US" altLang="zh-CN" sz="2000" dirty="0" smtClean="0">
              <a:latin typeface="楷体" pitchFamily="49" charset="-122"/>
              <a:ea typeface="楷体" pitchFamily="49" charset="-122"/>
            </a:endParaRPr>
          </a:p>
          <a:p>
            <a:pPr marL="285750" indent="-285750">
              <a:buSzPct val="150000"/>
              <a:buBlip>
                <a:blip r:embed="rId2"/>
              </a:buBlip>
            </a:pPr>
            <a:r>
              <a:rPr lang="zh-CN" altLang="zh-CN" sz="2000" dirty="0" smtClean="0">
                <a:latin typeface="楷体" pitchFamily="49" charset="-122"/>
                <a:ea typeface="楷体" pitchFamily="49" charset="-122"/>
              </a:rPr>
              <a:t>从</a:t>
            </a:r>
            <a:r>
              <a:rPr lang="zh-CN" altLang="zh-CN" sz="2000" dirty="0">
                <a:latin typeface="楷体" pitchFamily="49" charset="-122"/>
                <a:ea typeface="楷体" pitchFamily="49" charset="-122"/>
              </a:rPr>
              <a:t>可获资金总量的角度来看，保险、巨灾衍生品等融资工具都可以筹得较为可观的资金，但缺陷在于成本较高。</a:t>
            </a:r>
            <a:endParaRPr lang="zh-CN" altLang="en-US" sz="2000" dirty="0">
              <a:latin typeface="楷体" pitchFamily="49" charset="-122"/>
              <a:ea typeface="楷体" pitchFamily="49" charset="-122"/>
            </a:endParaRPr>
          </a:p>
        </p:txBody>
      </p:sp>
    </p:spTree>
    <p:extLst>
      <p:ext uri="{BB962C8B-B14F-4D97-AF65-F5344CB8AC3E}">
        <p14:creationId xmlns:p14="http://schemas.microsoft.com/office/powerpoint/2010/main" val="4020885356"/>
      </p:ext>
    </p:extLst>
  </p:cSld>
  <p:clrMapOvr>
    <a:masterClrMapping/>
  </p:clrMapOvr>
  <p:transition spd="slow">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IV.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融资工具的比较与排列</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pic>
        <p:nvPicPr>
          <p:cNvPr id="26626" name="图片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764704"/>
            <a:ext cx="6768752" cy="5683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p:nvPr/>
        </p:nvSpPr>
        <p:spPr>
          <a:xfrm>
            <a:off x="2483768" y="6471187"/>
            <a:ext cx="3230372" cy="369332"/>
          </a:xfrm>
          <a:prstGeom prst="rect">
            <a:avLst/>
          </a:prstGeom>
        </p:spPr>
        <p:txBody>
          <a:bodyPr wrap="none">
            <a:spAutoFit/>
          </a:bodyPr>
          <a:lstStyle/>
          <a:p>
            <a:r>
              <a:rPr lang="zh-CN" altLang="zh-CN" dirty="0"/>
              <a:t>图</a:t>
            </a:r>
            <a:r>
              <a:rPr lang="en-US" altLang="zh-CN" dirty="0"/>
              <a:t>3. </a:t>
            </a:r>
            <a:r>
              <a:rPr lang="zh-CN" altLang="zh-CN" dirty="0"/>
              <a:t>融资工具的多层排列框架</a:t>
            </a:r>
            <a:endParaRPr lang="zh-CN" altLang="en-US" dirty="0"/>
          </a:p>
        </p:txBody>
      </p:sp>
    </p:spTree>
    <p:extLst>
      <p:ext uri="{BB962C8B-B14F-4D97-AF65-F5344CB8AC3E}">
        <p14:creationId xmlns:p14="http://schemas.microsoft.com/office/powerpoint/2010/main" val="3920542657"/>
      </p:ext>
    </p:extLst>
  </p:cSld>
  <p:clrMapOvr>
    <a:masterClrMapping/>
  </p:clrMapOvr>
  <p:transition spd="slow">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461665"/>
          </a:xfrm>
          <a:prstGeom prst="rect">
            <a:avLst/>
          </a:prstGeom>
          <a:noFill/>
          <a:ln w="9525">
            <a:noFill/>
            <a:miter lim="800000"/>
            <a:headEnd/>
            <a:tailEnd/>
          </a:ln>
          <a:effectLst/>
        </p:spPr>
        <p:txBody>
          <a:bodyPr wrap="square">
            <a:spAutoFit/>
          </a:bodyPr>
          <a:lstStyle/>
          <a:p>
            <a:pPr>
              <a:defRPr/>
            </a:pPr>
            <a:r>
              <a:rPr lang="en-US" altLang="zh-CN"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V. </a:t>
            </a:r>
            <a:r>
              <a:rPr lang="zh-CN" alt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面向灾害风险管理全过程的多层融资机制</a:t>
            </a:r>
            <a:endParaRPr lang="zh-CN" alt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4" name="矩形 3"/>
          <p:cNvSpPr/>
          <p:nvPr/>
        </p:nvSpPr>
        <p:spPr>
          <a:xfrm>
            <a:off x="2483768" y="6471187"/>
            <a:ext cx="3377848" cy="369332"/>
          </a:xfrm>
          <a:prstGeom prst="rect">
            <a:avLst/>
          </a:prstGeom>
        </p:spPr>
        <p:txBody>
          <a:bodyPr wrap="none">
            <a:spAutoFit/>
          </a:bodyPr>
          <a:lstStyle/>
          <a:p>
            <a:r>
              <a:rPr lang="zh-CN" altLang="en-US" dirty="0"/>
              <a:t>图</a:t>
            </a:r>
            <a:r>
              <a:rPr lang="en-US" altLang="zh-CN" dirty="0"/>
              <a:t>4.</a:t>
            </a:r>
            <a:r>
              <a:rPr lang="zh-CN" altLang="en-US" dirty="0"/>
              <a:t>多层融资机制及其运作流程</a:t>
            </a:r>
          </a:p>
        </p:txBody>
      </p:sp>
      <p:pic>
        <p:nvPicPr>
          <p:cNvPr id="27650" name="图片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8136904" cy="5461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38091772"/>
      </p:ext>
    </p:extLst>
  </p:cSld>
  <p:clrMapOvr>
    <a:masterClrMapping/>
  </p:clrMapOvr>
  <p:transition spd="slow">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ctrTitle" idx="4294967295"/>
          </p:nvPr>
        </p:nvSpPr>
        <p:spPr bwMode="auto">
          <a:xfrm>
            <a:off x="1619672" y="1958975"/>
            <a:ext cx="6152728" cy="1470025"/>
          </a:xfrm>
          <a:prstGeom prst="rect">
            <a:avLst/>
          </a:prstGeom>
          <a:ln>
            <a:miter lim="800000"/>
            <a:headEnd/>
            <a:tailEnd/>
          </a:ln>
        </p:spPr>
        <p:txBody>
          <a:bodyPr/>
          <a:lstStyle/>
          <a:p>
            <a:pPr eaLnBrk="1" hangingPunct="1">
              <a:defRPr/>
            </a:pPr>
            <a:r>
              <a:rPr lang="en-US" altLang="zh-CN"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微软雅黑" pitchFamily="34" charset="-122"/>
                <a:ea typeface="微软雅黑" pitchFamily="34" charset="-122"/>
              </a:rPr>
              <a:t>Thank You!</a:t>
            </a:r>
            <a:endParaRPr lang="zh-CN" altLang="en-US"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微软雅黑" pitchFamily="34" charset="-122"/>
              <a:ea typeface="微软雅黑" pitchFamily="34" charset="-122"/>
            </a:endParaRPr>
          </a:p>
        </p:txBody>
      </p:sp>
    </p:spTree>
  </p:cSld>
  <p:clrMapOvr>
    <a:masterClrMapping/>
  </p:clrMapOvr>
  <p:transition>
    <p:split orient="ver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1" name="Text Box 15"/>
          <p:cNvSpPr txBox="1">
            <a:spLocks noChangeArrowheads="1"/>
          </p:cNvSpPr>
          <p:nvPr/>
        </p:nvSpPr>
        <p:spPr bwMode="auto">
          <a:xfrm>
            <a:off x="323850" y="115888"/>
            <a:ext cx="1943522" cy="523220"/>
          </a:xfrm>
          <a:prstGeom prst="rect">
            <a:avLst/>
          </a:prstGeom>
          <a:noFill/>
          <a:ln w="9525">
            <a:noFill/>
            <a:miter lim="800000"/>
            <a:headEnd/>
            <a:tailEnd/>
          </a:ln>
          <a:effectLst/>
        </p:spPr>
        <p:txBody>
          <a:bodyPr wrap="square">
            <a:spAutoFit/>
          </a:bodyPr>
          <a:lstStyle/>
          <a:p>
            <a:pPr algn="dist">
              <a:defRPr/>
            </a:pP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大致内容</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13315" name="Rectangle 16"/>
          <p:cNvSpPr>
            <a:spLocks noChangeArrowheads="1"/>
          </p:cNvSpPr>
          <p:nvPr/>
        </p:nvSpPr>
        <p:spPr bwMode="auto">
          <a:xfrm>
            <a:off x="684213" y="1268413"/>
            <a:ext cx="7920037" cy="4897437"/>
          </a:xfrm>
          <a:prstGeom prst="rect">
            <a:avLst/>
          </a:prstGeom>
          <a:gradFill rotWithShape="1">
            <a:gsLst>
              <a:gs pos="0">
                <a:srgbClr val="FDFDFD"/>
              </a:gs>
              <a:gs pos="100000">
                <a:srgbClr val="DDDDDD"/>
              </a:gs>
            </a:gsLst>
            <a:path path="shape">
              <a:fillToRect l="50000" t="50000" r="50000" b="50000"/>
            </a:path>
          </a:gradFill>
          <a:ln w="9525">
            <a:noFill/>
            <a:miter lim="800000"/>
            <a:headEnd/>
            <a:tailEnd/>
          </a:ln>
          <a:effectLst>
            <a:prstShdw prst="shdw17" dist="17961" dir="2700000">
              <a:srgbClr val="858585"/>
            </a:prstShdw>
          </a:effectLst>
        </p:spPr>
        <p:txBody>
          <a:bodyPr wrap="none" anchor="ctr"/>
          <a:lstStyle/>
          <a:p>
            <a:pPr algn="ctr"/>
            <a:endParaRPr lang="zh-CN" altLang="zh-CN"/>
          </a:p>
        </p:txBody>
      </p:sp>
      <p:grpSp>
        <p:nvGrpSpPr>
          <p:cNvPr id="2" name="组合 1"/>
          <p:cNvGrpSpPr/>
          <p:nvPr/>
        </p:nvGrpSpPr>
        <p:grpSpPr>
          <a:xfrm>
            <a:off x="1598802" y="1468328"/>
            <a:ext cx="5832475" cy="647700"/>
            <a:chOff x="1621259" y="1985566"/>
            <a:chExt cx="5832475" cy="647700"/>
          </a:xfrm>
        </p:grpSpPr>
        <p:grpSp>
          <p:nvGrpSpPr>
            <p:cNvPr id="13316" name="Group 22"/>
            <p:cNvGrpSpPr>
              <a:grpSpLocks/>
            </p:cNvGrpSpPr>
            <p:nvPr/>
          </p:nvGrpSpPr>
          <p:grpSpPr bwMode="auto">
            <a:xfrm>
              <a:off x="1621259" y="1985566"/>
              <a:ext cx="5832475" cy="647700"/>
              <a:chOff x="975" y="1162"/>
              <a:chExt cx="3674" cy="408"/>
            </a:xfrm>
          </p:grpSpPr>
          <p:sp>
            <p:nvSpPr>
              <p:cNvPr id="4116" name="AutoShape 20"/>
              <p:cNvSpPr>
                <a:spLocks noChangeArrowheads="1"/>
              </p:cNvSpPr>
              <p:nvPr/>
            </p:nvSpPr>
            <p:spPr bwMode="auto">
              <a:xfrm>
                <a:off x="975" y="1162"/>
                <a:ext cx="408" cy="408"/>
              </a:xfrm>
              <a:prstGeom prst="diamond">
                <a:avLst/>
              </a:prstGeom>
              <a:gradFill rotWithShape="1">
                <a:gsLst>
                  <a:gs pos="0">
                    <a:srgbClr val="F95626">
                      <a:gamma/>
                      <a:shade val="46275"/>
                      <a:invGamma/>
                    </a:srgbClr>
                  </a:gs>
                  <a:gs pos="50000">
                    <a:srgbClr val="F95626"/>
                  </a:gs>
                  <a:gs pos="100000">
                    <a:srgbClr val="F95626">
                      <a:gamma/>
                      <a:shade val="46275"/>
                      <a:invGamma/>
                    </a:srgbClr>
                  </a:gs>
                </a:gsLst>
                <a:lin ang="2700000" scaled="1"/>
              </a:gra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defRPr/>
                </a:pPr>
                <a:r>
                  <a:rPr lang="en-US" altLang="zh-CN" b="1">
                    <a:solidFill>
                      <a:schemeClr val="bg1"/>
                    </a:solidFill>
                    <a:latin typeface="微软雅黑" pitchFamily="34" charset="-122"/>
                    <a:ea typeface="微软雅黑" pitchFamily="34" charset="-122"/>
                  </a:rPr>
                  <a:t>1</a:t>
                </a:r>
              </a:p>
            </p:txBody>
          </p:sp>
          <p:sp>
            <p:nvSpPr>
              <p:cNvPr id="13345" name="Line 21"/>
              <p:cNvSpPr>
                <a:spLocks noChangeShapeType="1"/>
              </p:cNvSpPr>
              <p:nvPr/>
            </p:nvSpPr>
            <p:spPr bwMode="auto">
              <a:xfrm>
                <a:off x="1247" y="1563"/>
                <a:ext cx="3402" cy="0"/>
              </a:xfrm>
              <a:prstGeom prst="line">
                <a:avLst/>
              </a:prstGeom>
              <a:noFill/>
              <a:ln w="9525">
                <a:solidFill>
                  <a:schemeClr val="tx1"/>
                </a:solidFill>
                <a:prstDash val="dash"/>
                <a:round/>
                <a:headEnd/>
                <a:tailEnd/>
              </a:ln>
            </p:spPr>
            <p:txBody>
              <a:bodyPr/>
              <a:lstStyle/>
              <a:p>
                <a:endParaRPr lang="zh-CN" altLang="en-US"/>
              </a:p>
            </p:txBody>
          </p:sp>
        </p:grpSp>
        <p:sp>
          <p:nvSpPr>
            <p:cNvPr id="4129" name="Text Box 33"/>
            <p:cNvSpPr txBox="1">
              <a:spLocks noChangeArrowheads="1"/>
            </p:cNvSpPr>
            <p:nvPr/>
          </p:nvSpPr>
          <p:spPr bwMode="auto">
            <a:xfrm>
              <a:off x="2341761" y="2085353"/>
              <a:ext cx="1055097" cy="461665"/>
            </a:xfrm>
            <a:prstGeom prst="rect">
              <a:avLst/>
            </a:prstGeom>
            <a:noFill/>
            <a:ln w="9525">
              <a:noFill/>
              <a:miter lim="800000"/>
              <a:headEnd/>
              <a:tailEnd/>
            </a:ln>
            <a:effectLst/>
          </p:spPr>
          <p:txBody>
            <a:bodyPr wrap="none">
              <a:spAutoFit/>
            </a:bodyPr>
            <a:lstStyle/>
            <a:p>
              <a:pPr>
                <a:defRPr/>
              </a:pPr>
              <a:r>
                <a:rPr lang="zh-CN" altLang="en-US" sz="24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rPr>
                <a:t>引   言</a:t>
              </a:r>
              <a:endParaRPr lang="zh-CN" altLang="en-US" sz="24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endParaRPr>
            </a:p>
          </p:txBody>
        </p:sp>
      </p:grpSp>
      <p:grpSp>
        <p:nvGrpSpPr>
          <p:cNvPr id="3" name="组合 2"/>
          <p:cNvGrpSpPr/>
          <p:nvPr/>
        </p:nvGrpSpPr>
        <p:grpSpPr>
          <a:xfrm>
            <a:off x="1598802" y="2376000"/>
            <a:ext cx="5832475" cy="647700"/>
            <a:chOff x="1621259" y="2850753"/>
            <a:chExt cx="5832475" cy="647700"/>
          </a:xfrm>
        </p:grpSpPr>
        <p:grpSp>
          <p:nvGrpSpPr>
            <p:cNvPr id="13317" name="Group 23"/>
            <p:cNvGrpSpPr>
              <a:grpSpLocks/>
            </p:cNvGrpSpPr>
            <p:nvPr/>
          </p:nvGrpSpPr>
          <p:grpSpPr bwMode="auto">
            <a:xfrm>
              <a:off x="1621259" y="2850753"/>
              <a:ext cx="5832475" cy="647700"/>
              <a:chOff x="975" y="1162"/>
              <a:chExt cx="3674" cy="408"/>
            </a:xfrm>
          </p:grpSpPr>
          <p:sp>
            <p:nvSpPr>
              <p:cNvPr id="4120" name="AutoShape 24"/>
              <p:cNvSpPr>
                <a:spLocks noChangeArrowheads="1"/>
              </p:cNvSpPr>
              <p:nvPr/>
            </p:nvSpPr>
            <p:spPr bwMode="auto">
              <a:xfrm>
                <a:off x="975" y="1162"/>
                <a:ext cx="408" cy="408"/>
              </a:xfrm>
              <a:prstGeom prst="diamond">
                <a:avLst/>
              </a:prstGeom>
              <a:solidFill>
                <a:srgbClr val="0092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defRPr/>
                </a:pPr>
                <a:r>
                  <a:rPr lang="en-US" altLang="zh-CN" b="1">
                    <a:solidFill>
                      <a:schemeClr val="bg1"/>
                    </a:solidFill>
                    <a:latin typeface="微软雅黑" pitchFamily="34" charset="-122"/>
                    <a:ea typeface="微软雅黑" pitchFamily="34" charset="-122"/>
                  </a:rPr>
                  <a:t>2</a:t>
                </a:r>
              </a:p>
            </p:txBody>
          </p:sp>
          <p:sp>
            <p:nvSpPr>
              <p:cNvPr id="13341" name="Line 25"/>
              <p:cNvSpPr>
                <a:spLocks noChangeShapeType="1"/>
              </p:cNvSpPr>
              <p:nvPr/>
            </p:nvSpPr>
            <p:spPr bwMode="auto">
              <a:xfrm>
                <a:off x="1247" y="1563"/>
                <a:ext cx="3402" cy="0"/>
              </a:xfrm>
              <a:prstGeom prst="line">
                <a:avLst/>
              </a:prstGeom>
              <a:noFill/>
              <a:ln w="9525">
                <a:solidFill>
                  <a:schemeClr val="tx1"/>
                </a:solidFill>
                <a:prstDash val="dash"/>
                <a:round/>
                <a:headEnd/>
                <a:tailEnd/>
              </a:ln>
            </p:spPr>
            <p:txBody>
              <a:bodyPr/>
              <a:lstStyle/>
              <a:p>
                <a:endParaRPr lang="zh-CN" altLang="en-US"/>
              </a:p>
            </p:txBody>
          </p:sp>
        </p:grpSp>
        <p:sp>
          <p:nvSpPr>
            <p:cNvPr id="4130" name="Text Box 34"/>
            <p:cNvSpPr txBox="1">
              <a:spLocks noChangeArrowheads="1"/>
            </p:cNvSpPr>
            <p:nvPr/>
          </p:nvSpPr>
          <p:spPr bwMode="auto">
            <a:xfrm>
              <a:off x="2342009" y="2994075"/>
              <a:ext cx="4185761" cy="461665"/>
            </a:xfrm>
            <a:prstGeom prst="rect">
              <a:avLst/>
            </a:prstGeom>
            <a:noFill/>
            <a:ln w="9525">
              <a:noFill/>
              <a:miter lim="800000"/>
              <a:headEnd/>
              <a:tailEnd/>
            </a:ln>
            <a:effectLst/>
          </p:spPr>
          <p:txBody>
            <a:bodyPr wrap="none">
              <a:spAutoFit/>
            </a:bodyPr>
            <a:lstStyle/>
            <a:p>
              <a:pPr>
                <a:defRPr/>
              </a:pPr>
              <a:r>
                <a:rPr lang="zh-CN" altLang="en-US" sz="24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rPr>
                <a:t>灾害风险管理的“资金缺口”</a:t>
              </a:r>
              <a:endParaRPr lang="zh-CN" altLang="en-US" sz="24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endParaRPr>
            </a:p>
          </p:txBody>
        </p:sp>
      </p:grpSp>
      <p:grpSp>
        <p:nvGrpSpPr>
          <p:cNvPr id="4" name="组合 3"/>
          <p:cNvGrpSpPr/>
          <p:nvPr/>
        </p:nvGrpSpPr>
        <p:grpSpPr>
          <a:xfrm>
            <a:off x="1597215" y="3312000"/>
            <a:ext cx="5832475" cy="647700"/>
            <a:chOff x="1619672" y="3715941"/>
            <a:chExt cx="5832475" cy="647700"/>
          </a:xfrm>
        </p:grpSpPr>
        <p:grpSp>
          <p:nvGrpSpPr>
            <p:cNvPr id="13318" name="Group 26"/>
            <p:cNvGrpSpPr>
              <a:grpSpLocks/>
            </p:cNvGrpSpPr>
            <p:nvPr/>
          </p:nvGrpSpPr>
          <p:grpSpPr bwMode="auto">
            <a:xfrm>
              <a:off x="1619672" y="3715941"/>
              <a:ext cx="5832475" cy="647700"/>
              <a:chOff x="975" y="1162"/>
              <a:chExt cx="3674" cy="408"/>
            </a:xfrm>
          </p:grpSpPr>
          <p:sp>
            <p:nvSpPr>
              <p:cNvPr id="4123" name="AutoShape 27"/>
              <p:cNvSpPr>
                <a:spLocks noChangeArrowheads="1"/>
              </p:cNvSpPr>
              <p:nvPr/>
            </p:nvSpPr>
            <p:spPr bwMode="auto">
              <a:xfrm>
                <a:off x="975" y="1162"/>
                <a:ext cx="408" cy="408"/>
              </a:xfrm>
              <a:prstGeom prst="diamond">
                <a:avLst/>
              </a:prstGeom>
              <a:solidFill>
                <a:srgbClr val="0070C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defRPr/>
                </a:pPr>
                <a:r>
                  <a:rPr lang="en-US" altLang="zh-CN" b="1" dirty="0">
                    <a:solidFill>
                      <a:schemeClr val="bg1"/>
                    </a:solidFill>
                    <a:latin typeface="微软雅黑" pitchFamily="34" charset="-122"/>
                    <a:ea typeface="微软雅黑" pitchFamily="34" charset="-122"/>
                  </a:rPr>
                  <a:t>3</a:t>
                </a:r>
              </a:p>
            </p:txBody>
          </p:sp>
          <p:sp>
            <p:nvSpPr>
              <p:cNvPr id="13337" name="Line 28"/>
              <p:cNvSpPr>
                <a:spLocks noChangeShapeType="1"/>
              </p:cNvSpPr>
              <p:nvPr/>
            </p:nvSpPr>
            <p:spPr bwMode="auto">
              <a:xfrm>
                <a:off x="1247" y="1563"/>
                <a:ext cx="3402" cy="0"/>
              </a:xfrm>
              <a:prstGeom prst="line">
                <a:avLst/>
              </a:prstGeom>
              <a:noFill/>
              <a:ln w="9525">
                <a:solidFill>
                  <a:schemeClr val="tx1"/>
                </a:solidFill>
                <a:prstDash val="dash"/>
                <a:round/>
                <a:headEnd/>
                <a:tailEnd/>
              </a:ln>
            </p:spPr>
            <p:txBody>
              <a:bodyPr/>
              <a:lstStyle/>
              <a:p>
                <a:endParaRPr lang="zh-CN" altLang="en-US"/>
              </a:p>
            </p:txBody>
          </p:sp>
        </p:grpSp>
        <p:sp>
          <p:nvSpPr>
            <p:cNvPr id="4131" name="Text Box 35"/>
            <p:cNvSpPr txBox="1">
              <a:spLocks noChangeArrowheads="1"/>
            </p:cNvSpPr>
            <p:nvPr/>
          </p:nvSpPr>
          <p:spPr bwMode="auto">
            <a:xfrm>
              <a:off x="2342009" y="3857675"/>
              <a:ext cx="4493538" cy="461665"/>
            </a:xfrm>
            <a:prstGeom prst="rect">
              <a:avLst/>
            </a:prstGeom>
            <a:noFill/>
            <a:ln w="9525">
              <a:noFill/>
              <a:miter lim="800000"/>
              <a:headEnd/>
              <a:tailEnd/>
            </a:ln>
            <a:effectLst/>
          </p:spPr>
          <p:txBody>
            <a:bodyPr wrap="none">
              <a:spAutoFit/>
            </a:bodyPr>
            <a:lstStyle/>
            <a:p>
              <a:pPr>
                <a:defRPr/>
              </a:pPr>
              <a:r>
                <a:rPr lang="zh-CN" altLang="en-US" sz="24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rPr>
                <a:t>灾害风险管理各阶段的融资需求</a:t>
              </a:r>
              <a:endParaRPr lang="zh-CN" altLang="en-US" sz="24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endParaRPr>
            </a:p>
          </p:txBody>
        </p:sp>
      </p:grpSp>
      <p:grpSp>
        <p:nvGrpSpPr>
          <p:cNvPr id="5" name="组合 4"/>
          <p:cNvGrpSpPr/>
          <p:nvPr/>
        </p:nvGrpSpPr>
        <p:grpSpPr>
          <a:xfrm>
            <a:off x="1597215" y="4212000"/>
            <a:ext cx="5832475" cy="647700"/>
            <a:chOff x="1619672" y="4581128"/>
            <a:chExt cx="5832475" cy="647700"/>
          </a:xfrm>
        </p:grpSpPr>
        <p:grpSp>
          <p:nvGrpSpPr>
            <p:cNvPr id="13319" name="Group 29"/>
            <p:cNvGrpSpPr>
              <a:grpSpLocks/>
            </p:cNvGrpSpPr>
            <p:nvPr/>
          </p:nvGrpSpPr>
          <p:grpSpPr bwMode="auto">
            <a:xfrm>
              <a:off x="1619672" y="4581128"/>
              <a:ext cx="5832475" cy="647700"/>
              <a:chOff x="975" y="1162"/>
              <a:chExt cx="3674" cy="408"/>
            </a:xfrm>
          </p:grpSpPr>
          <p:sp>
            <p:nvSpPr>
              <p:cNvPr id="4126" name="AutoShape 30"/>
              <p:cNvSpPr>
                <a:spLocks noChangeArrowheads="1"/>
              </p:cNvSpPr>
              <p:nvPr/>
            </p:nvSpPr>
            <p:spPr bwMode="auto">
              <a:xfrm>
                <a:off x="975" y="1162"/>
                <a:ext cx="408" cy="408"/>
              </a:xfrm>
              <a:prstGeom prst="diamond">
                <a:avLst/>
              </a:prstGeom>
              <a:solidFill>
                <a:srgbClr val="7030A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defRPr/>
                </a:pPr>
                <a:r>
                  <a:rPr lang="en-US" altLang="zh-CN" b="1">
                    <a:solidFill>
                      <a:schemeClr val="bg1"/>
                    </a:solidFill>
                    <a:latin typeface="微软雅黑" pitchFamily="34" charset="-122"/>
                    <a:ea typeface="微软雅黑" pitchFamily="34" charset="-122"/>
                  </a:rPr>
                  <a:t>4</a:t>
                </a:r>
              </a:p>
            </p:txBody>
          </p:sp>
          <p:sp>
            <p:nvSpPr>
              <p:cNvPr id="13333" name="Line 31"/>
              <p:cNvSpPr>
                <a:spLocks noChangeShapeType="1"/>
              </p:cNvSpPr>
              <p:nvPr/>
            </p:nvSpPr>
            <p:spPr bwMode="auto">
              <a:xfrm>
                <a:off x="1247" y="1563"/>
                <a:ext cx="3402" cy="0"/>
              </a:xfrm>
              <a:prstGeom prst="line">
                <a:avLst/>
              </a:prstGeom>
              <a:noFill/>
              <a:ln w="9525">
                <a:solidFill>
                  <a:schemeClr val="tx1"/>
                </a:solidFill>
                <a:prstDash val="dash"/>
                <a:round/>
                <a:headEnd/>
                <a:tailEnd/>
              </a:ln>
            </p:spPr>
            <p:txBody>
              <a:bodyPr/>
              <a:lstStyle/>
              <a:p>
                <a:endParaRPr lang="zh-CN" altLang="en-US"/>
              </a:p>
            </p:txBody>
          </p:sp>
        </p:grpSp>
        <p:sp>
          <p:nvSpPr>
            <p:cNvPr id="4132" name="Text Box 36"/>
            <p:cNvSpPr txBox="1">
              <a:spLocks noChangeArrowheads="1"/>
            </p:cNvSpPr>
            <p:nvPr/>
          </p:nvSpPr>
          <p:spPr bwMode="auto">
            <a:xfrm>
              <a:off x="2342009" y="4722862"/>
              <a:ext cx="3262432" cy="461665"/>
            </a:xfrm>
            <a:prstGeom prst="rect">
              <a:avLst/>
            </a:prstGeom>
            <a:noFill/>
            <a:ln w="9525">
              <a:noFill/>
              <a:miter lim="800000"/>
              <a:headEnd/>
              <a:tailEnd/>
            </a:ln>
            <a:effectLst/>
          </p:spPr>
          <p:txBody>
            <a:bodyPr wrap="none">
              <a:spAutoFit/>
            </a:bodyPr>
            <a:lstStyle/>
            <a:p>
              <a:pPr>
                <a:defRPr/>
              </a:pPr>
              <a:r>
                <a:rPr lang="zh-CN" altLang="en-US" sz="24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rPr>
                <a:t>融资工具的比较与排列</a:t>
              </a:r>
              <a:endParaRPr lang="zh-CN" altLang="en-US" sz="24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endParaRPr>
            </a:p>
          </p:txBody>
        </p:sp>
      </p:grpSp>
      <p:grpSp>
        <p:nvGrpSpPr>
          <p:cNvPr id="24" name="组合 23"/>
          <p:cNvGrpSpPr/>
          <p:nvPr/>
        </p:nvGrpSpPr>
        <p:grpSpPr>
          <a:xfrm>
            <a:off x="1596648" y="5076000"/>
            <a:ext cx="6446981" cy="647700"/>
            <a:chOff x="1619672" y="4581128"/>
            <a:chExt cx="6446981" cy="647700"/>
          </a:xfrm>
        </p:grpSpPr>
        <p:grpSp>
          <p:nvGrpSpPr>
            <p:cNvPr id="25" name="Group 29"/>
            <p:cNvGrpSpPr>
              <a:grpSpLocks/>
            </p:cNvGrpSpPr>
            <p:nvPr/>
          </p:nvGrpSpPr>
          <p:grpSpPr bwMode="auto">
            <a:xfrm>
              <a:off x="1619672" y="4581128"/>
              <a:ext cx="5832475" cy="647700"/>
              <a:chOff x="975" y="1162"/>
              <a:chExt cx="3674" cy="408"/>
            </a:xfrm>
          </p:grpSpPr>
          <p:sp>
            <p:nvSpPr>
              <p:cNvPr id="27" name="AutoShape 30"/>
              <p:cNvSpPr>
                <a:spLocks noChangeArrowheads="1"/>
              </p:cNvSpPr>
              <p:nvPr/>
            </p:nvSpPr>
            <p:spPr bwMode="auto">
              <a:xfrm>
                <a:off x="975" y="1162"/>
                <a:ext cx="408" cy="408"/>
              </a:xfrm>
              <a:prstGeom prst="diamond">
                <a:avLst/>
              </a:prstGeom>
              <a:solidFill>
                <a:srgbClr val="C000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none" anchor="ctr"/>
              <a:lstStyle/>
              <a:p>
                <a:pPr algn="ctr">
                  <a:defRPr/>
                </a:pPr>
                <a:r>
                  <a:rPr lang="en-US" altLang="zh-CN" b="1" dirty="0" smtClean="0">
                    <a:solidFill>
                      <a:schemeClr val="bg1"/>
                    </a:solidFill>
                    <a:latin typeface="微软雅黑" pitchFamily="34" charset="-122"/>
                    <a:ea typeface="微软雅黑" pitchFamily="34" charset="-122"/>
                  </a:rPr>
                  <a:t>5</a:t>
                </a:r>
                <a:endParaRPr lang="en-US" altLang="zh-CN" b="1" dirty="0">
                  <a:solidFill>
                    <a:schemeClr val="bg1"/>
                  </a:solidFill>
                  <a:latin typeface="微软雅黑" pitchFamily="34" charset="-122"/>
                  <a:ea typeface="微软雅黑" pitchFamily="34" charset="-122"/>
                </a:endParaRPr>
              </a:p>
            </p:txBody>
          </p:sp>
          <p:sp>
            <p:nvSpPr>
              <p:cNvPr id="28" name="Line 31"/>
              <p:cNvSpPr>
                <a:spLocks noChangeShapeType="1"/>
              </p:cNvSpPr>
              <p:nvPr/>
            </p:nvSpPr>
            <p:spPr bwMode="auto">
              <a:xfrm>
                <a:off x="1247" y="1563"/>
                <a:ext cx="3402" cy="0"/>
              </a:xfrm>
              <a:prstGeom prst="line">
                <a:avLst/>
              </a:prstGeom>
              <a:noFill/>
              <a:ln w="9525">
                <a:solidFill>
                  <a:schemeClr val="tx1"/>
                </a:solidFill>
                <a:prstDash val="dash"/>
                <a:round/>
                <a:headEnd/>
                <a:tailEnd/>
              </a:ln>
            </p:spPr>
            <p:txBody>
              <a:bodyPr/>
              <a:lstStyle/>
              <a:p>
                <a:endParaRPr lang="zh-CN" altLang="en-US"/>
              </a:p>
            </p:txBody>
          </p:sp>
        </p:grpSp>
        <p:sp>
          <p:nvSpPr>
            <p:cNvPr id="26" name="Text Box 36"/>
            <p:cNvSpPr txBox="1">
              <a:spLocks noChangeArrowheads="1"/>
            </p:cNvSpPr>
            <p:nvPr/>
          </p:nvSpPr>
          <p:spPr bwMode="auto">
            <a:xfrm>
              <a:off x="2342009" y="4722862"/>
              <a:ext cx="5724644" cy="461665"/>
            </a:xfrm>
            <a:prstGeom prst="rect">
              <a:avLst/>
            </a:prstGeom>
            <a:noFill/>
            <a:ln w="9525">
              <a:noFill/>
              <a:miter lim="800000"/>
              <a:headEnd/>
              <a:tailEnd/>
            </a:ln>
            <a:effectLst/>
          </p:spPr>
          <p:txBody>
            <a:bodyPr wrap="none">
              <a:spAutoFit/>
            </a:bodyPr>
            <a:lstStyle/>
            <a:p>
              <a:pPr>
                <a:defRPr/>
              </a:pPr>
              <a:r>
                <a:rPr lang="zh-CN" altLang="en-US" sz="24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rPr>
                <a:t>面向灾害风险管理全过程的多层融资机制</a:t>
              </a:r>
              <a:endParaRPr lang="zh-CN" altLang="en-US" sz="24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ea typeface="微软雅黑" pitchFamily="34" charset="-122"/>
              </a:endParaRPr>
            </a:p>
          </p:txBody>
        </p:sp>
      </p:grpSp>
    </p:spTree>
  </p:cSld>
  <p:clrMapOvr>
    <a:masterClrMapping/>
  </p:clrMapOvr>
  <p:transition>
    <p:push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611560" y="792000"/>
            <a:ext cx="7488832" cy="4581216"/>
          </a:xfrm>
        </p:spPr>
        <p:txBody>
          <a:bodyPr rtlCol="0">
            <a:noAutofit/>
          </a:bodyPr>
          <a:lstStyle/>
          <a:p>
            <a:pPr marL="10800" algn="l" eaLnBrk="1" fontAlgn="ctr" hangingPunct="1">
              <a:lnSpc>
                <a:spcPct val="150000"/>
              </a:lnSpc>
              <a:spcAft>
                <a:spcPts val="0"/>
              </a:spcAft>
              <a:defRPr/>
            </a:pP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救助</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援建资金，作为灾害发生后人们所有应对行为的根本动力来源，其规模大小及储备情况等与灾害风险管理的最终成败紧密相关。因为没有哪个受灾地区或国家能独自在第一时间为急救和恢复重建注入充足的资金</a:t>
            </a: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，且中国的救助资金相对更是来源单一和规模薄弱。所以，</a:t>
            </a:r>
            <a:r>
              <a:rPr lang="en-US" altLang="zh-CN" sz="2200" b="1" i="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a:t>
            </a:r>
            <a:r>
              <a:rPr lang="zh-CN" altLang="en-US" sz="2200" b="1" i="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国家综合防灾减灾规划（</a:t>
            </a:r>
            <a:r>
              <a:rPr lang="en-US" altLang="zh-CN" sz="2200" b="1" i="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2011-2015</a:t>
            </a:r>
            <a:r>
              <a:rPr lang="zh-CN" altLang="en-US" sz="2200" b="1" i="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a:t>
            </a:r>
            <a:r>
              <a:rPr lang="en-US" altLang="zh-CN" sz="2200" b="1" i="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a:t>
            </a: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将“</a:t>
            </a:r>
            <a:r>
              <a:rPr lang="zh-CN" altLang="en-US" sz="2200" b="1" dirty="0">
                <a:ln w="1905"/>
                <a:gradFill flip="none" rotWithShape="1">
                  <a:gsLst>
                    <a:gs pos="0">
                      <a:srgbClr val="CC0000">
                        <a:shade val="30000"/>
                        <a:satMod val="115000"/>
                      </a:srgbClr>
                    </a:gs>
                    <a:gs pos="50000">
                      <a:srgbClr val="CC0000">
                        <a:shade val="67500"/>
                        <a:satMod val="115000"/>
                      </a:srgbClr>
                    </a:gs>
                    <a:gs pos="100000">
                      <a:srgbClr val="CC0000">
                        <a:shade val="100000"/>
                        <a:satMod val="115000"/>
                      </a:srgbClr>
                    </a:gs>
                  </a:gsLst>
                  <a:lin ang="5400000" scaled="1"/>
                  <a:tileRect/>
                </a:gradFill>
                <a:effectLst>
                  <a:innerShdw blurRad="69850" dist="43180" dir="5400000">
                    <a:srgbClr val="000000">
                      <a:alpha val="65000"/>
                    </a:srgbClr>
                  </a:innerShdw>
                </a:effectLst>
                <a:latin typeface="黑体" pitchFamily="49" charset="-122"/>
                <a:ea typeface="黑体" pitchFamily="49" charset="-122"/>
                <a:cs typeface="Times New Roman" pitchFamily="18" charset="0"/>
              </a:rPr>
              <a:t>拓宽灾害风险转移渠道，推动建立规范合理的灾害风险分担机制</a:t>
            </a: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列为我国未来</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五年将要落实的主要任务之一。</a:t>
            </a:r>
          </a:p>
        </p:txBody>
      </p:sp>
      <p:sp>
        <p:nvSpPr>
          <p:cNvPr id="7" name="Text Box 2"/>
          <p:cNvSpPr txBox="1">
            <a:spLocks noChangeArrowheads="1"/>
          </p:cNvSpPr>
          <p:nvPr/>
        </p:nvSpPr>
        <p:spPr bwMode="auto">
          <a:xfrm>
            <a:off x="323850" y="115888"/>
            <a:ext cx="5400278" cy="523220"/>
          </a:xfrm>
          <a:prstGeom prst="rect">
            <a:avLst/>
          </a:prstGeom>
          <a:noFill/>
          <a:ln w="9525">
            <a:noFill/>
            <a:miter lim="800000"/>
            <a:headEnd/>
            <a:tailEnd/>
          </a:ln>
          <a:effectLst/>
        </p:spPr>
        <p:txBody>
          <a:bodyPr>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引    言</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2" name="矩形 1"/>
          <p:cNvSpPr/>
          <p:nvPr/>
        </p:nvSpPr>
        <p:spPr>
          <a:xfrm>
            <a:off x="1979712" y="5589240"/>
            <a:ext cx="4536504" cy="3257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791022324"/>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611560" y="792000"/>
            <a:ext cx="7776864" cy="4581216"/>
          </a:xfrm>
        </p:spPr>
        <p:txBody>
          <a:bodyPr rtlCol="0">
            <a:noAutofit/>
          </a:bodyPr>
          <a:lstStyle/>
          <a:p>
            <a:pPr marL="10800" algn="l" eaLnBrk="1" fontAlgn="ctr" hangingPunct="1">
              <a:lnSpc>
                <a:spcPct val="150000"/>
              </a:lnSpc>
              <a:spcAft>
                <a:spcPts val="0"/>
              </a:spcAft>
              <a:defRPr/>
            </a:pP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对于</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如何拓宽灾害风险转移渠道的问题，国内外</a:t>
            </a:r>
            <a:r>
              <a:rPr lang="zh-CN" altLang="en-US" sz="22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已达成</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了综合可用资源、构建</a:t>
            </a:r>
            <a:r>
              <a:rPr lang="zh-CN" altLang="en-US" sz="2200" b="1" dirty="0">
                <a:ln w="1905"/>
                <a:gradFill flip="none" rotWithShape="1">
                  <a:gsLst>
                    <a:gs pos="0">
                      <a:srgbClr val="CC0000">
                        <a:shade val="30000"/>
                        <a:satMod val="115000"/>
                      </a:srgbClr>
                    </a:gs>
                    <a:gs pos="50000">
                      <a:srgbClr val="CC0000">
                        <a:shade val="67500"/>
                        <a:satMod val="115000"/>
                      </a:srgbClr>
                    </a:gs>
                    <a:gs pos="100000">
                      <a:srgbClr val="CC0000">
                        <a:shade val="100000"/>
                        <a:satMod val="115000"/>
                      </a:srgbClr>
                    </a:gs>
                  </a:gsLst>
                  <a:lin ang="5400000" scaled="1"/>
                  <a:tileRect/>
                </a:gradFill>
                <a:effectLst>
                  <a:innerShdw blurRad="69850" dist="43180" dir="5400000">
                    <a:srgbClr val="000000">
                      <a:alpha val="65000"/>
                    </a:srgbClr>
                  </a:innerShdw>
                </a:effectLst>
                <a:latin typeface="黑体" pitchFamily="49" charset="-122"/>
                <a:ea typeface="黑体" pitchFamily="49" charset="-122"/>
                <a:cs typeface="Times New Roman" pitchFamily="18" charset="0"/>
              </a:rPr>
              <a:t>多层</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灾害风险融资机制的基本共识。</a:t>
            </a:r>
          </a:p>
        </p:txBody>
      </p:sp>
      <p:sp>
        <p:nvSpPr>
          <p:cNvPr id="7" name="Text Box 2"/>
          <p:cNvSpPr txBox="1">
            <a:spLocks noChangeArrowheads="1"/>
          </p:cNvSpPr>
          <p:nvPr/>
        </p:nvSpPr>
        <p:spPr bwMode="auto">
          <a:xfrm>
            <a:off x="323850" y="115888"/>
            <a:ext cx="5400278" cy="523220"/>
          </a:xfrm>
          <a:prstGeom prst="rect">
            <a:avLst/>
          </a:prstGeom>
          <a:noFill/>
          <a:ln w="9525">
            <a:noFill/>
            <a:miter lim="800000"/>
            <a:headEnd/>
            <a:tailEnd/>
          </a:ln>
          <a:effectLst/>
        </p:spPr>
        <p:txBody>
          <a:bodyPr>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引    言</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4" name="TextBox 3"/>
          <p:cNvSpPr txBox="1"/>
          <p:nvPr/>
        </p:nvSpPr>
        <p:spPr>
          <a:xfrm>
            <a:off x="971600" y="1988840"/>
            <a:ext cx="7056784" cy="1938992"/>
          </a:xfrm>
          <a:prstGeom prst="rect">
            <a:avLst/>
          </a:prstGeom>
          <a:noFill/>
        </p:spPr>
        <p:txBody>
          <a:bodyPr wrap="square" rtlCol="0">
            <a:spAutoFit/>
          </a:bodyPr>
          <a:lstStyle/>
          <a:p>
            <a:pPr marL="342900" indent="-342900">
              <a:spcAft>
                <a:spcPts val="1200"/>
              </a:spcAft>
              <a:buBlip>
                <a:blip r:embed="rId2"/>
              </a:buBlip>
            </a:pPr>
            <a:r>
              <a:rPr lang="zh-CN" altLang="zh-CN"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仿宋" pitchFamily="49" charset="-122"/>
                <a:ea typeface="仿宋" pitchFamily="49" charset="-122"/>
              </a:rPr>
              <a:t>风险</a:t>
            </a:r>
            <a:r>
              <a:rPr lang="zh-CN" altLang="zh-CN" sz="2200" b="1" dirty="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仿宋" pitchFamily="49" charset="-122"/>
                <a:ea typeface="仿宋" pitchFamily="49" charset="-122"/>
              </a:rPr>
              <a:t>承担主体多</a:t>
            </a:r>
            <a:r>
              <a:rPr lang="zh-CN" altLang="zh-CN"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仿宋" pitchFamily="49" charset="-122"/>
                <a:ea typeface="仿宋" pitchFamily="49" charset="-122"/>
              </a:rPr>
              <a:t>层</a:t>
            </a:r>
            <a:r>
              <a:rPr lang="zh-CN" altLang="zh-CN" sz="2000" b="1" dirty="0" smtClean="0">
                <a:latin typeface="仿宋" pitchFamily="49" charset="-122"/>
                <a:ea typeface="仿宋" pitchFamily="49" charset="-122"/>
              </a:rPr>
              <a:t>（</a:t>
            </a:r>
            <a:r>
              <a:rPr lang="zh-CN" altLang="zh-CN" sz="2000" b="1" dirty="0">
                <a:latin typeface="仿宋" pitchFamily="49" charset="-122"/>
                <a:ea typeface="仿宋" pitchFamily="49" charset="-122"/>
              </a:rPr>
              <a:t>姚庆海，</a:t>
            </a:r>
            <a:r>
              <a:rPr lang="en-US" altLang="zh-CN" sz="2000" b="1" dirty="0">
                <a:latin typeface="仿宋" pitchFamily="49" charset="-122"/>
                <a:ea typeface="仿宋" pitchFamily="49" charset="-122"/>
              </a:rPr>
              <a:t>2006</a:t>
            </a:r>
            <a:r>
              <a:rPr lang="zh-CN" altLang="zh-CN" sz="2000" b="1" dirty="0">
                <a:latin typeface="仿宋" pitchFamily="49" charset="-122"/>
                <a:ea typeface="仿宋" pitchFamily="49" charset="-122"/>
              </a:rPr>
              <a:t>；柴化敏，</a:t>
            </a:r>
            <a:r>
              <a:rPr lang="en-US" altLang="zh-CN" sz="2000" b="1" dirty="0">
                <a:latin typeface="仿宋" pitchFamily="49" charset="-122"/>
                <a:ea typeface="仿宋" pitchFamily="49" charset="-122"/>
              </a:rPr>
              <a:t>2008</a:t>
            </a:r>
            <a:r>
              <a:rPr lang="zh-CN" altLang="zh-CN" sz="2000" b="1" dirty="0">
                <a:latin typeface="仿宋" pitchFamily="49" charset="-122"/>
                <a:ea typeface="仿宋" pitchFamily="49" charset="-122"/>
              </a:rPr>
              <a:t>；魏华林等，</a:t>
            </a:r>
            <a:r>
              <a:rPr lang="en-US" altLang="zh-CN" sz="2000" b="1" dirty="0">
                <a:latin typeface="仿宋" pitchFamily="49" charset="-122"/>
                <a:ea typeface="仿宋" pitchFamily="49" charset="-122"/>
              </a:rPr>
              <a:t>2009</a:t>
            </a:r>
            <a:r>
              <a:rPr lang="zh-CN" altLang="zh-CN" sz="2000" b="1" dirty="0">
                <a:latin typeface="仿宋" pitchFamily="49" charset="-122"/>
                <a:ea typeface="仿宋" pitchFamily="49" charset="-122"/>
              </a:rPr>
              <a:t>；田玲、张岳，</a:t>
            </a:r>
            <a:r>
              <a:rPr lang="en-US" altLang="zh-CN" sz="2000" b="1" dirty="0">
                <a:latin typeface="仿宋" pitchFamily="49" charset="-122"/>
                <a:ea typeface="仿宋" pitchFamily="49" charset="-122"/>
              </a:rPr>
              <a:t>2010</a:t>
            </a:r>
            <a:r>
              <a:rPr lang="zh-CN" altLang="zh-CN" sz="2000" b="1" dirty="0">
                <a:latin typeface="仿宋" pitchFamily="49" charset="-122"/>
                <a:ea typeface="仿宋" pitchFamily="49" charset="-122"/>
              </a:rPr>
              <a:t>）</a:t>
            </a:r>
            <a:r>
              <a:rPr lang="zh-CN" altLang="zh-CN" sz="2200" b="1" dirty="0" smtClean="0">
                <a:latin typeface="仿宋" pitchFamily="49" charset="-122"/>
                <a:ea typeface="仿宋" pitchFamily="49" charset="-122"/>
              </a:rPr>
              <a:t>；</a:t>
            </a:r>
            <a:endParaRPr lang="en-US" altLang="zh-CN" sz="2200" b="1" dirty="0" smtClean="0">
              <a:latin typeface="仿宋" pitchFamily="49" charset="-122"/>
              <a:ea typeface="仿宋" pitchFamily="49" charset="-122"/>
            </a:endParaRPr>
          </a:p>
          <a:p>
            <a:pPr marL="342900" indent="-342900">
              <a:spcAft>
                <a:spcPts val="1200"/>
              </a:spcAft>
              <a:buBlip>
                <a:blip r:embed="rId2"/>
              </a:buBlip>
            </a:pPr>
            <a:r>
              <a:rPr lang="zh-CN" altLang="zh-CN"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仿宋" pitchFamily="49" charset="-122"/>
                <a:ea typeface="仿宋" pitchFamily="49" charset="-122"/>
              </a:rPr>
              <a:t>风险</a:t>
            </a:r>
            <a:r>
              <a:rPr lang="zh-CN" altLang="zh-CN" sz="2200" b="1" dirty="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仿宋" pitchFamily="49" charset="-122"/>
                <a:ea typeface="仿宋" pitchFamily="49" charset="-122"/>
              </a:rPr>
              <a:t>转移渠道多</a:t>
            </a:r>
            <a:r>
              <a:rPr lang="zh-CN" altLang="zh-CN"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仿宋" pitchFamily="49" charset="-122"/>
                <a:ea typeface="仿宋" pitchFamily="49" charset="-122"/>
              </a:rPr>
              <a:t>层</a:t>
            </a:r>
            <a:r>
              <a:rPr lang="zh-CN" altLang="zh-CN" sz="2000" b="1" dirty="0" smtClean="0">
                <a:latin typeface="仿宋" pitchFamily="49" charset="-122"/>
                <a:ea typeface="仿宋" pitchFamily="49" charset="-122"/>
              </a:rPr>
              <a:t>（</a:t>
            </a:r>
            <a:r>
              <a:rPr lang="en-US" altLang="zh-CN" sz="2000" b="1" dirty="0">
                <a:latin typeface="仿宋" pitchFamily="49" charset="-122"/>
                <a:ea typeface="仿宋" pitchFamily="49" charset="-122"/>
              </a:rPr>
              <a:t>Lewis and Davis</a:t>
            </a:r>
            <a:r>
              <a:rPr lang="zh-CN" altLang="zh-CN" sz="2000" b="1" dirty="0">
                <a:latin typeface="仿宋" pitchFamily="49" charset="-122"/>
                <a:ea typeface="仿宋" pitchFamily="49" charset="-122"/>
              </a:rPr>
              <a:t>，</a:t>
            </a:r>
            <a:r>
              <a:rPr lang="en-US" altLang="zh-CN" sz="2000" b="1" dirty="0">
                <a:latin typeface="仿宋" pitchFamily="49" charset="-122"/>
                <a:ea typeface="仿宋" pitchFamily="49" charset="-122"/>
              </a:rPr>
              <a:t>1998</a:t>
            </a:r>
            <a:r>
              <a:rPr lang="zh-CN" altLang="zh-CN" sz="2000" b="1" dirty="0">
                <a:latin typeface="仿宋" pitchFamily="49" charset="-122"/>
                <a:ea typeface="仿宋" pitchFamily="49" charset="-122"/>
              </a:rPr>
              <a:t>；</a:t>
            </a:r>
            <a:r>
              <a:rPr lang="en-US" altLang="zh-CN" sz="2000" b="1" dirty="0" err="1">
                <a:latin typeface="仿宋" pitchFamily="49" charset="-122"/>
                <a:ea typeface="仿宋" pitchFamily="49" charset="-122"/>
              </a:rPr>
              <a:t>Osterland</a:t>
            </a:r>
            <a:r>
              <a:rPr lang="zh-CN" altLang="zh-CN" sz="2000" b="1" dirty="0">
                <a:latin typeface="仿宋" pitchFamily="49" charset="-122"/>
                <a:ea typeface="仿宋" pitchFamily="49" charset="-122"/>
              </a:rPr>
              <a:t>，</a:t>
            </a:r>
            <a:r>
              <a:rPr lang="en-US" altLang="zh-CN" sz="2000" b="1" dirty="0">
                <a:latin typeface="仿宋" pitchFamily="49" charset="-122"/>
                <a:ea typeface="仿宋" pitchFamily="49" charset="-122"/>
              </a:rPr>
              <a:t>1998</a:t>
            </a:r>
            <a:r>
              <a:rPr lang="zh-CN" altLang="zh-CN" sz="2000" b="1" dirty="0">
                <a:latin typeface="仿宋" pitchFamily="49" charset="-122"/>
                <a:ea typeface="仿宋" pitchFamily="49" charset="-122"/>
              </a:rPr>
              <a:t>；孙祁祥、周奕，</a:t>
            </a:r>
            <a:r>
              <a:rPr lang="en-US" altLang="zh-CN" sz="2000" b="1" dirty="0">
                <a:latin typeface="仿宋" pitchFamily="49" charset="-122"/>
                <a:ea typeface="仿宋" pitchFamily="49" charset="-122"/>
              </a:rPr>
              <a:t>2002</a:t>
            </a:r>
            <a:r>
              <a:rPr lang="zh-CN" altLang="zh-CN" sz="2000" b="1" dirty="0">
                <a:latin typeface="仿宋" pitchFamily="49" charset="-122"/>
                <a:ea typeface="仿宋" pitchFamily="49" charset="-122"/>
              </a:rPr>
              <a:t>；陶正如、陶夏新，</a:t>
            </a:r>
            <a:r>
              <a:rPr lang="en-US" altLang="zh-CN" sz="2000" b="1" dirty="0">
                <a:latin typeface="仿宋" pitchFamily="49" charset="-122"/>
                <a:ea typeface="仿宋" pitchFamily="49" charset="-122"/>
              </a:rPr>
              <a:t>2007</a:t>
            </a:r>
            <a:r>
              <a:rPr lang="zh-CN" altLang="zh-CN" sz="2000" b="1" dirty="0">
                <a:latin typeface="仿宋" pitchFamily="49" charset="-122"/>
                <a:ea typeface="仿宋" pitchFamily="49" charset="-122"/>
              </a:rPr>
              <a:t>；田玲、高俊，</a:t>
            </a:r>
            <a:r>
              <a:rPr lang="en-US" altLang="zh-CN" sz="2000" b="1" dirty="0" smtClean="0">
                <a:latin typeface="仿宋" pitchFamily="49" charset="-122"/>
                <a:ea typeface="仿宋" pitchFamily="49" charset="-122"/>
              </a:rPr>
              <a:t>2007</a:t>
            </a:r>
            <a:r>
              <a:rPr lang="zh-CN" altLang="en-US" sz="2000" b="1" dirty="0" smtClean="0">
                <a:latin typeface="仿宋" pitchFamily="49" charset="-122"/>
                <a:ea typeface="仿宋" pitchFamily="49" charset="-122"/>
              </a:rPr>
              <a:t>）</a:t>
            </a:r>
            <a:r>
              <a:rPr lang="zh-CN" altLang="zh-CN" sz="2200" b="1" dirty="0" smtClean="0">
                <a:latin typeface="仿宋" pitchFamily="49" charset="-122"/>
                <a:ea typeface="仿宋" pitchFamily="49" charset="-122"/>
              </a:rPr>
              <a:t>。</a:t>
            </a:r>
            <a:endParaRPr lang="zh-CN" altLang="en-US" sz="2200" b="1" dirty="0">
              <a:latin typeface="仿宋" pitchFamily="49" charset="-122"/>
              <a:ea typeface="仿宋" pitchFamily="49" charset="-122"/>
            </a:endParaRPr>
          </a:p>
        </p:txBody>
      </p:sp>
      <p:sp>
        <p:nvSpPr>
          <p:cNvPr id="5" name="TextBox 4"/>
          <p:cNvSpPr txBox="1"/>
          <p:nvPr/>
        </p:nvSpPr>
        <p:spPr>
          <a:xfrm rot="20831577">
            <a:off x="955762" y="4206312"/>
            <a:ext cx="5112568" cy="430887"/>
          </a:xfrm>
          <a:prstGeom prst="rect">
            <a:avLst/>
          </a:prstGeom>
          <a:solidFill>
            <a:schemeClr val="bg1"/>
          </a:solidFill>
          <a:ln w="12700">
            <a:solidFill>
              <a:srgbClr val="C00000"/>
            </a:solidFill>
            <a:prstDash val="dashDot"/>
          </a:ln>
          <a:effectLst>
            <a:outerShdw blurRad="50800" dist="38100" dir="2700000" algn="tl" rotWithShape="0">
              <a:prstClr val="black">
                <a:alpha val="40000"/>
              </a:prstClr>
            </a:outerShdw>
          </a:effectLst>
        </p:spPr>
        <p:txBody>
          <a:bodyPr wrap="square" rtlCol="0">
            <a:spAutoFit/>
          </a:bodyPr>
          <a:lstStyle/>
          <a:p>
            <a:r>
              <a:rPr lang="zh-CN" altLang="zh-CN" sz="2200" b="1" dirty="0">
                <a:ln w="1905"/>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哪类参与主体应承担最初产生的损失？</a:t>
            </a:r>
            <a:endParaRPr lang="zh-CN" altLang="en-US" sz="2200" b="1" dirty="0">
              <a:ln w="1905"/>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p:txBody>
      </p:sp>
      <p:sp>
        <p:nvSpPr>
          <p:cNvPr id="8" name="TextBox 7"/>
          <p:cNvSpPr txBox="1"/>
          <p:nvPr/>
        </p:nvSpPr>
        <p:spPr>
          <a:xfrm rot="312485">
            <a:off x="3347864" y="4191155"/>
            <a:ext cx="4140460" cy="430887"/>
          </a:xfrm>
          <a:prstGeom prst="rect">
            <a:avLst/>
          </a:prstGeom>
          <a:solidFill>
            <a:schemeClr val="bg1"/>
          </a:solidFill>
          <a:ln w="12700">
            <a:solidFill>
              <a:srgbClr val="7030A0"/>
            </a:solidFill>
            <a:prstDash val="dashDot"/>
          </a:ln>
          <a:effectLst>
            <a:outerShdw blurRad="50800" dist="38100" dir="2700000" algn="tl" rotWithShape="0">
              <a:prstClr val="black">
                <a:alpha val="40000"/>
              </a:prstClr>
            </a:outerShdw>
          </a:effectLst>
        </p:spPr>
        <p:txBody>
          <a:bodyPr wrap="square" rtlCol="0">
            <a:spAutoFit/>
          </a:bodyPr>
          <a:lstStyle/>
          <a:p>
            <a:r>
              <a:rPr lang="zh-CN" altLang="en-US" sz="2200" b="1" dirty="0">
                <a:ln w="1905"/>
                <a:solidFill>
                  <a:srgbClr val="7030A0"/>
                </a:solidFill>
                <a:effectLst>
                  <a:innerShdw blurRad="69850" dist="43180" dir="5400000">
                    <a:srgbClr val="000000">
                      <a:alpha val="65000"/>
                    </a:srgbClr>
                  </a:innerShdw>
                </a:effectLst>
                <a:latin typeface="楷体" pitchFamily="49" charset="-122"/>
                <a:ea typeface="楷体" pitchFamily="49" charset="-122"/>
              </a:rPr>
              <a:t>哪类主体负责灾后重建的成本？</a:t>
            </a:r>
          </a:p>
        </p:txBody>
      </p:sp>
      <p:sp>
        <p:nvSpPr>
          <p:cNvPr id="9" name="TextBox 8"/>
          <p:cNvSpPr txBox="1"/>
          <p:nvPr/>
        </p:nvSpPr>
        <p:spPr>
          <a:xfrm>
            <a:off x="1108162" y="4983043"/>
            <a:ext cx="5112568" cy="430887"/>
          </a:xfrm>
          <a:prstGeom prst="rect">
            <a:avLst/>
          </a:prstGeom>
          <a:solidFill>
            <a:schemeClr val="bg1"/>
          </a:solidFill>
          <a:ln w="12700">
            <a:solidFill>
              <a:srgbClr val="006600"/>
            </a:solidFill>
            <a:prstDash val="dashDot"/>
          </a:ln>
          <a:effectLst>
            <a:outerShdw blurRad="50800" dist="38100" dir="2700000" algn="tl" rotWithShape="0">
              <a:prstClr val="black">
                <a:alpha val="40000"/>
              </a:prstClr>
            </a:outerShdw>
          </a:effectLst>
        </p:spPr>
        <p:txBody>
          <a:bodyPr wrap="square" rtlCol="0">
            <a:spAutoFit/>
          </a:bodyPr>
          <a:lstStyle/>
          <a:p>
            <a:r>
              <a:rPr lang="zh-CN" altLang="en-US" sz="2200" b="1" dirty="0">
                <a:ln w="1905"/>
                <a:gradFill flip="none" rotWithShape="1">
                  <a:gsLst>
                    <a:gs pos="0">
                      <a:srgbClr val="008000">
                        <a:shade val="30000"/>
                        <a:satMod val="115000"/>
                      </a:srgbClr>
                    </a:gs>
                    <a:gs pos="50000">
                      <a:srgbClr val="008000">
                        <a:shade val="67500"/>
                        <a:satMod val="115000"/>
                      </a:srgbClr>
                    </a:gs>
                    <a:gs pos="100000">
                      <a:srgbClr val="00800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哪类融资工具被用于应对救灾应急？</a:t>
            </a:r>
          </a:p>
        </p:txBody>
      </p:sp>
      <p:sp>
        <p:nvSpPr>
          <p:cNvPr id="10" name="TextBox 9"/>
          <p:cNvSpPr txBox="1"/>
          <p:nvPr/>
        </p:nvSpPr>
        <p:spPr>
          <a:xfrm rot="21142085">
            <a:off x="3180036" y="5519797"/>
            <a:ext cx="4476116" cy="430887"/>
          </a:xfrm>
          <a:prstGeom prst="rect">
            <a:avLst/>
          </a:prstGeom>
          <a:solidFill>
            <a:schemeClr val="bg1"/>
          </a:solidFill>
          <a:ln w="12700">
            <a:solidFill>
              <a:srgbClr val="0070C0"/>
            </a:solidFill>
            <a:prstDash val="dashDot"/>
          </a:ln>
          <a:effectLst>
            <a:outerShdw blurRad="50800" dist="38100" dir="2700000" algn="tl" rotWithShape="0">
              <a:prstClr val="black">
                <a:alpha val="40000"/>
              </a:prstClr>
            </a:outerShdw>
          </a:effectLst>
        </p:spPr>
        <p:txBody>
          <a:bodyPr wrap="square" rtlCol="0">
            <a:spAutoFit/>
          </a:bodyPr>
          <a:lstStyle/>
          <a:p>
            <a:r>
              <a:rPr lang="zh-CN" altLang="en-US" sz="22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哪类融资工具用来支援灾后重建？</a:t>
            </a:r>
          </a:p>
        </p:txBody>
      </p:sp>
    </p:spTree>
    <p:extLst>
      <p:ext uri="{BB962C8B-B14F-4D97-AF65-F5344CB8AC3E}">
        <p14:creationId xmlns:p14="http://schemas.microsoft.com/office/powerpoint/2010/main" val="11418198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5400278" cy="523220"/>
          </a:xfrm>
          <a:prstGeom prst="rect">
            <a:avLst/>
          </a:prstGeom>
          <a:noFill/>
          <a:ln w="9525">
            <a:noFill/>
            <a:miter lim="800000"/>
            <a:headEnd/>
            <a:tailEnd/>
          </a:ln>
          <a:effectLst/>
        </p:spPr>
        <p:txBody>
          <a:bodyPr>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灾害风险管理的“资金缺口”</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8" name="副标题 2"/>
          <p:cNvSpPr>
            <a:spLocks noGrp="1"/>
          </p:cNvSpPr>
          <p:nvPr>
            <p:ph type="subTitle" idx="1"/>
          </p:nvPr>
        </p:nvSpPr>
        <p:spPr>
          <a:xfrm>
            <a:off x="611560" y="764704"/>
            <a:ext cx="8208912" cy="2808312"/>
          </a:xfrm>
        </p:spPr>
        <p:txBody>
          <a:bodyPr rtlCol="0">
            <a:noAutofit/>
          </a:bodyPr>
          <a:lstStyle/>
          <a:p>
            <a:pPr marL="10800" algn="l" eaLnBrk="1" fontAlgn="ctr" hangingPunct="1">
              <a:lnSpc>
                <a:spcPct val="150000"/>
              </a:lnSpc>
              <a:spcAft>
                <a:spcPts val="0"/>
              </a:spcAft>
              <a:defRPr/>
            </a:pPr>
            <a:r>
              <a:rPr lang="zh-CN" altLang="en-US" sz="22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灾害</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风险管理活动可分为灾前防御、灾中救援、灾后恢复以及灾后重建四个阶段。灾前防御阶段主要是形成相应资金储备，灾害发生后的救援、恢复及重建阶段则使用资金。而在一轮灾害风险管理工作周期内，</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因灾前资金储备安排不足以满足灾后各阶段或某阶段的资金需求</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，就会产生“</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资金缺口</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a:t>
            </a:r>
            <a:endPar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2" name="TextBox 1"/>
          <p:cNvSpPr txBox="1"/>
          <p:nvPr/>
        </p:nvSpPr>
        <p:spPr>
          <a:xfrm>
            <a:off x="1043608" y="3429000"/>
            <a:ext cx="4248472" cy="1107996"/>
          </a:xfrm>
          <a:prstGeom prst="rect">
            <a:avLst/>
          </a:prstGeom>
          <a:noFill/>
        </p:spPr>
        <p:txBody>
          <a:bodyPr wrap="square" rtlCol="0">
            <a:spAutoFit/>
          </a:bodyPr>
          <a:lstStyle/>
          <a:p>
            <a:pPr marL="285750" indent="-285750">
              <a:lnSpc>
                <a:spcPct val="150000"/>
              </a:lnSpc>
              <a:buBlip>
                <a:blip r:embed="rId2"/>
              </a:buBlip>
            </a:pPr>
            <a:r>
              <a:rPr lang="zh-CN" altLang="en-US"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总量资金缺口；</a:t>
            </a:r>
            <a:endParaRPr lang="en-US" altLang="zh-CN"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a:p>
            <a:pPr marL="285750" indent="-285750">
              <a:lnSpc>
                <a:spcPct val="150000"/>
              </a:lnSpc>
              <a:buBlip>
                <a:blip r:embed="rId2"/>
              </a:buBlip>
            </a:pPr>
            <a:r>
              <a:rPr lang="zh-CN" altLang="en-US" sz="22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临时资金缺口。</a:t>
            </a:r>
            <a:endParaRPr lang="zh-CN" altLang="en-US" sz="2200" b="1" dirty="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spTree>
    <p:extLst>
      <p:ext uri="{BB962C8B-B14F-4D97-AF65-F5344CB8AC3E}">
        <p14:creationId xmlns:p14="http://schemas.microsoft.com/office/powerpoint/2010/main" val="2273203382"/>
      </p:ext>
    </p:extLst>
  </p:cSld>
  <p:clrMapOvr>
    <a:masterClrMapping/>
  </p:clrMapOvr>
  <p:transition spd="slow">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5400278" cy="523220"/>
          </a:xfrm>
          <a:prstGeom prst="rect">
            <a:avLst/>
          </a:prstGeom>
          <a:noFill/>
          <a:ln w="9525">
            <a:noFill/>
            <a:miter lim="800000"/>
            <a:headEnd/>
            <a:tailEnd/>
          </a:ln>
          <a:effectLst/>
        </p:spPr>
        <p:txBody>
          <a:bodyPr>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灾害风险管理的“资金缺口”</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8" name="副标题 2"/>
          <p:cNvSpPr>
            <a:spLocks noGrp="1"/>
          </p:cNvSpPr>
          <p:nvPr>
            <p:ph type="subTitle" idx="1"/>
          </p:nvPr>
        </p:nvSpPr>
        <p:spPr>
          <a:xfrm>
            <a:off x="611560" y="764704"/>
            <a:ext cx="8208912" cy="2808312"/>
          </a:xfrm>
        </p:spPr>
        <p:txBody>
          <a:bodyPr rtlCol="0">
            <a:noAutofit/>
          </a:bodyPr>
          <a:lstStyle/>
          <a:p>
            <a:pPr marL="10800" algn="l" eaLnBrk="1" fontAlgn="ctr" hangingPunct="1">
              <a:lnSpc>
                <a:spcPct val="150000"/>
              </a:lnSpc>
              <a:spcAft>
                <a:spcPts val="0"/>
              </a:spcAft>
              <a:defRPr/>
            </a:pPr>
            <a:r>
              <a:rPr lang="zh-CN" altLang="en-US" sz="22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灾害</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风险管理活动可分为灾前防御、灾中救援、灾后恢复以及灾后重建四个阶段。灾前防御阶段主要是形成相应资金储备，灾害发生后的救援、恢复及重建阶段则使用资金。而在一轮灾害风险管理工作周期内，</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因灾前资金储备安排不足以满足灾后各阶段或某阶段的资金需求</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，就会产生“</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资金缺口</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a:t>
            </a:r>
            <a:endPar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2" name="TextBox 1"/>
          <p:cNvSpPr txBox="1"/>
          <p:nvPr/>
        </p:nvSpPr>
        <p:spPr>
          <a:xfrm>
            <a:off x="1043608" y="3429000"/>
            <a:ext cx="4248472" cy="1107996"/>
          </a:xfrm>
          <a:prstGeom prst="rect">
            <a:avLst/>
          </a:prstGeom>
          <a:noFill/>
        </p:spPr>
        <p:txBody>
          <a:bodyPr wrap="square" rtlCol="0">
            <a:spAutoFit/>
          </a:bodyPr>
          <a:lstStyle/>
          <a:p>
            <a:pPr marL="285750" indent="-285750">
              <a:lnSpc>
                <a:spcPct val="150000"/>
              </a:lnSpc>
              <a:buBlip>
                <a:blip r:embed="rId2"/>
              </a:buBlip>
            </a:pPr>
            <a:r>
              <a:rPr lang="zh-CN" altLang="en-US" sz="2200" b="1" dirty="0" smtClean="0">
                <a:ln w="1905"/>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总量资金缺口；</a:t>
            </a:r>
            <a:endParaRPr lang="en-US" altLang="zh-CN" sz="2200" b="1" dirty="0" smtClean="0">
              <a:ln w="1905"/>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a:p>
            <a:pPr marL="285750" indent="-285750">
              <a:lnSpc>
                <a:spcPct val="150000"/>
              </a:lnSpc>
              <a:buBlip>
                <a:blip r:embed="rId2"/>
              </a:buBlip>
            </a:pPr>
            <a:r>
              <a:rPr lang="zh-CN" altLang="en-US" sz="2200" b="1" dirty="0" smtClean="0">
                <a:ln w="1905"/>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临时资金缺口。</a:t>
            </a:r>
            <a:endParaRPr lang="zh-CN" altLang="en-US" sz="2200" b="1" dirty="0">
              <a:ln w="1905"/>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3900357164"/>
              </p:ext>
            </p:extLst>
          </p:nvPr>
        </p:nvGraphicFramePr>
        <p:xfrm>
          <a:off x="3851920" y="3982998"/>
          <a:ext cx="4176463" cy="2194560"/>
        </p:xfrm>
        <a:graphic>
          <a:graphicData uri="http://schemas.openxmlformats.org/drawingml/2006/table">
            <a:tbl>
              <a:tblPr firstRow="1" firstCol="1" bandRow="1">
                <a:tableStyleId>{5C22544A-7EE6-4342-B048-85BDC9FD1C3A}</a:tableStyleId>
              </a:tblPr>
              <a:tblGrid>
                <a:gridCol w="638055"/>
                <a:gridCol w="792532"/>
                <a:gridCol w="793651"/>
                <a:gridCol w="939173"/>
                <a:gridCol w="1013052"/>
              </a:tblGrid>
              <a:tr h="180975">
                <a:tc>
                  <a:txBody>
                    <a:bodyPr/>
                    <a:lstStyle/>
                    <a:p>
                      <a:pPr algn="ctr">
                        <a:spcAft>
                          <a:spcPts val="0"/>
                        </a:spcAft>
                      </a:pPr>
                      <a:r>
                        <a:rPr lang="en-US" sz="1600" dirty="0" err="1">
                          <a:solidFill>
                            <a:schemeClr val="tx1"/>
                          </a:solidFill>
                          <a:effectLst/>
                          <a:latin typeface="Times New Roman" pitchFamily="18" charset="0"/>
                          <a:ea typeface="+mn-ea"/>
                          <a:cs typeface="Times New Roman" pitchFamily="18" charset="0"/>
                        </a:rPr>
                        <a:t>年份</a:t>
                      </a:r>
                      <a:endParaRPr lang="zh-CN" sz="1600" dirty="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直接经济损失</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民政救灾资金</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救灾比例</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资金缺口</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spcAft>
                          <a:spcPts val="0"/>
                        </a:spcAft>
                      </a:pPr>
                      <a:r>
                        <a:rPr lang="zh-CN" sz="1600">
                          <a:solidFill>
                            <a:schemeClr val="tx1"/>
                          </a:solidFill>
                          <a:effectLst/>
                          <a:latin typeface="Times New Roman" pitchFamily="18" charset="0"/>
                          <a:ea typeface="+mn-ea"/>
                          <a:cs typeface="Times New Roman" pitchFamily="18" charset="0"/>
                        </a:rPr>
                        <a:t>单位</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亿元</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亿元</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亿元</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 </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266700" algn="ctr">
                        <a:spcAft>
                          <a:spcPts val="0"/>
                        </a:spcAft>
                      </a:pPr>
                      <a:r>
                        <a:rPr lang="zh-CN" sz="1600" kern="0">
                          <a:solidFill>
                            <a:schemeClr val="tx1"/>
                          </a:solidFill>
                          <a:effectLst/>
                          <a:latin typeface="Times New Roman" pitchFamily="18" charset="0"/>
                          <a:ea typeface="+mn-ea"/>
                          <a:cs typeface="Times New Roman" pitchFamily="18" charset="0"/>
                        </a:rPr>
                        <a:t>①</a:t>
                      </a:r>
                      <a:endParaRPr lang="zh-CN" sz="1600" kern="1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②</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③=②/①</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④=②-①</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spcAft>
                          <a:spcPts val="0"/>
                        </a:spcAft>
                      </a:pPr>
                      <a:r>
                        <a:rPr lang="en-US" sz="1600" dirty="0">
                          <a:solidFill>
                            <a:schemeClr val="tx1"/>
                          </a:solidFill>
                          <a:effectLst/>
                          <a:latin typeface="Times New Roman" pitchFamily="18" charset="0"/>
                          <a:ea typeface="+mn-ea"/>
                          <a:cs typeface="Times New Roman" pitchFamily="18" charset="0"/>
                        </a:rPr>
                        <a:t>2007 </a:t>
                      </a:r>
                      <a:endParaRPr lang="zh-CN" sz="1600" dirty="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2363</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79.8</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3.38 </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-2283.2</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2008</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11752.4</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609.8</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5.19 </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-11142.6</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2009</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2523.7</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199.2</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7.89 </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-2324.5</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0975">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2010</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5339.9</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135.6</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2.54 </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-5204.3</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1450">
                <a:tc>
                  <a:txBody>
                    <a:bodyPr/>
                    <a:lstStyle/>
                    <a:p>
                      <a:pPr algn="ctr">
                        <a:spcAft>
                          <a:spcPts val="0"/>
                        </a:spcAft>
                      </a:pPr>
                      <a:r>
                        <a:rPr lang="en-US" sz="1600" dirty="0">
                          <a:solidFill>
                            <a:schemeClr val="tx1"/>
                          </a:solidFill>
                          <a:effectLst/>
                          <a:latin typeface="Times New Roman" pitchFamily="18" charset="0"/>
                          <a:ea typeface="+mn-ea"/>
                          <a:cs typeface="Times New Roman" pitchFamily="18" charset="0"/>
                        </a:rPr>
                        <a:t>2011</a:t>
                      </a:r>
                      <a:endParaRPr lang="zh-CN" sz="1600" dirty="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3096.4</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104.3</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a:solidFill>
                            <a:schemeClr val="tx1"/>
                          </a:solidFill>
                          <a:effectLst/>
                          <a:latin typeface="Times New Roman" pitchFamily="18" charset="0"/>
                          <a:ea typeface="+mn-ea"/>
                          <a:cs typeface="Times New Roman" pitchFamily="18" charset="0"/>
                        </a:rPr>
                        <a:t>3.37 </a:t>
                      </a:r>
                      <a:endParaRPr lang="zh-CN" sz="160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600" dirty="0">
                          <a:solidFill>
                            <a:schemeClr val="tx1"/>
                          </a:solidFill>
                          <a:effectLst/>
                          <a:latin typeface="Times New Roman" pitchFamily="18" charset="0"/>
                          <a:ea typeface="+mn-ea"/>
                          <a:cs typeface="Times New Roman" pitchFamily="18" charset="0"/>
                        </a:rPr>
                        <a:t>-2992.1</a:t>
                      </a:r>
                      <a:endParaRPr lang="zh-CN" sz="1600" dirty="0">
                        <a:solidFill>
                          <a:schemeClr val="tx1"/>
                        </a:solidFill>
                        <a:effectLst/>
                        <a:latin typeface="Times New Roman" pitchFamily="18" charset="0"/>
                        <a:ea typeface="+mn-ea"/>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矩形 4"/>
          <p:cNvSpPr/>
          <p:nvPr/>
        </p:nvSpPr>
        <p:spPr>
          <a:xfrm>
            <a:off x="3595202" y="3606842"/>
            <a:ext cx="5040560" cy="369332"/>
          </a:xfrm>
          <a:prstGeom prst="rect">
            <a:avLst/>
          </a:prstGeom>
        </p:spPr>
        <p:txBody>
          <a:bodyPr wrap="square">
            <a:spAutoFit/>
          </a:bodyPr>
          <a:lstStyle/>
          <a:p>
            <a:r>
              <a:rPr lang="zh-CN" altLang="zh-CN" cap="small" dirty="0">
                <a:latin typeface="楷体" pitchFamily="49" charset="-122"/>
                <a:ea typeface="楷体" pitchFamily="49" charset="-122"/>
              </a:rPr>
              <a:t>表</a:t>
            </a:r>
            <a:r>
              <a:rPr lang="en-US" altLang="zh-CN" cap="small" dirty="0">
                <a:latin typeface="楷体" pitchFamily="49" charset="-122"/>
                <a:ea typeface="楷体" pitchFamily="49" charset="-122"/>
              </a:rPr>
              <a:t>1. </a:t>
            </a:r>
            <a:r>
              <a:rPr lang="zh-CN" altLang="zh-CN" cap="small" dirty="0">
                <a:latin typeface="楷体" pitchFamily="49" charset="-122"/>
                <a:ea typeface="楷体" pitchFamily="49" charset="-122"/>
              </a:rPr>
              <a:t>近十年我国灾害救助中的总量资金缺口</a:t>
            </a:r>
            <a:endParaRPr lang="zh-CN" altLang="en-US" dirty="0">
              <a:latin typeface="楷体" pitchFamily="49" charset="-122"/>
              <a:ea typeface="楷体" pitchFamily="49" charset="-122"/>
            </a:endParaRPr>
          </a:p>
        </p:txBody>
      </p:sp>
      <p:sp>
        <p:nvSpPr>
          <p:cNvPr id="6" name="矩形 5"/>
          <p:cNvSpPr/>
          <p:nvPr/>
        </p:nvSpPr>
        <p:spPr>
          <a:xfrm>
            <a:off x="827584" y="4557432"/>
            <a:ext cx="2767618" cy="1246495"/>
          </a:xfrm>
          <a:prstGeom prst="rect">
            <a:avLst/>
          </a:prstGeom>
          <a:ln>
            <a:solidFill>
              <a:srgbClr val="C00000"/>
            </a:solidFill>
            <a:prstDash val="dashDot"/>
          </a:ln>
        </p:spPr>
        <p:txBody>
          <a:bodyPr wrap="square">
            <a:spAutoFit/>
          </a:bodyPr>
          <a:lstStyle/>
          <a:p>
            <a:pPr>
              <a:lnSpc>
                <a:spcPct val="125000"/>
              </a:lnSpc>
            </a:pPr>
            <a:r>
              <a:rPr lang="en-US" altLang="zh-CN" sz="2000" dirty="0" smtClean="0"/>
              <a:t>      </a:t>
            </a:r>
            <a:r>
              <a:rPr lang="zh-CN" altLang="zh-CN" sz="2000" i="1" dirty="0" smtClean="0"/>
              <a:t>即</a:t>
            </a:r>
            <a:r>
              <a:rPr lang="zh-CN" altLang="zh-CN" sz="2000" i="1" dirty="0"/>
              <a:t>指灾前资金储备低于灾后资金需求，</a:t>
            </a:r>
            <a:r>
              <a:rPr lang="zh-CN" altLang="zh-CN" sz="2000" b="1" i="1" dirty="0"/>
              <a:t>且无法弥补的情况。</a:t>
            </a:r>
            <a:endParaRPr lang="zh-CN" altLang="en-US" sz="2000" b="1" i="1" dirty="0"/>
          </a:p>
        </p:txBody>
      </p:sp>
    </p:spTree>
    <p:extLst>
      <p:ext uri="{BB962C8B-B14F-4D97-AF65-F5344CB8AC3E}">
        <p14:creationId xmlns:p14="http://schemas.microsoft.com/office/powerpoint/2010/main" val="3414108949"/>
      </p:ext>
    </p:extLst>
  </p:cSld>
  <p:clrMapOvr>
    <a:masterClrMapping/>
  </p:clrMapOvr>
  <p:transition spd="slow">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5400278" cy="523220"/>
          </a:xfrm>
          <a:prstGeom prst="rect">
            <a:avLst/>
          </a:prstGeom>
          <a:noFill/>
          <a:ln w="9525">
            <a:noFill/>
            <a:miter lim="800000"/>
            <a:headEnd/>
            <a:tailEnd/>
          </a:ln>
          <a:effectLst/>
        </p:spPr>
        <p:txBody>
          <a:bodyPr>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灾害风险管理的“资金缺口”</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sp>
        <p:nvSpPr>
          <p:cNvPr id="8" name="副标题 2"/>
          <p:cNvSpPr>
            <a:spLocks noGrp="1"/>
          </p:cNvSpPr>
          <p:nvPr>
            <p:ph type="subTitle" idx="1"/>
          </p:nvPr>
        </p:nvSpPr>
        <p:spPr>
          <a:xfrm>
            <a:off x="611560" y="764704"/>
            <a:ext cx="8208912" cy="2808312"/>
          </a:xfrm>
        </p:spPr>
        <p:txBody>
          <a:bodyPr rtlCol="0">
            <a:noAutofit/>
          </a:bodyPr>
          <a:lstStyle/>
          <a:p>
            <a:pPr marL="10800" algn="l" eaLnBrk="1" fontAlgn="ctr" hangingPunct="1">
              <a:lnSpc>
                <a:spcPct val="150000"/>
              </a:lnSpc>
              <a:spcAft>
                <a:spcPts val="0"/>
              </a:spcAft>
              <a:defRPr/>
            </a:pPr>
            <a:r>
              <a:rPr lang="zh-CN" altLang="en-US" sz="2200"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        灾害</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风险管理活动可分为灾前防御、灾中救援、灾后恢复以及灾后重建四个阶段。灾前防御阶段主要是形成相应资金储备，灾害发生后的救援、恢复及重建阶段则使用资金。而在一轮灾害风险管理工作周期内，</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因灾前资金储备安排不足以满足灾后各阶段或某阶段的资金需求</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，就会产生“</a:t>
            </a:r>
            <a:r>
              <a:rPr lang="zh-CN" altLang="en-US" sz="22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资金缺口</a:t>
            </a:r>
            <a:r>
              <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rPr>
              <a:t>”。</a:t>
            </a:r>
            <a:endParaRPr lang="zh-CN" altLang="en-US" sz="2200"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5400000" scaled="1"/>
                <a:tileRect/>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2" name="TextBox 1"/>
          <p:cNvSpPr txBox="1"/>
          <p:nvPr/>
        </p:nvSpPr>
        <p:spPr>
          <a:xfrm>
            <a:off x="1043608" y="3429000"/>
            <a:ext cx="4248472" cy="1107996"/>
          </a:xfrm>
          <a:prstGeom prst="rect">
            <a:avLst/>
          </a:prstGeom>
          <a:noFill/>
        </p:spPr>
        <p:txBody>
          <a:bodyPr wrap="square" rtlCol="0">
            <a:spAutoFit/>
          </a:bodyPr>
          <a:lstStyle/>
          <a:p>
            <a:pPr marL="285750" indent="-285750">
              <a:lnSpc>
                <a:spcPct val="150000"/>
              </a:lnSpc>
              <a:buBlip>
                <a:blip r:embed="rId2"/>
              </a:buBlip>
            </a:pPr>
            <a:r>
              <a:rPr lang="zh-CN" altLang="en-US" sz="2200" b="1" dirty="0" smtClean="0">
                <a:ln w="1905"/>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总量资金缺口；</a:t>
            </a:r>
            <a:endParaRPr lang="en-US" altLang="zh-CN" sz="2200" b="1" dirty="0" smtClean="0">
              <a:ln w="1905"/>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a:p>
            <a:pPr marL="285750" indent="-285750">
              <a:lnSpc>
                <a:spcPct val="150000"/>
              </a:lnSpc>
              <a:buBlip>
                <a:blip r:embed="rId2"/>
              </a:buBlip>
            </a:pPr>
            <a:r>
              <a:rPr lang="zh-CN" altLang="en-US" sz="2200" b="1" dirty="0" smtClean="0">
                <a:ln w="1905"/>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临时资金缺口。</a:t>
            </a:r>
            <a:endParaRPr lang="zh-CN" altLang="en-US" sz="2200" b="1" dirty="0">
              <a:ln w="1905"/>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sp>
        <p:nvSpPr>
          <p:cNvPr id="6" name="矩形标注 5"/>
          <p:cNvSpPr/>
          <p:nvPr/>
        </p:nvSpPr>
        <p:spPr>
          <a:xfrm>
            <a:off x="810043" y="4975716"/>
            <a:ext cx="2767618" cy="861774"/>
          </a:xfrm>
          <a:prstGeom prst="wedgeRectCallout">
            <a:avLst>
              <a:gd name="adj1" fmla="val -6532"/>
              <a:gd name="adj2" fmla="val -118040"/>
            </a:avLst>
          </a:prstGeom>
          <a:ln>
            <a:solidFill>
              <a:srgbClr val="C00000"/>
            </a:solidFill>
            <a:prstDash val="dashDot"/>
          </a:ln>
        </p:spPr>
        <p:txBody>
          <a:bodyPr wrap="square">
            <a:spAutoFit/>
          </a:bodyPr>
          <a:lstStyle/>
          <a:p>
            <a:pPr>
              <a:lnSpc>
                <a:spcPct val="125000"/>
              </a:lnSpc>
            </a:pPr>
            <a:r>
              <a:rPr lang="en-US" altLang="zh-CN" sz="2000" dirty="0" smtClean="0"/>
              <a:t>      </a:t>
            </a:r>
            <a:r>
              <a:rPr lang="zh-CN" altLang="zh-CN" sz="2000" i="1" dirty="0" smtClean="0"/>
              <a:t>即</a:t>
            </a:r>
            <a:r>
              <a:rPr lang="zh-CN" altLang="en-US" sz="2000" i="1" dirty="0"/>
              <a:t>资金无法在需要时及时到位</a:t>
            </a:r>
            <a:r>
              <a:rPr lang="zh-CN" altLang="zh-CN" sz="2000" b="1" i="1" dirty="0" smtClean="0"/>
              <a:t>。</a:t>
            </a:r>
            <a:endParaRPr lang="zh-CN" altLang="en-US" sz="2000" b="1" i="1" dirty="0"/>
          </a:p>
        </p:txBody>
      </p:sp>
      <p:pic>
        <p:nvPicPr>
          <p:cNvPr id="19458" name="图片 6" descr="说明: 图片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7944" y="3573016"/>
            <a:ext cx="4323198" cy="2664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0694272"/>
      </p:ext>
    </p:extLst>
  </p:cSld>
  <p:clrMapOvr>
    <a:masterClrMapping/>
  </p:clrMapOvr>
  <p:transition spd="slow">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管理各阶段的融资需求</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grpSp>
        <p:nvGrpSpPr>
          <p:cNvPr id="12" name="组合 11"/>
          <p:cNvGrpSpPr/>
          <p:nvPr/>
        </p:nvGrpSpPr>
        <p:grpSpPr>
          <a:xfrm>
            <a:off x="899592" y="836712"/>
            <a:ext cx="1656184" cy="720080"/>
            <a:chOff x="899592" y="836712"/>
            <a:chExt cx="1656184" cy="720080"/>
          </a:xfrm>
        </p:grpSpPr>
        <p:sp>
          <p:nvSpPr>
            <p:cNvPr id="4" name="五边形 3"/>
            <p:cNvSpPr/>
            <p:nvPr/>
          </p:nvSpPr>
          <p:spPr>
            <a:xfrm>
              <a:off x="899592" y="1340768"/>
              <a:ext cx="1656184" cy="216024"/>
            </a:xfrm>
            <a:prstGeom prst="homePlate">
              <a:avLst/>
            </a:prstGeom>
            <a:solidFill>
              <a:srgbClr val="7030A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89959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灾前防御</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6" name="组合 15"/>
          <p:cNvGrpSpPr/>
          <p:nvPr/>
        </p:nvGrpSpPr>
        <p:grpSpPr>
          <a:xfrm>
            <a:off x="2526534" y="836711"/>
            <a:ext cx="1757434" cy="720081"/>
            <a:chOff x="2526534" y="836711"/>
            <a:chExt cx="1757434" cy="720081"/>
          </a:xfrm>
        </p:grpSpPr>
        <p:sp>
          <p:nvSpPr>
            <p:cNvPr id="5" name="燕尾形 4"/>
            <p:cNvSpPr/>
            <p:nvPr/>
          </p:nvSpPr>
          <p:spPr>
            <a:xfrm>
              <a:off x="2555776" y="1340768"/>
              <a:ext cx="1728192" cy="216024"/>
            </a:xfrm>
            <a:prstGeom prst="chevron">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TextBox 12"/>
            <p:cNvSpPr txBox="1"/>
            <p:nvPr/>
          </p:nvSpPr>
          <p:spPr>
            <a:xfrm>
              <a:off x="2526534" y="836711"/>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灾中救援</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7" name="组合 16"/>
          <p:cNvGrpSpPr/>
          <p:nvPr/>
        </p:nvGrpSpPr>
        <p:grpSpPr>
          <a:xfrm>
            <a:off x="4312962" y="836712"/>
            <a:ext cx="1729745" cy="720080"/>
            <a:chOff x="4312962" y="836712"/>
            <a:chExt cx="1729745" cy="720080"/>
          </a:xfrm>
        </p:grpSpPr>
        <p:sp>
          <p:nvSpPr>
            <p:cNvPr id="10" name="燕尾形 9"/>
            <p:cNvSpPr/>
            <p:nvPr/>
          </p:nvSpPr>
          <p:spPr>
            <a:xfrm>
              <a:off x="4314515" y="1340768"/>
              <a:ext cx="1728192" cy="216024"/>
            </a:xfrm>
            <a:prstGeom prst="chevron">
              <a:avLst/>
            </a:prstGeom>
            <a:solidFill>
              <a:srgbClr val="008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TextBox 13"/>
            <p:cNvSpPr txBox="1"/>
            <p:nvPr/>
          </p:nvSpPr>
          <p:spPr>
            <a:xfrm>
              <a:off x="431296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灾后恢复</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8" name="组合 17"/>
          <p:cNvGrpSpPr/>
          <p:nvPr/>
        </p:nvGrpSpPr>
        <p:grpSpPr>
          <a:xfrm>
            <a:off x="6039580" y="820087"/>
            <a:ext cx="1738340" cy="736705"/>
            <a:chOff x="6039580" y="820087"/>
            <a:chExt cx="1738340" cy="736705"/>
          </a:xfrm>
        </p:grpSpPr>
        <p:sp>
          <p:nvSpPr>
            <p:cNvPr id="11" name="燕尾形 10"/>
            <p:cNvSpPr/>
            <p:nvPr/>
          </p:nvSpPr>
          <p:spPr>
            <a:xfrm>
              <a:off x="6049728" y="1340768"/>
              <a:ext cx="1728192" cy="216024"/>
            </a:xfrm>
            <a:prstGeom prst="chevron">
              <a:avLst/>
            </a:prstGeom>
            <a:solidFill>
              <a:srgbClr val="FF66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TextBox 14"/>
            <p:cNvSpPr txBox="1"/>
            <p:nvPr/>
          </p:nvSpPr>
          <p:spPr>
            <a:xfrm>
              <a:off x="6039580" y="820087"/>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灾后重建</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sp>
        <p:nvSpPr>
          <p:cNvPr id="19" name="线形标注 1 18"/>
          <p:cNvSpPr/>
          <p:nvPr/>
        </p:nvSpPr>
        <p:spPr>
          <a:xfrm>
            <a:off x="1075853" y="2708920"/>
            <a:ext cx="4896544" cy="3024336"/>
          </a:xfrm>
          <a:prstGeom prst="borderCallout1">
            <a:avLst>
              <a:gd name="adj1" fmla="val -3195"/>
              <a:gd name="adj2" fmla="val 46912"/>
              <a:gd name="adj3" fmla="val -37170"/>
              <a:gd name="adj4" fmla="val 12365"/>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14000"/>
              </a:lnSpc>
              <a:spcBef>
                <a:spcPts val="600"/>
              </a:spcBef>
              <a:buBlip>
                <a:blip r:embed="rId2"/>
              </a:buBlip>
            </a:pPr>
            <a:r>
              <a:rPr lang="zh-CN" altLang="en-US"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工作</a:t>
            </a:r>
            <a:r>
              <a:rPr lang="zh-CN" altLang="zh-CN"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重点</a:t>
            </a:r>
            <a:r>
              <a:rPr lang="zh-CN" altLang="en-US"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a:t>
            </a:r>
            <a:r>
              <a:rPr lang="zh-CN" altLang="zh-CN"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针对</a:t>
            </a:r>
            <a:r>
              <a:rPr lang="zh-CN" altLang="zh-CN" sz="2000" b="1" dirty="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灾害预测结果进行一些事先的防范工作</a:t>
            </a:r>
            <a:r>
              <a:rPr lang="zh-CN" altLang="zh-CN"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a:t>
            </a:r>
            <a:r>
              <a:rPr lang="zh-CN" altLang="en-US"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以</a:t>
            </a:r>
            <a:r>
              <a:rPr lang="zh-CN" altLang="zh-CN"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降低灾害冲击。</a:t>
            </a:r>
            <a:endParaRPr lang="en-US" altLang="zh-CN"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资金需求：根据</a:t>
            </a:r>
            <a:r>
              <a:rPr lang="zh-CN" altLang="en-US" sz="2000" b="1" dirty="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本年度的灾害预测准备应对灾后损失的资金，即进行灾前融资</a:t>
            </a:r>
            <a:r>
              <a:rPr lang="zh-CN" altLang="en-US"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a:t>
            </a:r>
            <a:endParaRPr lang="en-US" altLang="zh-CN"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此时</a:t>
            </a:r>
            <a:r>
              <a:rPr lang="zh-CN" altLang="en-US" sz="2000" b="1" dirty="0">
                <a:ln w="1905"/>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5400000" scaled="1"/>
                  <a:tileRect/>
                </a:gradFill>
                <a:effectLst>
                  <a:innerShdw blurRad="69850" dist="43180" dir="5400000">
                    <a:srgbClr val="000000">
                      <a:alpha val="65000"/>
                    </a:srgbClr>
                  </a:innerShdw>
                </a:effectLst>
                <a:latin typeface="楷体" pitchFamily="49" charset="-122"/>
                <a:ea typeface="楷体" pitchFamily="49" charset="-122"/>
              </a:rPr>
              <a:t>融资并非越多越好，因为任何融资都是要付出成本的，无论是会计成本还是机会成本，所以需要把握好度。</a:t>
            </a:r>
          </a:p>
        </p:txBody>
      </p:sp>
    </p:spTree>
    <p:extLst>
      <p:ext uri="{BB962C8B-B14F-4D97-AF65-F5344CB8AC3E}">
        <p14:creationId xmlns:p14="http://schemas.microsoft.com/office/powerpoint/2010/main" val="3427653908"/>
      </p:ext>
    </p:extLst>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323850" y="115888"/>
            <a:ext cx="6048350" cy="523220"/>
          </a:xfrm>
          <a:prstGeom prst="rect">
            <a:avLst/>
          </a:prstGeom>
          <a:noFill/>
          <a:ln w="9525">
            <a:noFill/>
            <a:miter lim="800000"/>
            <a:headEnd/>
            <a:tailEnd/>
          </a:ln>
          <a:effectLst/>
        </p:spPr>
        <p:txBody>
          <a:bodyPr wrap="square">
            <a:spAutoFit/>
          </a:bodyPr>
          <a:lstStyle/>
          <a:p>
            <a:pPr>
              <a:defRPr/>
            </a:pPr>
            <a:r>
              <a:rPr lang="en-US" altLang="zh-C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III. </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灾害风险</a:t>
            </a:r>
            <a:r>
              <a:rPr lang="zh-CN" alt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rPr>
              <a:t>管理各阶段的融资需求</a:t>
            </a:r>
            <a:endParaRPr lang="zh-CN" altLang="en-US" sz="28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微软雅黑" pitchFamily="34" charset="-122"/>
              <a:ea typeface="微软雅黑" pitchFamily="34" charset="-122"/>
            </a:endParaRPr>
          </a:p>
        </p:txBody>
      </p:sp>
      <p:grpSp>
        <p:nvGrpSpPr>
          <p:cNvPr id="12" name="组合 11"/>
          <p:cNvGrpSpPr/>
          <p:nvPr/>
        </p:nvGrpSpPr>
        <p:grpSpPr>
          <a:xfrm>
            <a:off x="899592" y="836712"/>
            <a:ext cx="1656184" cy="720080"/>
            <a:chOff x="899592" y="836712"/>
            <a:chExt cx="1656184" cy="720080"/>
          </a:xfrm>
        </p:grpSpPr>
        <p:sp>
          <p:nvSpPr>
            <p:cNvPr id="4" name="五边形 3"/>
            <p:cNvSpPr/>
            <p:nvPr/>
          </p:nvSpPr>
          <p:spPr>
            <a:xfrm>
              <a:off x="899592" y="1340768"/>
              <a:ext cx="1656184" cy="216024"/>
            </a:xfrm>
            <a:prstGeom prst="homePlate">
              <a:avLst/>
            </a:prstGeom>
            <a:solidFill>
              <a:srgbClr val="7030A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89959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灾前防御</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6" name="组合 15"/>
          <p:cNvGrpSpPr/>
          <p:nvPr/>
        </p:nvGrpSpPr>
        <p:grpSpPr>
          <a:xfrm>
            <a:off x="2526534" y="836711"/>
            <a:ext cx="1757434" cy="720081"/>
            <a:chOff x="2526534" y="836711"/>
            <a:chExt cx="1757434" cy="720081"/>
          </a:xfrm>
        </p:grpSpPr>
        <p:sp>
          <p:nvSpPr>
            <p:cNvPr id="5" name="燕尾形 4"/>
            <p:cNvSpPr/>
            <p:nvPr/>
          </p:nvSpPr>
          <p:spPr>
            <a:xfrm>
              <a:off x="2555776" y="1340768"/>
              <a:ext cx="1728192" cy="216024"/>
            </a:xfrm>
            <a:prstGeom prst="chevron">
              <a:avLst/>
            </a:prstGeom>
            <a:solidFill>
              <a:srgbClr val="0070C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3" name="TextBox 12"/>
            <p:cNvSpPr txBox="1"/>
            <p:nvPr/>
          </p:nvSpPr>
          <p:spPr>
            <a:xfrm>
              <a:off x="2526534" y="836711"/>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灾中救援</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7" name="组合 16"/>
          <p:cNvGrpSpPr/>
          <p:nvPr/>
        </p:nvGrpSpPr>
        <p:grpSpPr>
          <a:xfrm>
            <a:off x="4312962" y="836712"/>
            <a:ext cx="1729745" cy="720080"/>
            <a:chOff x="4312962" y="836712"/>
            <a:chExt cx="1729745" cy="720080"/>
          </a:xfrm>
        </p:grpSpPr>
        <p:sp>
          <p:nvSpPr>
            <p:cNvPr id="10" name="燕尾形 9"/>
            <p:cNvSpPr/>
            <p:nvPr/>
          </p:nvSpPr>
          <p:spPr>
            <a:xfrm>
              <a:off x="4314515" y="1340768"/>
              <a:ext cx="1728192" cy="216024"/>
            </a:xfrm>
            <a:prstGeom prst="chevron">
              <a:avLst/>
            </a:prstGeom>
            <a:solidFill>
              <a:srgbClr val="008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4" name="TextBox 13"/>
            <p:cNvSpPr txBox="1"/>
            <p:nvPr/>
          </p:nvSpPr>
          <p:spPr>
            <a:xfrm>
              <a:off x="4312962" y="836712"/>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灾后恢复</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grpSp>
        <p:nvGrpSpPr>
          <p:cNvPr id="18" name="组合 17"/>
          <p:cNvGrpSpPr/>
          <p:nvPr/>
        </p:nvGrpSpPr>
        <p:grpSpPr>
          <a:xfrm>
            <a:off x="6039580" y="820087"/>
            <a:ext cx="1738340" cy="736705"/>
            <a:chOff x="6039580" y="820087"/>
            <a:chExt cx="1738340" cy="736705"/>
          </a:xfrm>
        </p:grpSpPr>
        <p:sp>
          <p:nvSpPr>
            <p:cNvPr id="11" name="燕尾形 10"/>
            <p:cNvSpPr/>
            <p:nvPr/>
          </p:nvSpPr>
          <p:spPr>
            <a:xfrm>
              <a:off x="6049728" y="1340768"/>
              <a:ext cx="1728192" cy="216024"/>
            </a:xfrm>
            <a:prstGeom prst="chevron">
              <a:avLst/>
            </a:prstGeom>
            <a:solidFill>
              <a:srgbClr val="FF66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5" name="TextBox 14"/>
            <p:cNvSpPr txBox="1"/>
            <p:nvPr/>
          </p:nvSpPr>
          <p:spPr>
            <a:xfrm>
              <a:off x="6039580" y="820087"/>
              <a:ext cx="1656184" cy="461665"/>
            </a:xfrm>
            <a:prstGeom prst="rect">
              <a:avLst/>
            </a:prstGeom>
            <a:noFill/>
          </p:spPr>
          <p:txBody>
            <a:bodyPr wrap="square" rtlCol="0">
              <a:spAutoFit/>
            </a:bodyPr>
            <a:lstStyle/>
            <a:p>
              <a:pPr algn="ctr"/>
              <a:r>
                <a:rPr lang="zh-CN" altLang="en-US" sz="2400" b="1" dirty="0" smtClean="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rPr>
                <a:t>灾后重建</a:t>
              </a:r>
              <a:endParaRPr lang="zh-CN" altLang="en-US" sz="2400" b="1" dirty="0">
                <a:ln w="1905"/>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effectLst>
                  <a:innerShdw blurRad="69850" dist="43180" dir="5400000">
                    <a:srgbClr val="000000">
                      <a:alpha val="65000"/>
                    </a:srgbClr>
                  </a:innerShdw>
                </a:effectLst>
                <a:latin typeface="黑体" pitchFamily="49" charset="-122"/>
                <a:ea typeface="黑体" pitchFamily="49" charset="-122"/>
              </a:endParaRPr>
            </a:p>
          </p:txBody>
        </p:sp>
      </p:grpSp>
      <p:sp>
        <p:nvSpPr>
          <p:cNvPr id="19" name="线形标注 1 18"/>
          <p:cNvSpPr/>
          <p:nvPr/>
        </p:nvSpPr>
        <p:spPr>
          <a:xfrm>
            <a:off x="1075852" y="2708920"/>
            <a:ext cx="7312571" cy="3024336"/>
          </a:xfrm>
          <a:prstGeom prst="borderCallout1">
            <a:avLst>
              <a:gd name="adj1" fmla="val -3195"/>
              <a:gd name="adj2" fmla="val 46912"/>
              <a:gd name="adj3" fmla="val -35816"/>
              <a:gd name="adj4" fmla="val 29535"/>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14000"/>
              </a:lnSpc>
              <a:spcBef>
                <a:spcPts val="600"/>
              </a:spcBef>
              <a:buBlip>
                <a:blip r:embed="rId2"/>
              </a:buBlip>
            </a:pP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工作</a:t>
            </a:r>
            <a:r>
              <a:rPr lang="zh-CN" altLang="zh-CN"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重点</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：救人。</a:t>
            </a:r>
            <a:endParaRPr lang="en-US" altLang="zh-CN"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资金</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需求</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特点：时间</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短、紧急，在规模上并不要求特别大，依具体灾种而</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定。</a:t>
            </a:r>
            <a:endParaRPr lang="en-US" altLang="zh-CN"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这</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一</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阶段能否</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有效应对，将直接影响到人们后期的灾害应对形势走向，决定了</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人们能否</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成功降低灾害带来的巨大</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损失。</a:t>
            </a:r>
            <a:endParaRPr lang="en-US" altLang="zh-CN"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a:p>
            <a:pPr marL="342900" indent="-342900">
              <a:lnSpc>
                <a:spcPct val="114000"/>
              </a:lnSpc>
              <a:spcBef>
                <a:spcPts val="600"/>
              </a:spcBef>
              <a:buBlip>
                <a:blip r:embed="rId2"/>
              </a:buBlip>
            </a:pP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资金</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需求</a:t>
            </a:r>
            <a:r>
              <a:rPr lang="zh-CN" altLang="en-US" sz="2000" b="1" dirty="0" smtClean="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周期为</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灾害发生后至</a:t>
            </a:r>
            <a:r>
              <a:rPr lang="en-US" altLang="zh-CN"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3</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至</a:t>
            </a:r>
            <a:r>
              <a:rPr lang="en-US" altLang="zh-CN"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5</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天，最长可达</a:t>
            </a:r>
            <a:r>
              <a:rPr lang="en-US" altLang="zh-CN"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2</a:t>
            </a:r>
            <a:r>
              <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rPr>
              <a:t>周。</a:t>
            </a:r>
          </a:p>
          <a:p>
            <a:pPr marL="342900" indent="-342900">
              <a:lnSpc>
                <a:spcPct val="114000"/>
              </a:lnSpc>
              <a:spcBef>
                <a:spcPts val="600"/>
              </a:spcBef>
              <a:buBlip>
                <a:blip r:embed="rId2"/>
              </a:buBlip>
            </a:pPr>
            <a:endParaRPr lang="zh-CN" altLang="en-US" sz="2000" b="1" dirty="0">
              <a:ln w="1905"/>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lin ang="16200000" scaled="1"/>
                <a:tileRect/>
              </a:gradFill>
              <a:effectLst>
                <a:innerShdw blurRad="69850" dist="43180" dir="5400000">
                  <a:srgbClr val="000000">
                    <a:alpha val="65000"/>
                  </a:srgbClr>
                </a:innerShdw>
              </a:effectLst>
              <a:latin typeface="楷体" pitchFamily="49" charset="-122"/>
              <a:ea typeface="楷体" pitchFamily="49" charset="-122"/>
            </a:endParaRPr>
          </a:p>
        </p:txBody>
      </p:sp>
    </p:spTree>
    <p:extLst>
      <p:ext uri="{BB962C8B-B14F-4D97-AF65-F5344CB8AC3E}">
        <p14:creationId xmlns:p14="http://schemas.microsoft.com/office/powerpoint/2010/main" val="4007662685"/>
      </p:ext>
    </p:extLst>
  </p:cSld>
  <p:clrMapOvr>
    <a:masterClrMapping/>
  </p:clrMapOvr>
  <p:transition spd="slow">
    <p:wipe dir="u"/>
  </p:transition>
  <p:timing>
    <p:tnLst>
      <p:par>
        <p:cTn id="1" dur="indefinite" restart="never" nodeType="tmRoot"/>
      </p:par>
    </p:tnLst>
  </p:timing>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2661</TotalTime>
  <Words>1457</Words>
  <Application>Microsoft Office PowerPoint</Application>
  <PresentationFormat>全屏显示(4:3)</PresentationFormat>
  <Paragraphs>176</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 You!</vt:lpstr>
    </vt:vector>
  </TitlesOfParts>
  <Company>清华大学</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IME 2012</dc:title>
  <dc:subject>Presentation</dc:subject>
  <dc:creator>高俊</dc:creator>
  <cp:lastModifiedBy>june</cp:lastModifiedBy>
  <cp:revision>158</cp:revision>
  <dcterms:created xsi:type="dcterms:W3CDTF">2010-06-22T11:18:12Z</dcterms:created>
  <dcterms:modified xsi:type="dcterms:W3CDTF">2012-07-20T23:19:11Z</dcterms:modified>
</cp:coreProperties>
</file>