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handoutMasterIdLst>
    <p:handoutMasterId r:id="rId32"/>
  </p:handoutMasterIdLst>
  <p:sldIdLst>
    <p:sldId id="256" r:id="rId2"/>
    <p:sldId id="257" r:id="rId3"/>
    <p:sldId id="282" r:id="rId4"/>
    <p:sldId id="281" r:id="rId5"/>
    <p:sldId id="288" r:id="rId6"/>
    <p:sldId id="293" r:id="rId7"/>
    <p:sldId id="297" r:id="rId8"/>
    <p:sldId id="296" r:id="rId9"/>
    <p:sldId id="289" r:id="rId10"/>
    <p:sldId id="292" r:id="rId11"/>
    <p:sldId id="267" r:id="rId12"/>
    <p:sldId id="269" r:id="rId13"/>
    <p:sldId id="280" r:id="rId14"/>
    <p:sldId id="283" r:id="rId15"/>
    <p:sldId id="270" r:id="rId16"/>
    <p:sldId id="272" r:id="rId17"/>
    <p:sldId id="273" r:id="rId18"/>
    <p:sldId id="274" r:id="rId19"/>
    <p:sldId id="275" r:id="rId20"/>
    <p:sldId id="298" r:id="rId21"/>
    <p:sldId id="259" r:id="rId22"/>
    <p:sldId id="276" r:id="rId23"/>
    <p:sldId id="284" r:id="rId24"/>
    <p:sldId id="287" r:id="rId25"/>
    <p:sldId id="300" r:id="rId26"/>
    <p:sldId id="278" r:id="rId27"/>
    <p:sldId id="279" r:id="rId28"/>
    <p:sldId id="285" r:id="rId29"/>
    <p:sldId id="26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FF7F00"/>
  </p:clrMru>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94" autoAdjust="0"/>
    <p:restoredTop sz="86867" autoAdjust="0"/>
  </p:normalViewPr>
  <p:slideViewPr>
    <p:cSldViewPr>
      <p:cViewPr>
        <p:scale>
          <a:sx n="66" d="100"/>
          <a:sy n="66" d="100"/>
        </p:scale>
        <p:origin x="-806" y="211"/>
      </p:cViewPr>
      <p:guideLst>
        <p:guide orient="horz" pos="2160"/>
        <p:guide orient="horz" pos="3768"/>
        <p:guide orient="horz" pos="720"/>
        <p:guide pos="652"/>
        <p:guide pos="2880"/>
        <p:guide pos="5206"/>
        <p:guide pos="61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20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3875F-C0EE-41F4-B8FC-FB811FD9025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zh-CN" altLang="en-US"/>
        </a:p>
      </dgm:t>
    </dgm:pt>
    <dgm:pt modelId="{8BCCB53A-004C-415B-AC3E-F2B0D9677F8E}">
      <dgm:prSet/>
      <dgm:spPr/>
      <dgm:t>
        <a:bodyPr/>
        <a:lstStyle/>
        <a:p>
          <a:pPr rtl="0"/>
          <a:r>
            <a:rPr lang="zh-CN" b="0" dirty="0" smtClean="0"/>
            <a:t>美国西部时间</a:t>
          </a:r>
          <a:r>
            <a:rPr lang="en-US" b="0" dirty="0" smtClean="0"/>
            <a:t>2010</a:t>
          </a:r>
          <a:r>
            <a:rPr lang="zh-CN" b="0" dirty="0" smtClean="0"/>
            <a:t>年</a:t>
          </a:r>
          <a:r>
            <a:rPr lang="en-US" b="0" dirty="0" smtClean="0"/>
            <a:t>4</a:t>
          </a:r>
          <a:r>
            <a:rPr lang="zh-CN" b="0" dirty="0" smtClean="0"/>
            <a:t>月</a:t>
          </a:r>
          <a:r>
            <a:rPr lang="en-US" b="0" dirty="0" smtClean="0"/>
            <a:t>20</a:t>
          </a:r>
          <a:r>
            <a:rPr lang="zh-CN" b="0" dirty="0" smtClean="0"/>
            <a:t>日， </a:t>
          </a:r>
          <a:r>
            <a:rPr lang="en-US" b="0" dirty="0" smtClean="0"/>
            <a:t>BP</a:t>
          </a:r>
          <a:r>
            <a:rPr lang="zh-CN" b="0" dirty="0" smtClean="0"/>
            <a:t>石油公司“深水地平线”</a:t>
          </a:r>
          <a:r>
            <a:rPr lang="en-US" b="0" dirty="0" smtClean="0"/>
            <a:t> </a:t>
          </a:r>
          <a:r>
            <a:rPr lang="zh-CN" b="0" dirty="0" smtClean="0"/>
            <a:t>号钻井平台爆炸，导致</a:t>
          </a:r>
          <a:r>
            <a:rPr lang="en-US" b="0" dirty="0" smtClean="0"/>
            <a:t>11</a:t>
          </a:r>
          <a:r>
            <a:rPr lang="zh-CN" b="0" dirty="0" smtClean="0"/>
            <a:t>名员工死亡，</a:t>
          </a:r>
          <a:r>
            <a:rPr lang="en-US" b="0" dirty="0" smtClean="0"/>
            <a:t>17</a:t>
          </a:r>
          <a:r>
            <a:rPr lang="zh-CN" b="0" dirty="0" smtClean="0"/>
            <a:t>人重伤，</a:t>
          </a:r>
          <a:r>
            <a:rPr lang="en-US" b="0" dirty="0" smtClean="0"/>
            <a:t>98</a:t>
          </a:r>
          <a:r>
            <a:rPr lang="zh-CN" b="0" dirty="0" smtClean="0"/>
            <a:t>人轻伤，成为美国有史以来最严重的近海漏油事件。事故的主因是工人进行测试时处置失当，导致易燃性甲烷气泡</a:t>
          </a:r>
          <a:r>
            <a:rPr lang="zh-CN" altLang="en-US" b="0" dirty="0" smtClean="0"/>
            <a:t>自</a:t>
          </a:r>
          <a:r>
            <a:rPr lang="zh-CN" b="0" dirty="0" smtClean="0"/>
            <a:t>原油自钻杆内喷出，进而引发爆炸</a:t>
          </a:r>
          <a:r>
            <a:rPr lang="zh-CN" b="0" dirty="0" smtClean="0"/>
            <a:t>。</a:t>
          </a:r>
          <a:endParaRPr lang="zh-CN" b="0" dirty="0"/>
        </a:p>
      </dgm:t>
    </dgm:pt>
    <dgm:pt modelId="{8662CDDA-83F2-4CDA-9E0C-9F30E6D20065}" type="parTrans" cxnId="{37067A0D-1768-4C43-A227-14A347585C28}">
      <dgm:prSet/>
      <dgm:spPr/>
      <dgm:t>
        <a:bodyPr/>
        <a:lstStyle/>
        <a:p>
          <a:endParaRPr lang="zh-CN" altLang="en-US"/>
        </a:p>
      </dgm:t>
    </dgm:pt>
    <dgm:pt modelId="{B91775AB-A37F-4EEF-B47F-B8B5FB1EAD17}" type="sibTrans" cxnId="{37067A0D-1768-4C43-A227-14A347585C28}">
      <dgm:prSet/>
      <dgm:spPr/>
      <dgm:t>
        <a:bodyPr/>
        <a:lstStyle/>
        <a:p>
          <a:endParaRPr lang="zh-CN" altLang="en-US"/>
        </a:p>
      </dgm:t>
    </dgm:pt>
    <dgm:pt modelId="{E99F65BA-2FE8-4F3A-8938-5C961005E82F}" type="pres">
      <dgm:prSet presAssocID="{8563875F-C0EE-41F4-B8FC-FB811FD90257}" presName="linear" presStyleCnt="0">
        <dgm:presLayoutVars>
          <dgm:animLvl val="lvl"/>
          <dgm:resizeHandles val="exact"/>
        </dgm:presLayoutVars>
      </dgm:prSet>
      <dgm:spPr/>
      <dgm:t>
        <a:bodyPr/>
        <a:lstStyle/>
        <a:p>
          <a:endParaRPr lang="zh-CN" altLang="en-US"/>
        </a:p>
      </dgm:t>
    </dgm:pt>
    <dgm:pt modelId="{BCCAB636-4084-4EA3-8C12-526A7ECCCA55}" type="pres">
      <dgm:prSet presAssocID="{8BCCB53A-004C-415B-AC3E-F2B0D9677F8E}" presName="parentText" presStyleLbl="node1" presStyleIdx="0" presStyleCnt="1">
        <dgm:presLayoutVars>
          <dgm:chMax val="0"/>
          <dgm:bulletEnabled val="1"/>
        </dgm:presLayoutVars>
      </dgm:prSet>
      <dgm:spPr/>
      <dgm:t>
        <a:bodyPr/>
        <a:lstStyle/>
        <a:p>
          <a:endParaRPr lang="zh-CN" altLang="en-US"/>
        </a:p>
      </dgm:t>
    </dgm:pt>
  </dgm:ptLst>
  <dgm:cxnLst>
    <dgm:cxn modelId="{37067A0D-1768-4C43-A227-14A347585C28}" srcId="{8563875F-C0EE-41F4-B8FC-FB811FD90257}" destId="{8BCCB53A-004C-415B-AC3E-F2B0D9677F8E}" srcOrd="0" destOrd="0" parTransId="{8662CDDA-83F2-4CDA-9E0C-9F30E6D20065}" sibTransId="{B91775AB-A37F-4EEF-B47F-B8B5FB1EAD17}"/>
    <dgm:cxn modelId="{E1E140EF-0F83-409E-BDAC-F1954841FF18}" type="presOf" srcId="{8BCCB53A-004C-415B-AC3E-F2B0D9677F8E}" destId="{BCCAB636-4084-4EA3-8C12-526A7ECCCA55}" srcOrd="0" destOrd="0" presId="urn:microsoft.com/office/officeart/2005/8/layout/vList2"/>
    <dgm:cxn modelId="{B6D08DD6-F25B-4F5B-BA44-53CBCFAF61F3}" type="presOf" srcId="{8563875F-C0EE-41F4-B8FC-FB811FD90257}" destId="{E99F65BA-2FE8-4F3A-8938-5C961005E82F}" srcOrd="0" destOrd="0" presId="urn:microsoft.com/office/officeart/2005/8/layout/vList2"/>
    <dgm:cxn modelId="{D94F7606-0037-4F50-BD6E-EA7B1117279A}" type="presParOf" srcId="{E99F65BA-2FE8-4F3A-8938-5C961005E82F}" destId="{BCCAB636-4084-4EA3-8C12-526A7ECCCA55}"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AAA2E-DC81-426C-905B-47A190AF0A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45A3C15B-6A9E-469C-8E42-67BC85049DAF}">
      <dgm:prSet/>
      <dgm:spPr/>
      <dgm:t>
        <a:bodyPr/>
        <a:lstStyle/>
        <a:p>
          <a:pPr rtl="0"/>
          <a:r>
            <a:rPr lang="zh-CN" b="0" dirty="0" smtClean="0"/>
            <a:t>（</a:t>
          </a:r>
          <a:r>
            <a:rPr lang="en-US" b="0" dirty="0" smtClean="0"/>
            <a:t>1</a:t>
          </a:r>
          <a:r>
            <a:rPr lang="zh-CN" b="0" dirty="0" smtClean="0"/>
            <a:t>）生态的灾难</a:t>
          </a:r>
          <a:endParaRPr lang="zh-CN" dirty="0"/>
        </a:p>
      </dgm:t>
    </dgm:pt>
    <dgm:pt modelId="{8009FD90-F0C4-460E-8C8F-91A57C06D5D9}" type="parTrans" cxnId="{26A08356-AA01-4E2E-9CC1-45C22F249D03}">
      <dgm:prSet/>
      <dgm:spPr/>
      <dgm:t>
        <a:bodyPr/>
        <a:lstStyle/>
        <a:p>
          <a:endParaRPr lang="zh-CN" altLang="en-US"/>
        </a:p>
      </dgm:t>
    </dgm:pt>
    <dgm:pt modelId="{62864C4D-2E35-4352-A4BA-F3E9430487CE}" type="sibTrans" cxnId="{26A08356-AA01-4E2E-9CC1-45C22F249D03}">
      <dgm:prSet/>
      <dgm:spPr/>
      <dgm:t>
        <a:bodyPr/>
        <a:lstStyle/>
        <a:p>
          <a:endParaRPr lang="zh-CN" altLang="en-US"/>
        </a:p>
      </dgm:t>
    </dgm:pt>
    <dgm:pt modelId="{3884C6AF-CD68-4096-A2B6-7F8CF0A9D3E3}">
      <dgm:prSet/>
      <dgm:spPr/>
      <dgm:t>
        <a:bodyPr/>
        <a:lstStyle/>
        <a:p>
          <a:pPr rtl="0"/>
          <a:r>
            <a:rPr lang="zh-CN" b="0" dirty="0" smtClean="0"/>
            <a:t>（</a:t>
          </a:r>
          <a:r>
            <a:rPr lang="en-US" b="0" dirty="0" smtClean="0"/>
            <a:t>2</a:t>
          </a:r>
          <a:r>
            <a:rPr lang="zh-CN" b="0" dirty="0" smtClean="0"/>
            <a:t>）经济的损失</a:t>
          </a:r>
          <a:endParaRPr lang="zh-CN" dirty="0"/>
        </a:p>
      </dgm:t>
    </dgm:pt>
    <dgm:pt modelId="{4E58DAFB-4996-4658-95D2-B8C97BBC748A}" type="parTrans" cxnId="{D7B806B4-C925-4B6F-8664-94B3E9D7DB9D}">
      <dgm:prSet/>
      <dgm:spPr/>
      <dgm:t>
        <a:bodyPr/>
        <a:lstStyle/>
        <a:p>
          <a:endParaRPr lang="zh-CN" altLang="en-US"/>
        </a:p>
      </dgm:t>
    </dgm:pt>
    <dgm:pt modelId="{81EB2A6D-7E7D-455C-9E81-B6EE4EE59C24}" type="sibTrans" cxnId="{D7B806B4-C925-4B6F-8664-94B3E9D7DB9D}">
      <dgm:prSet/>
      <dgm:spPr/>
      <dgm:t>
        <a:bodyPr/>
        <a:lstStyle/>
        <a:p>
          <a:endParaRPr lang="zh-CN" altLang="en-US"/>
        </a:p>
      </dgm:t>
    </dgm:pt>
    <dgm:pt modelId="{E8603016-6EC5-459D-8A25-0A758B472C42}">
      <dgm:prSet/>
      <dgm:spPr/>
      <dgm:t>
        <a:bodyPr/>
        <a:lstStyle/>
        <a:p>
          <a:pPr rtl="0"/>
          <a:r>
            <a:rPr lang="zh-CN" b="0" dirty="0" smtClean="0"/>
            <a:t>（</a:t>
          </a:r>
          <a:r>
            <a:rPr lang="en-US" b="0" dirty="0" smtClean="0"/>
            <a:t>3</a:t>
          </a:r>
          <a:r>
            <a:rPr lang="zh-CN" b="0" dirty="0" smtClean="0"/>
            <a:t>）政治的风险</a:t>
          </a:r>
          <a:endParaRPr lang="zh-CN" b="0" dirty="0"/>
        </a:p>
      </dgm:t>
    </dgm:pt>
    <dgm:pt modelId="{06E92E78-22B2-4008-A53F-1305B5ADC88E}" type="parTrans" cxnId="{E0E42B75-F188-4ACF-B905-8A59C8DD1D7B}">
      <dgm:prSet/>
      <dgm:spPr/>
      <dgm:t>
        <a:bodyPr/>
        <a:lstStyle/>
        <a:p>
          <a:endParaRPr lang="zh-CN" altLang="en-US"/>
        </a:p>
      </dgm:t>
    </dgm:pt>
    <dgm:pt modelId="{E222468F-E495-42BE-8F97-199A7E0C52F8}" type="sibTrans" cxnId="{E0E42B75-F188-4ACF-B905-8A59C8DD1D7B}">
      <dgm:prSet/>
      <dgm:spPr/>
      <dgm:t>
        <a:bodyPr/>
        <a:lstStyle/>
        <a:p>
          <a:endParaRPr lang="zh-CN" altLang="en-US"/>
        </a:p>
      </dgm:t>
    </dgm:pt>
    <dgm:pt modelId="{AE038ACF-CD62-491E-92E8-B58456A5EF3D}">
      <dgm:prSet custT="1"/>
      <dgm:spPr/>
      <dgm:t>
        <a:bodyPr/>
        <a:lstStyle/>
        <a:p>
          <a:pPr rtl="0"/>
          <a:r>
            <a:rPr lang="zh-CN" altLang="en-US" sz="1400" dirty="0" smtClean="0"/>
            <a:t>石油在海面上形成大面积的油膜破坏海洋生态系统。石油在海面上的氧化和分解需要大量的氧气，使生物大量死亡，破坏了海洋的生物多样性。油污后患将持续几十年。海洋石油污染的分解物沉积于大海，被微生物分解，最后通过食物链到达人类餐桌上，威胁人类的身体健康。</a:t>
          </a:r>
          <a:endParaRPr lang="zh-CN" altLang="en-US" sz="1400" dirty="0"/>
        </a:p>
      </dgm:t>
    </dgm:pt>
    <dgm:pt modelId="{5C1D7B1A-FDE2-4DB1-AD88-FE800FAE7382}" type="parTrans" cxnId="{8015B1FF-B8E6-4254-8438-8C8081C13160}">
      <dgm:prSet/>
      <dgm:spPr/>
      <dgm:t>
        <a:bodyPr/>
        <a:lstStyle/>
        <a:p>
          <a:endParaRPr lang="zh-CN" altLang="en-US"/>
        </a:p>
      </dgm:t>
    </dgm:pt>
    <dgm:pt modelId="{882EE555-8F3A-442F-8732-48DB2C3D3A45}" type="sibTrans" cxnId="{8015B1FF-B8E6-4254-8438-8C8081C13160}">
      <dgm:prSet/>
      <dgm:spPr/>
      <dgm:t>
        <a:bodyPr/>
        <a:lstStyle/>
        <a:p>
          <a:endParaRPr lang="zh-CN" altLang="en-US"/>
        </a:p>
      </dgm:t>
    </dgm:pt>
    <dgm:pt modelId="{115A6147-2EAC-4E03-9DB3-A94116161F0C}">
      <dgm:prSet custT="1"/>
      <dgm:spPr/>
      <dgm:t>
        <a:bodyPr/>
        <a:lstStyle/>
        <a:p>
          <a:pPr rtl="0"/>
          <a:r>
            <a:rPr lang="zh-CN" sz="1400" dirty="0" smtClean="0"/>
            <a:t>海洋污染会造成鱼类贝类的大量死亡，其影响渔民</a:t>
          </a:r>
          <a:r>
            <a:rPr lang="zh-CN" altLang="en-US" sz="1400" dirty="0" smtClean="0"/>
            <a:t>及</a:t>
          </a:r>
          <a:r>
            <a:rPr lang="zh-CN" sz="1400" dirty="0" smtClean="0"/>
            <a:t>整个海产品的产业链都将发生连锁反应，并影响地区旅游业和航运业，使该地区渔业及相关产业损失巨大。同时，海洋污染会给相关企业带来巨大的经济损失，尤其是海洋污染所带来的责任风险。以</a:t>
          </a:r>
          <a:r>
            <a:rPr lang="en-US" sz="1400" dirty="0" smtClean="0"/>
            <a:t>BP</a:t>
          </a:r>
          <a:r>
            <a:rPr lang="zh-CN" sz="1400" dirty="0" smtClean="0"/>
            <a:t>石油污染为例，据估计此次事故最终损失将超过</a:t>
          </a:r>
          <a:r>
            <a:rPr lang="en-US" sz="1400" dirty="0" smtClean="0"/>
            <a:t>400</a:t>
          </a:r>
          <a:r>
            <a:rPr lang="zh-CN" sz="1400" dirty="0" smtClean="0"/>
            <a:t>亿美元</a:t>
          </a:r>
          <a:r>
            <a:rPr lang="zh-CN" sz="1600" dirty="0" smtClean="0"/>
            <a:t>。</a:t>
          </a:r>
          <a:endParaRPr lang="zh-CN" sz="1600" dirty="0"/>
        </a:p>
      </dgm:t>
    </dgm:pt>
    <dgm:pt modelId="{CAD86E00-56FA-4CFD-BD73-1CBFAC3C5A0C}" type="parTrans" cxnId="{A9A7A437-C664-47DD-9557-76AD2D9193E3}">
      <dgm:prSet/>
      <dgm:spPr/>
      <dgm:t>
        <a:bodyPr/>
        <a:lstStyle/>
        <a:p>
          <a:endParaRPr lang="zh-CN" altLang="en-US"/>
        </a:p>
      </dgm:t>
    </dgm:pt>
    <dgm:pt modelId="{7CAB2090-09FA-48BE-AD69-DAEC30035ADD}" type="sibTrans" cxnId="{A9A7A437-C664-47DD-9557-76AD2D9193E3}">
      <dgm:prSet/>
      <dgm:spPr/>
      <dgm:t>
        <a:bodyPr/>
        <a:lstStyle/>
        <a:p>
          <a:endParaRPr lang="zh-CN" altLang="en-US"/>
        </a:p>
      </dgm:t>
    </dgm:pt>
    <dgm:pt modelId="{1F960C6B-5BBF-4D53-91C6-3634CCCC06D3}">
      <dgm:prSet custT="1"/>
      <dgm:spPr/>
      <dgm:t>
        <a:bodyPr/>
        <a:lstStyle/>
        <a:p>
          <a:pPr rtl="0"/>
          <a:r>
            <a:rPr lang="zh-CN" sz="1400" dirty="0" smtClean="0"/>
            <a:t>海洋污染事件往往会带来国内或国外的政治风险，在</a:t>
          </a:r>
          <a:r>
            <a:rPr lang="en-US" sz="1400" dirty="0" smtClean="0"/>
            <a:t>BP</a:t>
          </a:r>
          <a:r>
            <a:rPr lang="zh-CN" sz="1400" dirty="0" smtClean="0"/>
            <a:t>石油污染事件中，奥巴马政府受到了国内公众的质疑，政府的公信力受到影响</a:t>
          </a:r>
          <a:r>
            <a:rPr lang="zh-CN" altLang="en-US" sz="1400" dirty="0" smtClean="0"/>
            <a:t>。</a:t>
          </a:r>
          <a:endParaRPr lang="zh-CN" sz="1400" b="0" dirty="0"/>
        </a:p>
      </dgm:t>
    </dgm:pt>
    <dgm:pt modelId="{13E758CF-663B-484A-8035-B89ADE2F1D54}" type="parTrans" cxnId="{5E6D1B43-761F-4906-8D0F-33F1CE6C96B8}">
      <dgm:prSet/>
      <dgm:spPr/>
      <dgm:t>
        <a:bodyPr/>
        <a:lstStyle/>
        <a:p>
          <a:endParaRPr lang="zh-CN" altLang="en-US"/>
        </a:p>
      </dgm:t>
    </dgm:pt>
    <dgm:pt modelId="{92BCA406-30E8-403E-89FA-3CCA950806EA}" type="sibTrans" cxnId="{5E6D1B43-761F-4906-8D0F-33F1CE6C96B8}">
      <dgm:prSet/>
      <dgm:spPr/>
      <dgm:t>
        <a:bodyPr/>
        <a:lstStyle/>
        <a:p>
          <a:endParaRPr lang="zh-CN" altLang="en-US"/>
        </a:p>
      </dgm:t>
    </dgm:pt>
    <dgm:pt modelId="{43D3A6D4-3480-47DD-8F43-DEC2A5522DFA}" type="pres">
      <dgm:prSet presAssocID="{2BFAAA2E-DC81-426C-905B-47A190AF0A32}" presName="linear" presStyleCnt="0">
        <dgm:presLayoutVars>
          <dgm:animLvl val="lvl"/>
          <dgm:resizeHandles val="exact"/>
        </dgm:presLayoutVars>
      </dgm:prSet>
      <dgm:spPr/>
      <dgm:t>
        <a:bodyPr/>
        <a:lstStyle/>
        <a:p>
          <a:endParaRPr lang="zh-CN" altLang="en-US"/>
        </a:p>
      </dgm:t>
    </dgm:pt>
    <dgm:pt modelId="{88249320-6845-4F7D-A277-4A093835AF78}" type="pres">
      <dgm:prSet presAssocID="{45A3C15B-6A9E-469C-8E42-67BC85049DAF}" presName="parentText" presStyleLbl="node1" presStyleIdx="0" presStyleCnt="3">
        <dgm:presLayoutVars>
          <dgm:chMax val="0"/>
          <dgm:bulletEnabled val="1"/>
        </dgm:presLayoutVars>
      </dgm:prSet>
      <dgm:spPr/>
      <dgm:t>
        <a:bodyPr/>
        <a:lstStyle/>
        <a:p>
          <a:endParaRPr lang="zh-CN" altLang="en-US"/>
        </a:p>
      </dgm:t>
    </dgm:pt>
    <dgm:pt modelId="{B5D13B0C-B43E-4CA0-85D6-E2A31EA86694}" type="pres">
      <dgm:prSet presAssocID="{45A3C15B-6A9E-469C-8E42-67BC85049DAF}" presName="childText" presStyleLbl="revTx" presStyleIdx="0" presStyleCnt="3">
        <dgm:presLayoutVars>
          <dgm:bulletEnabled val="1"/>
        </dgm:presLayoutVars>
      </dgm:prSet>
      <dgm:spPr/>
      <dgm:t>
        <a:bodyPr/>
        <a:lstStyle/>
        <a:p>
          <a:endParaRPr lang="zh-CN" altLang="en-US"/>
        </a:p>
      </dgm:t>
    </dgm:pt>
    <dgm:pt modelId="{6DD8357B-8ABA-427E-8BA2-7DFD1A218800}" type="pres">
      <dgm:prSet presAssocID="{3884C6AF-CD68-4096-A2B6-7F8CF0A9D3E3}" presName="parentText" presStyleLbl="node1" presStyleIdx="1" presStyleCnt="3">
        <dgm:presLayoutVars>
          <dgm:chMax val="0"/>
          <dgm:bulletEnabled val="1"/>
        </dgm:presLayoutVars>
      </dgm:prSet>
      <dgm:spPr/>
      <dgm:t>
        <a:bodyPr/>
        <a:lstStyle/>
        <a:p>
          <a:endParaRPr lang="zh-CN" altLang="en-US"/>
        </a:p>
      </dgm:t>
    </dgm:pt>
    <dgm:pt modelId="{FA9AB150-392B-4D60-BE25-7A60D26A2D25}" type="pres">
      <dgm:prSet presAssocID="{3884C6AF-CD68-4096-A2B6-7F8CF0A9D3E3}" presName="childText" presStyleLbl="revTx" presStyleIdx="1" presStyleCnt="3">
        <dgm:presLayoutVars>
          <dgm:bulletEnabled val="1"/>
        </dgm:presLayoutVars>
      </dgm:prSet>
      <dgm:spPr/>
      <dgm:t>
        <a:bodyPr/>
        <a:lstStyle/>
        <a:p>
          <a:endParaRPr lang="zh-CN" altLang="en-US"/>
        </a:p>
      </dgm:t>
    </dgm:pt>
    <dgm:pt modelId="{16B8FA26-4358-41D6-83DE-E5FBA9DA3D42}" type="pres">
      <dgm:prSet presAssocID="{E8603016-6EC5-459D-8A25-0A758B472C42}" presName="parentText" presStyleLbl="node1" presStyleIdx="2" presStyleCnt="3">
        <dgm:presLayoutVars>
          <dgm:chMax val="0"/>
          <dgm:bulletEnabled val="1"/>
        </dgm:presLayoutVars>
      </dgm:prSet>
      <dgm:spPr/>
      <dgm:t>
        <a:bodyPr/>
        <a:lstStyle/>
        <a:p>
          <a:endParaRPr lang="zh-CN" altLang="en-US"/>
        </a:p>
      </dgm:t>
    </dgm:pt>
    <dgm:pt modelId="{37B1AF8C-6F62-4236-A4C0-D42EAF463AFB}" type="pres">
      <dgm:prSet presAssocID="{E8603016-6EC5-459D-8A25-0A758B472C42}" presName="childText" presStyleLbl="revTx" presStyleIdx="2" presStyleCnt="3">
        <dgm:presLayoutVars>
          <dgm:bulletEnabled val="1"/>
        </dgm:presLayoutVars>
      </dgm:prSet>
      <dgm:spPr/>
      <dgm:t>
        <a:bodyPr/>
        <a:lstStyle/>
        <a:p>
          <a:endParaRPr lang="zh-CN" altLang="en-US"/>
        </a:p>
      </dgm:t>
    </dgm:pt>
  </dgm:ptLst>
  <dgm:cxnLst>
    <dgm:cxn modelId="{D7B806B4-C925-4B6F-8664-94B3E9D7DB9D}" srcId="{2BFAAA2E-DC81-426C-905B-47A190AF0A32}" destId="{3884C6AF-CD68-4096-A2B6-7F8CF0A9D3E3}" srcOrd="1" destOrd="0" parTransId="{4E58DAFB-4996-4658-95D2-B8C97BBC748A}" sibTransId="{81EB2A6D-7E7D-455C-9E81-B6EE4EE59C24}"/>
    <dgm:cxn modelId="{26A08356-AA01-4E2E-9CC1-45C22F249D03}" srcId="{2BFAAA2E-DC81-426C-905B-47A190AF0A32}" destId="{45A3C15B-6A9E-469C-8E42-67BC85049DAF}" srcOrd="0" destOrd="0" parTransId="{8009FD90-F0C4-460E-8C8F-91A57C06D5D9}" sibTransId="{62864C4D-2E35-4352-A4BA-F3E9430487CE}"/>
    <dgm:cxn modelId="{03063944-799B-422C-A161-A58866F52423}" type="presOf" srcId="{45A3C15B-6A9E-469C-8E42-67BC85049DAF}" destId="{88249320-6845-4F7D-A277-4A093835AF78}" srcOrd="0" destOrd="0" presId="urn:microsoft.com/office/officeart/2005/8/layout/vList2"/>
    <dgm:cxn modelId="{5E6D1B43-761F-4906-8D0F-33F1CE6C96B8}" srcId="{E8603016-6EC5-459D-8A25-0A758B472C42}" destId="{1F960C6B-5BBF-4D53-91C6-3634CCCC06D3}" srcOrd="0" destOrd="0" parTransId="{13E758CF-663B-484A-8035-B89ADE2F1D54}" sibTransId="{92BCA406-30E8-403E-89FA-3CCA950806EA}"/>
    <dgm:cxn modelId="{CF476790-31EA-4D3C-95F7-9800108017E1}" type="presOf" srcId="{E8603016-6EC5-459D-8A25-0A758B472C42}" destId="{16B8FA26-4358-41D6-83DE-E5FBA9DA3D42}" srcOrd="0" destOrd="0" presId="urn:microsoft.com/office/officeart/2005/8/layout/vList2"/>
    <dgm:cxn modelId="{A9A7A437-C664-47DD-9557-76AD2D9193E3}" srcId="{3884C6AF-CD68-4096-A2B6-7F8CF0A9D3E3}" destId="{115A6147-2EAC-4E03-9DB3-A94116161F0C}" srcOrd="0" destOrd="0" parTransId="{CAD86E00-56FA-4CFD-BD73-1CBFAC3C5A0C}" sibTransId="{7CAB2090-09FA-48BE-AD69-DAEC30035ADD}"/>
    <dgm:cxn modelId="{E724AABD-31C0-4A26-8E96-E7D96222D920}" type="presOf" srcId="{3884C6AF-CD68-4096-A2B6-7F8CF0A9D3E3}" destId="{6DD8357B-8ABA-427E-8BA2-7DFD1A218800}" srcOrd="0" destOrd="0" presId="urn:microsoft.com/office/officeart/2005/8/layout/vList2"/>
    <dgm:cxn modelId="{8015B1FF-B8E6-4254-8438-8C8081C13160}" srcId="{45A3C15B-6A9E-469C-8E42-67BC85049DAF}" destId="{AE038ACF-CD62-491E-92E8-B58456A5EF3D}" srcOrd="0" destOrd="0" parTransId="{5C1D7B1A-FDE2-4DB1-AD88-FE800FAE7382}" sibTransId="{882EE555-8F3A-442F-8732-48DB2C3D3A45}"/>
    <dgm:cxn modelId="{5A47E2B3-4A33-43CA-A0D9-8406A8664D73}" type="presOf" srcId="{1F960C6B-5BBF-4D53-91C6-3634CCCC06D3}" destId="{37B1AF8C-6F62-4236-A4C0-D42EAF463AFB}" srcOrd="0" destOrd="0" presId="urn:microsoft.com/office/officeart/2005/8/layout/vList2"/>
    <dgm:cxn modelId="{E1CC11AF-15D3-49CE-8A60-72FBA0611F3D}" type="presOf" srcId="{2BFAAA2E-DC81-426C-905B-47A190AF0A32}" destId="{43D3A6D4-3480-47DD-8F43-DEC2A5522DFA}" srcOrd="0" destOrd="0" presId="urn:microsoft.com/office/officeart/2005/8/layout/vList2"/>
    <dgm:cxn modelId="{D23AA501-30AD-4034-870F-8D4867F1F378}" type="presOf" srcId="{115A6147-2EAC-4E03-9DB3-A94116161F0C}" destId="{FA9AB150-392B-4D60-BE25-7A60D26A2D25}" srcOrd="0" destOrd="0" presId="urn:microsoft.com/office/officeart/2005/8/layout/vList2"/>
    <dgm:cxn modelId="{E0E42B75-F188-4ACF-B905-8A59C8DD1D7B}" srcId="{2BFAAA2E-DC81-426C-905B-47A190AF0A32}" destId="{E8603016-6EC5-459D-8A25-0A758B472C42}" srcOrd="2" destOrd="0" parTransId="{06E92E78-22B2-4008-A53F-1305B5ADC88E}" sibTransId="{E222468F-E495-42BE-8F97-199A7E0C52F8}"/>
    <dgm:cxn modelId="{FD4AA355-8387-4B92-87E7-7EE7DEAA2947}" type="presOf" srcId="{AE038ACF-CD62-491E-92E8-B58456A5EF3D}" destId="{B5D13B0C-B43E-4CA0-85D6-E2A31EA86694}" srcOrd="0" destOrd="0" presId="urn:microsoft.com/office/officeart/2005/8/layout/vList2"/>
    <dgm:cxn modelId="{9AC5F2C4-1E44-416E-A187-10609F99E980}" type="presParOf" srcId="{43D3A6D4-3480-47DD-8F43-DEC2A5522DFA}" destId="{88249320-6845-4F7D-A277-4A093835AF78}" srcOrd="0" destOrd="0" presId="urn:microsoft.com/office/officeart/2005/8/layout/vList2"/>
    <dgm:cxn modelId="{F2AC58E0-182C-4E8C-947B-8AD60034B732}" type="presParOf" srcId="{43D3A6D4-3480-47DD-8F43-DEC2A5522DFA}" destId="{B5D13B0C-B43E-4CA0-85D6-E2A31EA86694}" srcOrd="1" destOrd="0" presId="urn:microsoft.com/office/officeart/2005/8/layout/vList2"/>
    <dgm:cxn modelId="{FE1D6E02-BF04-425B-83D1-CF4F9BC27C31}" type="presParOf" srcId="{43D3A6D4-3480-47DD-8F43-DEC2A5522DFA}" destId="{6DD8357B-8ABA-427E-8BA2-7DFD1A218800}" srcOrd="2" destOrd="0" presId="urn:microsoft.com/office/officeart/2005/8/layout/vList2"/>
    <dgm:cxn modelId="{E17A6471-A1BD-40C3-B9B5-238DA622E42F}" type="presParOf" srcId="{43D3A6D4-3480-47DD-8F43-DEC2A5522DFA}" destId="{FA9AB150-392B-4D60-BE25-7A60D26A2D25}" srcOrd="3" destOrd="0" presId="urn:microsoft.com/office/officeart/2005/8/layout/vList2"/>
    <dgm:cxn modelId="{BF44DD4F-F303-4BB4-B393-6F8C5B86D22A}" type="presParOf" srcId="{43D3A6D4-3480-47DD-8F43-DEC2A5522DFA}" destId="{16B8FA26-4358-41D6-83DE-E5FBA9DA3D42}" srcOrd="4" destOrd="0" presId="urn:microsoft.com/office/officeart/2005/8/layout/vList2"/>
    <dgm:cxn modelId="{9B124109-3886-42FC-A879-64A13A0FEC6E}" type="presParOf" srcId="{43D3A6D4-3480-47DD-8F43-DEC2A5522DFA}" destId="{37B1AF8C-6F62-4236-A4C0-D42EAF463AFB}" srcOrd="5"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44712-E68E-42BF-BB84-225F7395E0F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zh-CN" altLang="en-US"/>
        </a:p>
      </dgm:t>
    </dgm:pt>
    <dgm:pt modelId="{CDF62637-4CDB-46FD-A6F8-65F450733E83}">
      <dgm:prSet phldrT="[文本]" custT="1"/>
      <dgm:spPr>
        <a:solidFill>
          <a:schemeClr val="accent4">
            <a:lumMod val="75000"/>
          </a:schemeClr>
        </a:solidFill>
      </dgm:spPr>
      <dgm:t>
        <a:bodyPr/>
        <a:lstStyle/>
        <a:p>
          <a:r>
            <a:rPr lang="zh-CN" altLang="en-US" sz="1800" b="1" dirty="0" smtClean="0"/>
            <a:t>鱼刺图</a:t>
          </a:r>
          <a:r>
            <a:rPr lang="en-US" sz="1800" b="1" dirty="0" smtClean="0"/>
            <a:t>( Fish Bone Fig)</a:t>
          </a:r>
          <a:r>
            <a:rPr lang="zh-CN" altLang="en-US" sz="1800" b="1" dirty="0" smtClean="0"/>
            <a:t>法又称为因果分析图</a:t>
          </a:r>
          <a:endParaRPr lang="zh-CN" altLang="en-US" sz="1800" b="1" dirty="0"/>
        </a:p>
      </dgm:t>
    </dgm:pt>
    <dgm:pt modelId="{9B4BE132-872F-4626-A608-BE4437F9DE0C}" type="parTrans" cxnId="{7AF230B6-BA5E-43A1-A12D-6E4DD3432D91}">
      <dgm:prSet/>
      <dgm:spPr/>
      <dgm:t>
        <a:bodyPr/>
        <a:lstStyle/>
        <a:p>
          <a:endParaRPr lang="zh-CN" altLang="en-US"/>
        </a:p>
      </dgm:t>
    </dgm:pt>
    <dgm:pt modelId="{0ACEB346-AB84-4FD3-88AE-44BAD131E67F}" type="sibTrans" cxnId="{7AF230B6-BA5E-43A1-A12D-6E4DD3432D91}">
      <dgm:prSet/>
      <dgm:spPr/>
      <dgm:t>
        <a:bodyPr/>
        <a:lstStyle/>
        <a:p>
          <a:endParaRPr lang="zh-CN" altLang="en-US"/>
        </a:p>
      </dgm:t>
    </dgm:pt>
    <dgm:pt modelId="{CC801D2B-80FD-42FD-8814-E9DA8151E35D}">
      <dgm:prSet phldrT="[文本]" custT="1"/>
      <dgm:spPr/>
      <dgm:t>
        <a:bodyPr/>
        <a:lstStyle/>
        <a:p>
          <a:r>
            <a:rPr lang="zh-CN" altLang="en-US" sz="1800" dirty="0" smtClean="0"/>
            <a:t>是一种非定量工具（日本管理大师石川馨先生发明）</a:t>
          </a:r>
          <a:endParaRPr lang="zh-CN" altLang="en-US" sz="1800" dirty="0"/>
        </a:p>
      </dgm:t>
    </dgm:pt>
    <dgm:pt modelId="{ABBFE26E-7E73-4951-A271-476E3DC854CC}" type="parTrans" cxnId="{E6B0AB66-9E8C-4829-9324-0710399F157B}">
      <dgm:prSet/>
      <dgm:spPr/>
      <dgm:t>
        <a:bodyPr/>
        <a:lstStyle/>
        <a:p>
          <a:endParaRPr lang="zh-CN" altLang="en-US"/>
        </a:p>
      </dgm:t>
    </dgm:pt>
    <dgm:pt modelId="{7E4E2A78-5AAE-4D42-81E0-8A08E2C9C093}" type="sibTrans" cxnId="{E6B0AB66-9E8C-4829-9324-0710399F157B}">
      <dgm:prSet/>
      <dgm:spPr/>
      <dgm:t>
        <a:bodyPr/>
        <a:lstStyle/>
        <a:p>
          <a:endParaRPr lang="zh-CN" altLang="en-US"/>
        </a:p>
      </dgm:t>
    </dgm:pt>
    <dgm:pt modelId="{7CA79E98-4938-4E2F-910A-C1193862FD5C}">
      <dgm:prSet phldrT="[文本]"/>
      <dgm:spPr/>
      <dgm:t>
        <a:bodyPr/>
        <a:lstStyle/>
        <a:p>
          <a:r>
            <a:rPr lang="zh-CN" altLang="en-US" b="1" dirty="0" smtClean="0"/>
            <a:t>鱼刺图分析</a:t>
          </a:r>
          <a:endParaRPr lang="zh-CN" altLang="en-US" b="1" dirty="0"/>
        </a:p>
      </dgm:t>
    </dgm:pt>
    <dgm:pt modelId="{E1702504-4E9C-4331-9E8A-457271D36E20}" type="parTrans" cxnId="{7B30FE08-B1E8-443B-A062-8EE99F716FB9}">
      <dgm:prSet/>
      <dgm:spPr/>
      <dgm:t>
        <a:bodyPr/>
        <a:lstStyle/>
        <a:p>
          <a:endParaRPr lang="zh-CN" altLang="en-US"/>
        </a:p>
      </dgm:t>
    </dgm:pt>
    <dgm:pt modelId="{22D81472-7D49-49D8-BE65-CCEF1A734FFC}" type="sibTrans" cxnId="{7B30FE08-B1E8-443B-A062-8EE99F716FB9}">
      <dgm:prSet/>
      <dgm:spPr/>
      <dgm:t>
        <a:bodyPr/>
        <a:lstStyle/>
        <a:p>
          <a:endParaRPr lang="zh-CN" altLang="en-US"/>
        </a:p>
      </dgm:t>
    </dgm:pt>
    <dgm:pt modelId="{DA36A1C3-F42C-4FEE-98DF-315D9D6D7101}">
      <dgm:prSet phldrT="[文本]" custT="1"/>
      <dgm:spPr/>
      <dgm:t>
        <a:bodyPr/>
        <a:lstStyle/>
        <a:p>
          <a:pPr>
            <a:lnSpc>
              <a:spcPct val="100000"/>
            </a:lnSpc>
          </a:pPr>
          <a:r>
            <a:rPr lang="zh-CN" altLang="en-US" sz="1800" dirty="0" smtClean="0"/>
            <a:t>在分析事故时，可以从事故出发，运用不遗漏、不重叠原则，将问题分为更细的若干个方面来分析，从大原因出发寻找中原因、小原因，使复杂的事故原因系统化、条理化，找出各特性要因，并标出重要因素的图形，搜寻产生问题的根源。</a:t>
          </a:r>
          <a:endParaRPr lang="zh-CN" altLang="en-US" sz="1800" dirty="0"/>
        </a:p>
      </dgm:t>
    </dgm:pt>
    <dgm:pt modelId="{9583D90B-78AA-481D-95E3-BDCB112A5BBC}" type="parTrans" cxnId="{5677EAFB-86A6-4D94-AE52-9180FD12E9C1}">
      <dgm:prSet/>
      <dgm:spPr/>
      <dgm:t>
        <a:bodyPr/>
        <a:lstStyle/>
        <a:p>
          <a:endParaRPr lang="zh-CN" altLang="en-US"/>
        </a:p>
      </dgm:t>
    </dgm:pt>
    <dgm:pt modelId="{C1099431-A088-4703-BD12-FC1D10008333}" type="sibTrans" cxnId="{5677EAFB-86A6-4D94-AE52-9180FD12E9C1}">
      <dgm:prSet/>
      <dgm:spPr/>
      <dgm:t>
        <a:bodyPr/>
        <a:lstStyle/>
        <a:p>
          <a:endParaRPr lang="zh-CN" altLang="en-US"/>
        </a:p>
      </dgm:t>
    </dgm:pt>
    <dgm:pt modelId="{7D960E9C-3D4A-4471-A95E-684287D23DD7}">
      <dgm:prSet phldrT="[文本]" custT="1"/>
      <dgm:spPr/>
      <dgm:t>
        <a:bodyPr/>
        <a:lstStyle/>
        <a:p>
          <a:r>
            <a:rPr lang="zh-CN" altLang="en-US" sz="1800" dirty="0" smtClean="0"/>
            <a:t>帮助研究者找出引起问题的潜在根本原因</a:t>
          </a:r>
          <a:endParaRPr lang="zh-CN" altLang="en-US" sz="1800" dirty="0"/>
        </a:p>
      </dgm:t>
    </dgm:pt>
    <dgm:pt modelId="{C61C46ED-89D1-4788-B88E-5C72D093DCA3}" type="parTrans" cxnId="{29DF5921-9C24-478C-BC97-B3E97541B43E}">
      <dgm:prSet/>
      <dgm:spPr/>
      <dgm:t>
        <a:bodyPr/>
        <a:lstStyle/>
        <a:p>
          <a:endParaRPr lang="zh-CN" altLang="en-US"/>
        </a:p>
      </dgm:t>
    </dgm:pt>
    <dgm:pt modelId="{20AF1525-10AF-4809-B6B7-6B8B252EB7FF}" type="sibTrans" cxnId="{29DF5921-9C24-478C-BC97-B3E97541B43E}">
      <dgm:prSet/>
      <dgm:spPr/>
      <dgm:t>
        <a:bodyPr/>
        <a:lstStyle/>
        <a:p>
          <a:endParaRPr lang="zh-CN" altLang="en-US"/>
        </a:p>
      </dgm:t>
    </dgm:pt>
    <dgm:pt modelId="{8092C416-68F3-4D0F-88E1-BE65C9136615}">
      <dgm:prSet phldrT="[文本]" custT="1"/>
      <dgm:spPr/>
      <dgm:t>
        <a:bodyPr/>
        <a:lstStyle/>
        <a:p>
          <a:r>
            <a:rPr lang="zh-CN" altLang="en-US" sz="1800" dirty="0" smtClean="0"/>
            <a:t>是一种透过现象看本质的分析方法</a:t>
          </a:r>
          <a:endParaRPr lang="zh-CN" altLang="en-US" sz="1800" dirty="0"/>
        </a:p>
      </dgm:t>
    </dgm:pt>
    <dgm:pt modelId="{F4A12CDD-F0EA-419D-9232-F98AFB97E900}" type="parTrans" cxnId="{9A190477-15B6-4D29-994F-F75D2FB8D950}">
      <dgm:prSet/>
      <dgm:spPr/>
      <dgm:t>
        <a:bodyPr/>
        <a:lstStyle/>
        <a:p>
          <a:endParaRPr lang="zh-CN" altLang="en-US"/>
        </a:p>
      </dgm:t>
    </dgm:pt>
    <dgm:pt modelId="{4E1FCEA2-3E04-4616-9B9E-5AC170EF7F0F}" type="sibTrans" cxnId="{9A190477-15B6-4D29-994F-F75D2FB8D950}">
      <dgm:prSet/>
      <dgm:spPr/>
      <dgm:t>
        <a:bodyPr/>
        <a:lstStyle/>
        <a:p>
          <a:endParaRPr lang="zh-CN" altLang="en-US"/>
        </a:p>
      </dgm:t>
    </dgm:pt>
    <dgm:pt modelId="{A533834E-9413-4A53-AE6C-7803E78B60B6}" type="pres">
      <dgm:prSet presAssocID="{FEC44712-E68E-42BF-BB84-225F7395E0FA}" presName="linear" presStyleCnt="0">
        <dgm:presLayoutVars>
          <dgm:animLvl val="lvl"/>
          <dgm:resizeHandles val="exact"/>
        </dgm:presLayoutVars>
      </dgm:prSet>
      <dgm:spPr/>
      <dgm:t>
        <a:bodyPr/>
        <a:lstStyle/>
        <a:p>
          <a:endParaRPr lang="zh-CN" altLang="en-US"/>
        </a:p>
      </dgm:t>
    </dgm:pt>
    <dgm:pt modelId="{8FB2EF0D-B2E9-4283-BBB2-D40E3441EB70}" type="pres">
      <dgm:prSet presAssocID="{CDF62637-4CDB-46FD-A6F8-65F450733E83}" presName="parentText" presStyleLbl="node1" presStyleIdx="0" presStyleCnt="2" custScaleY="77411">
        <dgm:presLayoutVars>
          <dgm:chMax val="0"/>
          <dgm:bulletEnabled val="1"/>
        </dgm:presLayoutVars>
      </dgm:prSet>
      <dgm:spPr/>
      <dgm:t>
        <a:bodyPr/>
        <a:lstStyle/>
        <a:p>
          <a:endParaRPr lang="zh-CN" altLang="en-US"/>
        </a:p>
      </dgm:t>
    </dgm:pt>
    <dgm:pt modelId="{4DD46369-A1C1-4770-9731-A622D03FE443}" type="pres">
      <dgm:prSet presAssocID="{CDF62637-4CDB-46FD-A6F8-65F450733E83}" presName="childText" presStyleLbl="revTx" presStyleIdx="0" presStyleCnt="2">
        <dgm:presLayoutVars>
          <dgm:bulletEnabled val="1"/>
        </dgm:presLayoutVars>
      </dgm:prSet>
      <dgm:spPr/>
      <dgm:t>
        <a:bodyPr/>
        <a:lstStyle/>
        <a:p>
          <a:endParaRPr lang="zh-CN" altLang="en-US"/>
        </a:p>
      </dgm:t>
    </dgm:pt>
    <dgm:pt modelId="{2D39CEF9-8EB1-40EA-9BDE-6B218AB492B5}" type="pres">
      <dgm:prSet presAssocID="{7CA79E98-4938-4E2F-910A-C1193862FD5C}" presName="parentText" presStyleLbl="node1" presStyleIdx="1" presStyleCnt="2" custScaleY="43220" custLinFactNeighborY="3516">
        <dgm:presLayoutVars>
          <dgm:chMax val="0"/>
          <dgm:bulletEnabled val="1"/>
        </dgm:presLayoutVars>
      </dgm:prSet>
      <dgm:spPr/>
      <dgm:t>
        <a:bodyPr/>
        <a:lstStyle/>
        <a:p>
          <a:endParaRPr lang="zh-CN" altLang="en-US"/>
        </a:p>
      </dgm:t>
    </dgm:pt>
    <dgm:pt modelId="{71DAB49B-EAD7-4AA4-B03B-0692DC0FAEEB}" type="pres">
      <dgm:prSet presAssocID="{7CA79E98-4938-4E2F-910A-C1193862FD5C}" presName="childText" presStyleLbl="revTx" presStyleIdx="1" presStyleCnt="2">
        <dgm:presLayoutVars>
          <dgm:bulletEnabled val="1"/>
        </dgm:presLayoutVars>
      </dgm:prSet>
      <dgm:spPr/>
      <dgm:t>
        <a:bodyPr/>
        <a:lstStyle/>
        <a:p>
          <a:endParaRPr lang="zh-CN" altLang="en-US"/>
        </a:p>
      </dgm:t>
    </dgm:pt>
  </dgm:ptLst>
  <dgm:cxnLst>
    <dgm:cxn modelId="{7AF230B6-BA5E-43A1-A12D-6E4DD3432D91}" srcId="{FEC44712-E68E-42BF-BB84-225F7395E0FA}" destId="{CDF62637-4CDB-46FD-A6F8-65F450733E83}" srcOrd="0" destOrd="0" parTransId="{9B4BE132-872F-4626-A608-BE4437F9DE0C}" sibTransId="{0ACEB346-AB84-4FD3-88AE-44BAD131E67F}"/>
    <dgm:cxn modelId="{FDE2A7E5-7263-4C3E-9392-8736980E23F0}" type="presOf" srcId="{DA36A1C3-F42C-4FEE-98DF-315D9D6D7101}" destId="{71DAB49B-EAD7-4AA4-B03B-0692DC0FAEEB}" srcOrd="0" destOrd="0" presId="urn:microsoft.com/office/officeart/2005/8/layout/vList2"/>
    <dgm:cxn modelId="{9A190477-15B6-4D29-994F-F75D2FB8D950}" srcId="{CDF62637-4CDB-46FD-A6F8-65F450733E83}" destId="{8092C416-68F3-4D0F-88E1-BE65C9136615}" srcOrd="2" destOrd="0" parTransId="{F4A12CDD-F0EA-419D-9232-F98AFB97E900}" sibTransId="{4E1FCEA2-3E04-4616-9B9E-5AC170EF7F0F}"/>
    <dgm:cxn modelId="{29DF5921-9C24-478C-BC97-B3E97541B43E}" srcId="{CDF62637-4CDB-46FD-A6F8-65F450733E83}" destId="{7D960E9C-3D4A-4471-A95E-684287D23DD7}" srcOrd="1" destOrd="0" parTransId="{C61C46ED-89D1-4788-B88E-5C72D093DCA3}" sibTransId="{20AF1525-10AF-4809-B6B7-6B8B252EB7FF}"/>
    <dgm:cxn modelId="{5B83367B-EDEF-48E5-BEC0-DBD5A0226E13}" type="presOf" srcId="{7CA79E98-4938-4E2F-910A-C1193862FD5C}" destId="{2D39CEF9-8EB1-40EA-9BDE-6B218AB492B5}" srcOrd="0" destOrd="0" presId="urn:microsoft.com/office/officeart/2005/8/layout/vList2"/>
    <dgm:cxn modelId="{E6B0AB66-9E8C-4829-9324-0710399F157B}" srcId="{CDF62637-4CDB-46FD-A6F8-65F450733E83}" destId="{CC801D2B-80FD-42FD-8814-E9DA8151E35D}" srcOrd="0" destOrd="0" parTransId="{ABBFE26E-7E73-4951-A271-476E3DC854CC}" sibTransId="{7E4E2A78-5AAE-4D42-81E0-8A08E2C9C093}"/>
    <dgm:cxn modelId="{BBD221AF-4D76-464B-A2D5-A09B6C6E66EB}" type="presOf" srcId="{CC801D2B-80FD-42FD-8814-E9DA8151E35D}" destId="{4DD46369-A1C1-4770-9731-A622D03FE443}" srcOrd="0" destOrd="0" presId="urn:microsoft.com/office/officeart/2005/8/layout/vList2"/>
    <dgm:cxn modelId="{7B30FE08-B1E8-443B-A062-8EE99F716FB9}" srcId="{FEC44712-E68E-42BF-BB84-225F7395E0FA}" destId="{7CA79E98-4938-4E2F-910A-C1193862FD5C}" srcOrd="1" destOrd="0" parTransId="{E1702504-4E9C-4331-9E8A-457271D36E20}" sibTransId="{22D81472-7D49-49D8-BE65-CCEF1A734FFC}"/>
    <dgm:cxn modelId="{91FAC572-3860-4F15-B12F-3656063D7E70}" type="presOf" srcId="{8092C416-68F3-4D0F-88E1-BE65C9136615}" destId="{4DD46369-A1C1-4770-9731-A622D03FE443}" srcOrd="0" destOrd="2" presId="urn:microsoft.com/office/officeart/2005/8/layout/vList2"/>
    <dgm:cxn modelId="{6FED57A8-F299-4E0A-BBDE-9DD35181DF49}" type="presOf" srcId="{7D960E9C-3D4A-4471-A95E-684287D23DD7}" destId="{4DD46369-A1C1-4770-9731-A622D03FE443}" srcOrd="0" destOrd="1" presId="urn:microsoft.com/office/officeart/2005/8/layout/vList2"/>
    <dgm:cxn modelId="{5D223E91-E37A-41CF-9492-A87A6B918DAD}" type="presOf" srcId="{FEC44712-E68E-42BF-BB84-225F7395E0FA}" destId="{A533834E-9413-4A53-AE6C-7803E78B60B6}" srcOrd="0" destOrd="0" presId="urn:microsoft.com/office/officeart/2005/8/layout/vList2"/>
    <dgm:cxn modelId="{6A549A3B-85B7-40AC-AC81-FF015CC967A0}" type="presOf" srcId="{CDF62637-4CDB-46FD-A6F8-65F450733E83}" destId="{8FB2EF0D-B2E9-4283-BBB2-D40E3441EB70}" srcOrd="0" destOrd="0" presId="urn:microsoft.com/office/officeart/2005/8/layout/vList2"/>
    <dgm:cxn modelId="{5677EAFB-86A6-4D94-AE52-9180FD12E9C1}" srcId="{7CA79E98-4938-4E2F-910A-C1193862FD5C}" destId="{DA36A1C3-F42C-4FEE-98DF-315D9D6D7101}" srcOrd="0" destOrd="0" parTransId="{9583D90B-78AA-481D-95E3-BDCB112A5BBC}" sibTransId="{C1099431-A088-4703-BD12-FC1D10008333}"/>
    <dgm:cxn modelId="{36D51323-B02E-45BA-B2F8-3418232D9FD9}" type="presParOf" srcId="{A533834E-9413-4A53-AE6C-7803E78B60B6}" destId="{8FB2EF0D-B2E9-4283-BBB2-D40E3441EB70}" srcOrd="0" destOrd="0" presId="urn:microsoft.com/office/officeart/2005/8/layout/vList2"/>
    <dgm:cxn modelId="{2E3B0097-E96B-48FB-B9BC-CE3427A0E1C2}" type="presParOf" srcId="{A533834E-9413-4A53-AE6C-7803E78B60B6}" destId="{4DD46369-A1C1-4770-9731-A622D03FE443}" srcOrd="1" destOrd="0" presId="urn:microsoft.com/office/officeart/2005/8/layout/vList2"/>
    <dgm:cxn modelId="{72749586-C0A6-403B-A2A2-639BA24CC5D6}" type="presParOf" srcId="{A533834E-9413-4A53-AE6C-7803E78B60B6}" destId="{2D39CEF9-8EB1-40EA-9BDE-6B218AB492B5}" srcOrd="2" destOrd="0" presId="urn:microsoft.com/office/officeart/2005/8/layout/vList2"/>
    <dgm:cxn modelId="{65722479-3841-4091-A726-B6118C0051D2}" type="presParOf" srcId="{A533834E-9413-4A53-AE6C-7803E78B60B6}" destId="{71DAB49B-EAD7-4AA4-B03B-0692DC0FAEEB}" srcOrd="3" destOrd="0" presId="urn:microsoft.com/office/officeart/2005/8/layout/vList2"/>
  </dgm:cxnLst>
  <dgm:bg/>
  <dgm:whole>
    <a:ln w="28575">
      <a:solidFill>
        <a:schemeClr val="accent1"/>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C9B497-D58F-4EE6-9246-480D0F7300F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4348715F-4D15-4FDC-A5D9-50DDBE2A660C}">
      <dgm:prSet custT="1"/>
      <dgm:spPr>
        <a:xfrm>
          <a:off x="442914" y="101015"/>
          <a:ext cx="6200796" cy="50184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zh-CN" altLang="en-US" sz="2000" dirty="0" smtClean="0">
              <a:solidFill>
                <a:schemeClr val="tx1"/>
              </a:solidFill>
              <a:latin typeface="+mn-ea"/>
              <a:ea typeface="+mn-ea"/>
              <a:cs typeface="Arial"/>
            </a:rPr>
            <a:t>（一）</a:t>
          </a:r>
          <a:r>
            <a:rPr lang="zh-CN" sz="2000" dirty="0" smtClean="0">
              <a:solidFill>
                <a:schemeClr val="tx1"/>
              </a:solidFill>
              <a:latin typeface="+mn-ea"/>
              <a:ea typeface="+mn-ea"/>
            </a:rPr>
            <a:t>企业安全与环保风险</a:t>
          </a:r>
          <a:endParaRPr lang="en-US" sz="2000" dirty="0">
            <a:solidFill>
              <a:schemeClr val="tx1"/>
            </a:solidFill>
            <a:latin typeface="+mn-ea"/>
            <a:ea typeface="+mn-ea"/>
            <a:cs typeface="Arial"/>
          </a:endParaRPr>
        </a:p>
      </dgm:t>
    </dgm:pt>
    <dgm:pt modelId="{DB87ED9A-6245-4F5D-BEDE-900B6CA567DD}" type="parTrans" cxnId="{ADFAEC1C-41AF-41BA-BF8E-139817F166EF}">
      <dgm:prSet/>
      <dgm:spPr/>
      <dgm:t>
        <a:bodyPr/>
        <a:lstStyle/>
        <a:p>
          <a:endParaRPr lang="zh-CN" altLang="en-US"/>
        </a:p>
      </dgm:t>
    </dgm:pt>
    <dgm:pt modelId="{A55120EE-C1E0-4CEC-8B9D-94514B26FF66}" type="sibTrans" cxnId="{ADFAEC1C-41AF-41BA-BF8E-139817F166EF}">
      <dgm:prSet/>
      <dgm:spPr/>
      <dgm:t>
        <a:bodyPr/>
        <a:lstStyle/>
        <a:p>
          <a:endParaRPr lang="zh-CN" altLang="en-US"/>
        </a:p>
      </dgm:t>
    </dgm:pt>
    <dgm:pt modelId="{E62CAF04-2497-42CC-A42F-CB71112DE117}">
      <dgm:prSet custT="1"/>
      <dgm:spPr>
        <a:xfrm>
          <a:off x="442914" y="1487960"/>
          <a:ext cx="6200796" cy="50184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zh-CN" altLang="en-US" sz="2000" dirty="0" smtClean="0">
              <a:solidFill>
                <a:schemeClr val="tx1"/>
              </a:solidFill>
              <a:latin typeface="+mn-ea"/>
              <a:ea typeface="+mn-ea"/>
              <a:cs typeface="Arial"/>
            </a:rPr>
            <a:t>（二）海洋开发的技术风险</a:t>
          </a:r>
          <a:endParaRPr lang="en-US" altLang="en-US" sz="2000" dirty="0">
            <a:solidFill>
              <a:schemeClr val="tx1"/>
            </a:solidFill>
            <a:latin typeface="+mn-ea"/>
            <a:ea typeface="+mn-ea"/>
            <a:cs typeface="Arial"/>
          </a:endParaRPr>
        </a:p>
      </dgm:t>
    </dgm:pt>
    <dgm:pt modelId="{E7CBC985-F6E1-405E-AA4A-AA216C199F25}" type="parTrans" cxnId="{71C77AAD-D4C9-4FFA-A231-00FD24BE5E98}">
      <dgm:prSet/>
      <dgm:spPr/>
      <dgm:t>
        <a:bodyPr/>
        <a:lstStyle/>
        <a:p>
          <a:endParaRPr lang="zh-CN" altLang="en-US"/>
        </a:p>
      </dgm:t>
    </dgm:pt>
    <dgm:pt modelId="{C3CF9D0F-1211-4FBC-BF1C-AA2E95A3B431}" type="sibTrans" cxnId="{71C77AAD-D4C9-4FFA-A231-00FD24BE5E98}">
      <dgm:prSet/>
      <dgm:spPr/>
      <dgm:t>
        <a:bodyPr/>
        <a:lstStyle/>
        <a:p>
          <a:endParaRPr lang="zh-CN" altLang="en-US"/>
        </a:p>
      </dgm:t>
    </dgm:pt>
    <dgm:pt modelId="{28A79EA4-B13D-41A7-92AA-D867A1B60C46}">
      <dgm:prSet custT="1"/>
      <dgm:spPr>
        <a:xfrm>
          <a:off x="442914" y="2566992"/>
          <a:ext cx="6200796" cy="501840"/>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zh-CN" altLang="en-US" sz="2000" dirty="0" smtClean="0">
              <a:solidFill>
                <a:schemeClr val="tx1"/>
              </a:solidFill>
              <a:latin typeface="+mn-ea"/>
              <a:ea typeface="+mn-ea"/>
              <a:cs typeface="Arial"/>
            </a:rPr>
            <a:t>（三）自然灾害引起的次生灾害风险</a:t>
          </a:r>
          <a:endParaRPr lang="en-US" altLang="en-US" sz="2000" dirty="0">
            <a:solidFill>
              <a:schemeClr val="tx1"/>
            </a:solidFill>
            <a:latin typeface="+mn-ea"/>
            <a:ea typeface="+mn-ea"/>
            <a:cs typeface="Arial"/>
          </a:endParaRPr>
        </a:p>
      </dgm:t>
    </dgm:pt>
    <dgm:pt modelId="{FB846B81-0AB1-4C7B-9B0F-255ECED48285}" type="parTrans" cxnId="{52CD90F4-77EA-4E13-BA98-5B982E5D57DF}">
      <dgm:prSet/>
      <dgm:spPr/>
      <dgm:t>
        <a:bodyPr/>
        <a:lstStyle/>
        <a:p>
          <a:endParaRPr lang="zh-CN" altLang="en-US"/>
        </a:p>
      </dgm:t>
    </dgm:pt>
    <dgm:pt modelId="{1846EE69-7830-4F65-BD81-BBEEE1F543E7}" type="sibTrans" cxnId="{52CD90F4-77EA-4E13-BA98-5B982E5D57DF}">
      <dgm:prSet/>
      <dgm:spPr/>
      <dgm:t>
        <a:bodyPr/>
        <a:lstStyle/>
        <a:p>
          <a:endParaRPr lang="zh-CN" altLang="en-US"/>
        </a:p>
      </dgm:t>
    </dgm:pt>
    <dgm:pt modelId="{BA957F4B-B353-4F47-B5FC-AA00B83892C7}">
      <dgm:prSet custT="1"/>
      <dgm:spPr>
        <a:xfrm>
          <a:off x="0" y="351935"/>
          <a:ext cx="8858280" cy="1044225"/>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rtl="0"/>
          <a:r>
            <a:rPr lang="zh-CN" sz="1600" dirty="0" smtClean="0"/>
            <a:t>企业安全与环保风险是引起海洋污染事件的最直接原因。</a:t>
          </a:r>
          <a:endParaRPr lang="en-US" sz="1600" dirty="0">
            <a:solidFill>
              <a:schemeClr val="tx1"/>
            </a:solidFill>
            <a:latin typeface="黑体" pitchFamily="49" charset="-122"/>
            <a:ea typeface="黑体" pitchFamily="49" charset="-122"/>
            <a:cs typeface="Arial"/>
          </a:endParaRPr>
        </a:p>
      </dgm:t>
    </dgm:pt>
    <dgm:pt modelId="{BE54E380-7E23-41B2-AFD5-A54C2C2B6459}" type="parTrans" cxnId="{0DEB84D2-3377-4DE0-865B-44777EAD250E}">
      <dgm:prSet/>
      <dgm:spPr/>
      <dgm:t>
        <a:bodyPr/>
        <a:lstStyle/>
        <a:p>
          <a:endParaRPr lang="zh-CN" altLang="en-US"/>
        </a:p>
      </dgm:t>
    </dgm:pt>
    <dgm:pt modelId="{813F67EC-5886-4FAC-B437-F08349F962E1}" type="sibTrans" cxnId="{0DEB84D2-3377-4DE0-865B-44777EAD250E}">
      <dgm:prSet/>
      <dgm:spPr/>
      <dgm:t>
        <a:bodyPr/>
        <a:lstStyle/>
        <a:p>
          <a:endParaRPr lang="zh-CN" altLang="en-US"/>
        </a:p>
      </dgm:t>
    </dgm:pt>
    <dgm:pt modelId="{2F928FC7-C43E-4050-98B8-F05B1D9B4A87}">
      <dgm:prSet custT="1"/>
      <dgm:spPr>
        <a:xfrm>
          <a:off x="0" y="1738880"/>
          <a:ext cx="8858280" cy="73631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171450" indent="0" algn="l" defTabSz="800100" rtl="0">
            <a:lnSpc>
              <a:spcPct val="90000"/>
            </a:lnSpc>
            <a:spcBef>
              <a:spcPct val="0"/>
            </a:spcBef>
            <a:spcAft>
              <a:spcPct val="15000"/>
            </a:spcAft>
            <a:buNone/>
          </a:pPr>
          <a:r>
            <a:rPr lang="zh-CN" sz="1600" dirty="0" smtClean="0"/>
            <a:t>由于技术的落后、改进、创新等不确定性因素</a:t>
          </a:r>
          <a:endParaRPr lang="en-US" sz="1600" dirty="0">
            <a:latin typeface="黑体" pitchFamily="49" charset="-122"/>
            <a:ea typeface="黑体" pitchFamily="49" charset="-122"/>
          </a:endParaRPr>
        </a:p>
      </dgm:t>
    </dgm:pt>
    <dgm:pt modelId="{AA56CC2F-DE0D-4B69-B332-E27786F9D789}" type="parTrans" cxnId="{D48E1515-A953-4FBA-B8F9-7C283C279540}">
      <dgm:prSet/>
      <dgm:spPr/>
      <dgm:t>
        <a:bodyPr/>
        <a:lstStyle/>
        <a:p>
          <a:endParaRPr lang="zh-CN" altLang="en-US"/>
        </a:p>
      </dgm:t>
    </dgm:pt>
    <dgm:pt modelId="{06E0C734-F617-496F-B3F2-5C4AB56DF65F}" type="sibTrans" cxnId="{D48E1515-A953-4FBA-B8F9-7C283C279540}">
      <dgm:prSet/>
      <dgm:spPr/>
      <dgm:t>
        <a:bodyPr/>
        <a:lstStyle/>
        <a:p>
          <a:endParaRPr lang="zh-CN" altLang="en-US"/>
        </a:p>
      </dgm:t>
    </dgm:pt>
    <dgm:pt modelId="{9012A6CB-C111-437B-B648-864DA8BE55F6}">
      <dgm:prSet custT="1"/>
      <dgm:spPr>
        <a:xfrm>
          <a:off x="0" y="2817912"/>
          <a:ext cx="8858280" cy="1338750"/>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171450" indent="0" defTabSz="800100" rtl="0">
            <a:lnSpc>
              <a:spcPct val="90000"/>
            </a:lnSpc>
            <a:spcBef>
              <a:spcPct val="0"/>
            </a:spcBef>
            <a:spcAft>
              <a:spcPct val="15000"/>
            </a:spcAft>
            <a:buNone/>
          </a:pPr>
          <a:r>
            <a:rPr lang="zh-CN" altLang="en-US" sz="1600" dirty="0" smtClean="0"/>
            <a:t>海上作业，自然</a:t>
          </a:r>
          <a:r>
            <a:rPr lang="zh-CN" sz="1600" dirty="0" smtClean="0"/>
            <a:t>灾害将会引起火灾、爆炸、泄漏等众多次生灾害的发生，破坏海洋设施，使污染源进入海洋</a:t>
          </a:r>
          <a:endParaRPr lang="en-US" sz="1600" dirty="0">
            <a:latin typeface="黑体" pitchFamily="49" charset="-122"/>
            <a:ea typeface="黑体" pitchFamily="49" charset="-122"/>
          </a:endParaRPr>
        </a:p>
      </dgm:t>
    </dgm:pt>
    <dgm:pt modelId="{0EA73054-24A1-403A-9FA0-7A6410DCA453}" type="parTrans" cxnId="{5E0E3133-4B39-4617-9A65-F64BA9501A84}">
      <dgm:prSet/>
      <dgm:spPr/>
      <dgm:t>
        <a:bodyPr/>
        <a:lstStyle/>
        <a:p>
          <a:endParaRPr lang="zh-CN" altLang="en-US"/>
        </a:p>
      </dgm:t>
    </dgm:pt>
    <dgm:pt modelId="{F1866980-5971-4DF5-BCD6-A1B44B1D94E3}" type="sibTrans" cxnId="{5E0E3133-4B39-4617-9A65-F64BA9501A84}">
      <dgm:prSet/>
      <dgm:spPr/>
      <dgm:t>
        <a:bodyPr/>
        <a:lstStyle/>
        <a:p>
          <a:endParaRPr lang="zh-CN" altLang="en-US"/>
        </a:p>
      </dgm:t>
    </dgm:pt>
    <dgm:pt modelId="{51A173C4-D6F5-4541-B597-2D3906BBBEE9}">
      <dgm:prSet custT="1"/>
      <dgm:spPr>
        <a:xfrm>
          <a:off x="0" y="351935"/>
          <a:ext cx="8858280" cy="1044225"/>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rtl="0"/>
          <a:r>
            <a:rPr lang="zh-CN" sz="1600" dirty="0" smtClean="0"/>
            <a:t>人为因素、设备因素</a:t>
          </a:r>
          <a:endParaRPr lang="en-US" sz="1600" dirty="0">
            <a:solidFill>
              <a:schemeClr val="tx1"/>
            </a:solidFill>
            <a:latin typeface="黑体" pitchFamily="49" charset="-122"/>
            <a:ea typeface="黑体" pitchFamily="49" charset="-122"/>
            <a:cs typeface="Arial"/>
          </a:endParaRPr>
        </a:p>
      </dgm:t>
    </dgm:pt>
    <dgm:pt modelId="{3474E865-DBD5-4D81-AD04-39511F7C8D93}" type="parTrans" cxnId="{7BDB2A02-AFC9-4298-866D-E7D9B651D932}">
      <dgm:prSet/>
      <dgm:spPr/>
      <dgm:t>
        <a:bodyPr/>
        <a:lstStyle/>
        <a:p>
          <a:endParaRPr lang="zh-CN" altLang="en-US"/>
        </a:p>
      </dgm:t>
    </dgm:pt>
    <dgm:pt modelId="{208FC6EC-A892-4A35-86AA-386D3A004F09}" type="sibTrans" cxnId="{7BDB2A02-AFC9-4298-866D-E7D9B651D932}">
      <dgm:prSet/>
      <dgm:spPr/>
      <dgm:t>
        <a:bodyPr/>
        <a:lstStyle/>
        <a:p>
          <a:endParaRPr lang="zh-CN" altLang="en-US"/>
        </a:p>
      </dgm:t>
    </dgm:pt>
    <dgm:pt modelId="{874A3B9B-DD2F-4DAB-BFB3-16DC25ED6717}">
      <dgm:prSet custT="1"/>
      <dgm:spPr>
        <a:xfrm>
          <a:off x="0" y="1738880"/>
          <a:ext cx="8858280" cy="73631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marL="171450" indent="0" algn="l" defTabSz="800100" rtl="0">
            <a:lnSpc>
              <a:spcPct val="90000"/>
            </a:lnSpc>
            <a:spcBef>
              <a:spcPct val="0"/>
            </a:spcBef>
            <a:spcAft>
              <a:spcPct val="15000"/>
            </a:spcAft>
            <a:buNone/>
          </a:pPr>
          <a:r>
            <a:rPr lang="zh-CN" altLang="en-US" sz="1600" dirty="0" smtClean="0"/>
            <a:t>海洋开发</a:t>
          </a:r>
          <a:r>
            <a:rPr lang="zh-CN" sz="1600" dirty="0" smtClean="0"/>
            <a:t>工程</a:t>
          </a:r>
          <a:r>
            <a:rPr lang="zh-CN" altLang="en-US" sz="1600" dirty="0" smtClean="0"/>
            <a:t>的复杂性</a:t>
          </a:r>
          <a:endParaRPr lang="en-US" sz="1600" dirty="0">
            <a:latin typeface="黑体" pitchFamily="49" charset="-122"/>
            <a:ea typeface="黑体" pitchFamily="49" charset="-122"/>
          </a:endParaRPr>
        </a:p>
      </dgm:t>
    </dgm:pt>
    <dgm:pt modelId="{6BC6B95A-FCE7-4516-954A-24C49C8CA242}" type="parTrans" cxnId="{130CD4DC-BF66-4045-AFFB-0F324692057D}">
      <dgm:prSet/>
      <dgm:spPr/>
    </dgm:pt>
    <dgm:pt modelId="{847C8038-B711-4C0D-83EE-590B1A336E1F}" type="sibTrans" cxnId="{130CD4DC-BF66-4045-AFFB-0F324692057D}">
      <dgm:prSet/>
      <dgm:spPr/>
    </dgm:pt>
    <dgm:pt modelId="{F1A4BA8D-6B90-4B33-955D-76C025846423}">
      <dgm:prSet custT="1"/>
      <dgm:spPr>
        <a:xfrm>
          <a:off x="0" y="2817912"/>
          <a:ext cx="8858280" cy="1338750"/>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171450" indent="0" defTabSz="800100" rtl="0">
            <a:lnSpc>
              <a:spcPct val="90000"/>
            </a:lnSpc>
            <a:spcBef>
              <a:spcPct val="0"/>
            </a:spcBef>
            <a:spcAft>
              <a:spcPct val="15000"/>
            </a:spcAft>
            <a:buNone/>
          </a:pPr>
          <a:endParaRPr lang="en-US" sz="1800" dirty="0">
            <a:latin typeface="黑体" pitchFamily="49" charset="-122"/>
            <a:ea typeface="黑体" pitchFamily="49" charset="-122"/>
          </a:endParaRPr>
        </a:p>
      </dgm:t>
    </dgm:pt>
    <dgm:pt modelId="{077F532E-12E8-4644-9D96-56DE778F88D5}" type="parTrans" cxnId="{E0990187-F823-4989-BEEC-D42E1553E3F1}">
      <dgm:prSet/>
      <dgm:spPr/>
    </dgm:pt>
    <dgm:pt modelId="{8C50BF67-7F34-4296-B0FB-9ABE0AD9F2CD}" type="sibTrans" cxnId="{E0990187-F823-4989-BEEC-D42E1553E3F1}">
      <dgm:prSet/>
      <dgm:spPr/>
    </dgm:pt>
    <dgm:pt modelId="{D2C4D5AD-C7D1-4438-A5BC-5FF72BDB7347}">
      <dgm:prSet custT="1"/>
      <dgm:spPr>
        <a:xfrm>
          <a:off x="0" y="2817912"/>
          <a:ext cx="8858280" cy="1338750"/>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171450" marR="0" indent="0" defTabSz="800100" rtl="0" eaLnBrk="1" fontAlgn="auto" latinLnBrk="0" hangingPunct="1">
            <a:lnSpc>
              <a:spcPct val="90000"/>
            </a:lnSpc>
            <a:spcBef>
              <a:spcPct val="0"/>
            </a:spcBef>
            <a:spcAft>
              <a:spcPct val="15000"/>
            </a:spcAft>
            <a:buClrTx/>
            <a:buSzTx/>
            <a:buFontTx/>
            <a:buNone/>
            <a:tabLst/>
            <a:defRPr/>
          </a:pPr>
          <a:r>
            <a:rPr lang="zh-CN" altLang="en-US" sz="1600" dirty="0" smtClean="0"/>
            <a:t>近海企业，</a:t>
          </a:r>
          <a:r>
            <a:rPr lang="zh-CN" sz="1600" dirty="0" smtClean="0"/>
            <a:t>自然灾害所引出的次生灾害危害，使众多的陆上污染物排向海洋</a:t>
          </a:r>
          <a:endParaRPr lang="en-US" sz="1600" dirty="0" smtClean="0">
            <a:latin typeface="黑体" pitchFamily="49" charset="-122"/>
            <a:ea typeface="黑体" pitchFamily="49" charset="-122"/>
          </a:endParaRPr>
        </a:p>
      </dgm:t>
    </dgm:pt>
    <dgm:pt modelId="{9A977941-88A2-4443-A2F0-40C1767267A8}" type="parTrans" cxnId="{2FAB907B-35CD-481B-8267-09704F96AA02}">
      <dgm:prSet/>
      <dgm:spPr/>
    </dgm:pt>
    <dgm:pt modelId="{B86EA9B5-B97E-4542-BAEC-1CE668758918}" type="sibTrans" cxnId="{2FAB907B-35CD-481B-8267-09704F96AA02}">
      <dgm:prSet/>
      <dgm:spPr/>
    </dgm:pt>
    <dgm:pt modelId="{3CCF59BC-8C79-45AE-ABA5-FFC4888F307A}" type="pres">
      <dgm:prSet presAssocID="{12C9B497-D58F-4EE6-9246-480D0F7300FD}" presName="linear" presStyleCnt="0">
        <dgm:presLayoutVars>
          <dgm:dir/>
          <dgm:animLvl val="lvl"/>
          <dgm:resizeHandles val="exact"/>
        </dgm:presLayoutVars>
      </dgm:prSet>
      <dgm:spPr/>
      <dgm:t>
        <a:bodyPr/>
        <a:lstStyle/>
        <a:p>
          <a:endParaRPr lang="zh-CN" altLang="en-US"/>
        </a:p>
      </dgm:t>
    </dgm:pt>
    <dgm:pt modelId="{DE2996EB-343A-4EE4-BDF3-019E6E866963}" type="pres">
      <dgm:prSet presAssocID="{4348715F-4D15-4FDC-A5D9-50DDBE2A660C}" presName="parentLin" presStyleCnt="0"/>
      <dgm:spPr/>
      <dgm:t>
        <a:bodyPr/>
        <a:lstStyle/>
        <a:p>
          <a:endParaRPr lang="zh-CN" altLang="en-US"/>
        </a:p>
      </dgm:t>
    </dgm:pt>
    <dgm:pt modelId="{4936CA01-7A92-404C-96B6-8C97DEC3B550}" type="pres">
      <dgm:prSet presAssocID="{4348715F-4D15-4FDC-A5D9-50DDBE2A660C}" presName="parentLeftMargin" presStyleLbl="node1" presStyleIdx="0" presStyleCnt="3"/>
      <dgm:spPr>
        <a:prstGeom prst="roundRect">
          <a:avLst/>
        </a:prstGeom>
      </dgm:spPr>
      <dgm:t>
        <a:bodyPr/>
        <a:lstStyle/>
        <a:p>
          <a:endParaRPr lang="zh-CN" altLang="en-US"/>
        </a:p>
      </dgm:t>
    </dgm:pt>
    <dgm:pt modelId="{26F1325A-6B1D-47BB-8DC2-EEBF88B8FA93}" type="pres">
      <dgm:prSet presAssocID="{4348715F-4D15-4FDC-A5D9-50DDBE2A660C}" presName="parentText" presStyleLbl="node1" presStyleIdx="0" presStyleCnt="3">
        <dgm:presLayoutVars>
          <dgm:chMax val="0"/>
          <dgm:bulletEnabled val="1"/>
        </dgm:presLayoutVars>
      </dgm:prSet>
      <dgm:spPr/>
      <dgm:t>
        <a:bodyPr/>
        <a:lstStyle/>
        <a:p>
          <a:endParaRPr lang="zh-CN" altLang="en-US"/>
        </a:p>
      </dgm:t>
    </dgm:pt>
    <dgm:pt modelId="{9653CD3C-2390-4BC2-9868-F4E11D2E9852}" type="pres">
      <dgm:prSet presAssocID="{4348715F-4D15-4FDC-A5D9-50DDBE2A660C}" presName="negativeSpace" presStyleCnt="0"/>
      <dgm:spPr/>
      <dgm:t>
        <a:bodyPr/>
        <a:lstStyle/>
        <a:p>
          <a:endParaRPr lang="zh-CN" altLang="en-US"/>
        </a:p>
      </dgm:t>
    </dgm:pt>
    <dgm:pt modelId="{4AC9A351-4CEC-4F02-925A-AAD627DC9DCD}" type="pres">
      <dgm:prSet presAssocID="{4348715F-4D15-4FDC-A5D9-50DDBE2A660C}" presName="childText" presStyleLbl="conFgAcc1" presStyleIdx="0" presStyleCnt="3">
        <dgm:presLayoutVars>
          <dgm:bulletEnabled val="1"/>
        </dgm:presLayoutVars>
      </dgm:prSet>
      <dgm:spPr>
        <a:prstGeom prst="rect">
          <a:avLst/>
        </a:prstGeom>
      </dgm:spPr>
      <dgm:t>
        <a:bodyPr/>
        <a:lstStyle/>
        <a:p>
          <a:endParaRPr lang="zh-CN" altLang="en-US"/>
        </a:p>
      </dgm:t>
    </dgm:pt>
    <dgm:pt modelId="{F693C72B-5C9A-44F2-AE6D-2EF31B66A783}" type="pres">
      <dgm:prSet presAssocID="{A55120EE-C1E0-4CEC-8B9D-94514B26FF66}" presName="spaceBetweenRectangles" presStyleCnt="0"/>
      <dgm:spPr/>
      <dgm:t>
        <a:bodyPr/>
        <a:lstStyle/>
        <a:p>
          <a:endParaRPr lang="zh-CN" altLang="en-US"/>
        </a:p>
      </dgm:t>
    </dgm:pt>
    <dgm:pt modelId="{376D142A-C6F1-4773-97A7-C28B5828F652}" type="pres">
      <dgm:prSet presAssocID="{E62CAF04-2497-42CC-A42F-CB71112DE117}" presName="parentLin" presStyleCnt="0"/>
      <dgm:spPr/>
      <dgm:t>
        <a:bodyPr/>
        <a:lstStyle/>
        <a:p>
          <a:endParaRPr lang="zh-CN" altLang="en-US"/>
        </a:p>
      </dgm:t>
    </dgm:pt>
    <dgm:pt modelId="{6CD53F00-9444-4559-8A4E-4D73983A566B}" type="pres">
      <dgm:prSet presAssocID="{E62CAF04-2497-42CC-A42F-CB71112DE117}" presName="parentLeftMargin" presStyleLbl="node1" presStyleIdx="0" presStyleCnt="3"/>
      <dgm:spPr>
        <a:prstGeom prst="roundRect">
          <a:avLst/>
        </a:prstGeom>
      </dgm:spPr>
      <dgm:t>
        <a:bodyPr/>
        <a:lstStyle/>
        <a:p>
          <a:endParaRPr lang="zh-CN" altLang="en-US"/>
        </a:p>
      </dgm:t>
    </dgm:pt>
    <dgm:pt modelId="{C37B258A-761D-4461-9143-FCDB0654E0D9}" type="pres">
      <dgm:prSet presAssocID="{E62CAF04-2497-42CC-A42F-CB71112DE117}" presName="parentText" presStyleLbl="node1" presStyleIdx="1" presStyleCnt="3" custLinFactNeighborX="3227" custLinFactNeighborY="-10507">
        <dgm:presLayoutVars>
          <dgm:chMax val="0"/>
          <dgm:bulletEnabled val="1"/>
        </dgm:presLayoutVars>
      </dgm:prSet>
      <dgm:spPr/>
      <dgm:t>
        <a:bodyPr/>
        <a:lstStyle/>
        <a:p>
          <a:endParaRPr lang="zh-CN" altLang="en-US"/>
        </a:p>
      </dgm:t>
    </dgm:pt>
    <dgm:pt modelId="{8267DC1D-1FE8-471A-AF38-34B7B973B723}" type="pres">
      <dgm:prSet presAssocID="{E62CAF04-2497-42CC-A42F-CB71112DE117}" presName="negativeSpace" presStyleCnt="0"/>
      <dgm:spPr/>
      <dgm:t>
        <a:bodyPr/>
        <a:lstStyle/>
        <a:p>
          <a:endParaRPr lang="zh-CN" altLang="en-US"/>
        </a:p>
      </dgm:t>
    </dgm:pt>
    <dgm:pt modelId="{B196F3C5-BD9B-4B26-951E-337D77A4584E}" type="pres">
      <dgm:prSet presAssocID="{E62CAF04-2497-42CC-A42F-CB71112DE117}" presName="childText" presStyleLbl="conFgAcc1" presStyleIdx="1" presStyleCnt="3">
        <dgm:presLayoutVars>
          <dgm:bulletEnabled val="1"/>
        </dgm:presLayoutVars>
      </dgm:prSet>
      <dgm:spPr>
        <a:prstGeom prst="rect">
          <a:avLst/>
        </a:prstGeom>
      </dgm:spPr>
      <dgm:t>
        <a:bodyPr/>
        <a:lstStyle/>
        <a:p>
          <a:endParaRPr lang="zh-CN" altLang="en-US"/>
        </a:p>
      </dgm:t>
    </dgm:pt>
    <dgm:pt modelId="{21DBFC82-E50F-44FE-9EA9-0EE6FFECF736}" type="pres">
      <dgm:prSet presAssocID="{C3CF9D0F-1211-4FBC-BF1C-AA2E95A3B431}" presName="spaceBetweenRectangles" presStyleCnt="0"/>
      <dgm:spPr/>
      <dgm:t>
        <a:bodyPr/>
        <a:lstStyle/>
        <a:p>
          <a:endParaRPr lang="zh-CN" altLang="en-US"/>
        </a:p>
      </dgm:t>
    </dgm:pt>
    <dgm:pt modelId="{A79755DF-5210-4EC1-913C-A55538044A28}" type="pres">
      <dgm:prSet presAssocID="{28A79EA4-B13D-41A7-92AA-D867A1B60C46}" presName="parentLin" presStyleCnt="0"/>
      <dgm:spPr/>
      <dgm:t>
        <a:bodyPr/>
        <a:lstStyle/>
        <a:p>
          <a:endParaRPr lang="zh-CN" altLang="en-US"/>
        </a:p>
      </dgm:t>
    </dgm:pt>
    <dgm:pt modelId="{77629C47-9299-4EF5-81E9-F7870C7C1AE1}" type="pres">
      <dgm:prSet presAssocID="{28A79EA4-B13D-41A7-92AA-D867A1B60C46}" presName="parentLeftMargin" presStyleLbl="node1" presStyleIdx="1" presStyleCnt="3"/>
      <dgm:spPr>
        <a:prstGeom prst="roundRect">
          <a:avLst/>
        </a:prstGeom>
      </dgm:spPr>
      <dgm:t>
        <a:bodyPr/>
        <a:lstStyle/>
        <a:p>
          <a:endParaRPr lang="zh-CN" altLang="en-US"/>
        </a:p>
      </dgm:t>
    </dgm:pt>
    <dgm:pt modelId="{E5450595-A010-47C9-BA8C-1564D67AB73D}" type="pres">
      <dgm:prSet presAssocID="{28A79EA4-B13D-41A7-92AA-D867A1B60C46}" presName="parentText" presStyleLbl="node1" presStyleIdx="2" presStyleCnt="3" custLinFactNeighborX="3227" custLinFactNeighborY="-7025">
        <dgm:presLayoutVars>
          <dgm:chMax val="0"/>
          <dgm:bulletEnabled val="1"/>
        </dgm:presLayoutVars>
      </dgm:prSet>
      <dgm:spPr/>
      <dgm:t>
        <a:bodyPr/>
        <a:lstStyle/>
        <a:p>
          <a:endParaRPr lang="zh-CN" altLang="en-US"/>
        </a:p>
      </dgm:t>
    </dgm:pt>
    <dgm:pt modelId="{57996CE7-19CA-4808-8FC7-78C4AE0621CB}" type="pres">
      <dgm:prSet presAssocID="{28A79EA4-B13D-41A7-92AA-D867A1B60C46}" presName="negativeSpace" presStyleCnt="0"/>
      <dgm:spPr/>
      <dgm:t>
        <a:bodyPr/>
        <a:lstStyle/>
        <a:p>
          <a:endParaRPr lang="zh-CN" altLang="en-US"/>
        </a:p>
      </dgm:t>
    </dgm:pt>
    <dgm:pt modelId="{51EDA094-EBD2-4A5B-BBD4-DC3B8BB7C73D}" type="pres">
      <dgm:prSet presAssocID="{28A79EA4-B13D-41A7-92AA-D867A1B60C46}" presName="childText" presStyleLbl="conFgAcc1" presStyleIdx="2" presStyleCnt="3">
        <dgm:presLayoutVars>
          <dgm:bulletEnabled val="1"/>
        </dgm:presLayoutVars>
      </dgm:prSet>
      <dgm:spPr>
        <a:prstGeom prst="rect">
          <a:avLst/>
        </a:prstGeom>
      </dgm:spPr>
      <dgm:t>
        <a:bodyPr/>
        <a:lstStyle/>
        <a:p>
          <a:endParaRPr lang="zh-CN" altLang="en-US"/>
        </a:p>
      </dgm:t>
    </dgm:pt>
  </dgm:ptLst>
  <dgm:cxnLst>
    <dgm:cxn modelId="{0DD719DF-1A32-4DED-818E-FDC203BEBC4B}" type="presOf" srcId="{4348715F-4D15-4FDC-A5D9-50DDBE2A660C}" destId="{4936CA01-7A92-404C-96B6-8C97DEC3B550}" srcOrd="0" destOrd="0" presId="urn:microsoft.com/office/officeart/2005/8/layout/list1"/>
    <dgm:cxn modelId="{5E0E3133-4B39-4617-9A65-F64BA9501A84}" srcId="{28A79EA4-B13D-41A7-92AA-D867A1B60C46}" destId="{9012A6CB-C111-437B-B648-864DA8BE55F6}" srcOrd="0" destOrd="0" parTransId="{0EA73054-24A1-403A-9FA0-7A6410DCA453}" sibTransId="{F1866980-5971-4DF5-BCD6-A1B44B1D94E3}"/>
    <dgm:cxn modelId="{52CD90F4-77EA-4E13-BA98-5B982E5D57DF}" srcId="{12C9B497-D58F-4EE6-9246-480D0F7300FD}" destId="{28A79EA4-B13D-41A7-92AA-D867A1B60C46}" srcOrd="2" destOrd="0" parTransId="{FB846B81-0AB1-4C7B-9B0F-255ECED48285}" sibTransId="{1846EE69-7830-4F65-BD81-BBEEE1F543E7}"/>
    <dgm:cxn modelId="{A187C699-B053-4C91-8649-B2601A022953}" type="presOf" srcId="{51A173C4-D6F5-4541-B597-2D3906BBBEE9}" destId="{4AC9A351-4CEC-4F02-925A-AAD627DC9DCD}" srcOrd="0" destOrd="1" presId="urn:microsoft.com/office/officeart/2005/8/layout/list1"/>
    <dgm:cxn modelId="{E0990187-F823-4989-BEEC-D42E1553E3F1}" srcId="{28A79EA4-B13D-41A7-92AA-D867A1B60C46}" destId="{F1A4BA8D-6B90-4B33-955D-76C025846423}" srcOrd="2" destOrd="0" parTransId="{077F532E-12E8-4644-9D96-56DE778F88D5}" sibTransId="{8C50BF67-7F34-4296-B0FB-9ABE0AD9F2CD}"/>
    <dgm:cxn modelId="{1A325111-2564-4AD9-AC95-F7AB2CF2AB93}" type="presOf" srcId="{D2C4D5AD-C7D1-4438-A5BC-5FF72BDB7347}" destId="{51EDA094-EBD2-4A5B-BBD4-DC3B8BB7C73D}" srcOrd="0" destOrd="1" presId="urn:microsoft.com/office/officeart/2005/8/layout/list1"/>
    <dgm:cxn modelId="{4BA3DC75-0C1D-43C1-A1E2-4B2BEE8CE71A}" type="presOf" srcId="{28A79EA4-B13D-41A7-92AA-D867A1B60C46}" destId="{E5450595-A010-47C9-BA8C-1564D67AB73D}" srcOrd="1" destOrd="0" presId="urn:microsoft.com/office/officeart/2005/8/layout/list1"/>
    <dgm:cxn modelId="{7BDB2A02-AFC9-4298-866D-E7D9B651D932}" srcId="{4348715F-4D15-4FDC-A5D9-50DDBE2A660C}" destId="{51A173C4-D6F5-4541-B597-2D3906BBBEE9}" srcOrd="1" destOrd="0" parTransId="{3474E865-DBD5-4D81-AD04-39511F7C8D93}" sibTransId="{208FC6EC-A892-4A35-86AA-386D3A004F09}"/>
    <dgm:cxn modelId="{71C77AAD-D4C9-4FFA-A231-00FD24BE5E98}" srcId="{12C9B497-D58F-4EE6-9246-480D0F7300FD}" destId="{E62CAF04-2497-42CC-A42F-CB71112DE117}" srcOrd="1" destOrd="0" parTransId="{E7CBC985-F6E1-405E-AA4A-AA216C199F25}" sibTransId="{C3CF9D0F-1211-4FBC-BF1C-AA2E95A3B431}"/>
    <dgm:cxn modelId="{09B78C3D-47F8-4B46-8DE6-1AF587AD7D85}" type="presOf" srcId="{874A3B9B-DD2F-4DAB-BFB3-16DC25ED6717}" destId="{B196F3C5-BD9B-4B26-951E-337D77A4584E}" srcOrd="0" destOrd="1" presId="urn:microsoft.com/office/officeart/2005/8/layout/list1"/>
    <dgm:cxn modelId="{8968B251-95F8-446C-A52E-2CCF59124B1A}" type="presOf" srcId="{28A79EA4-B13D-41A7-92AA-D867A1B60C46}" destId="{77629C47-9299-4EF5-81E9-F7870C7C1AE1}" srcOrd="0" destOrd="0" presId="urn:microsoft.com/office/officeart/2005/8/layout/list1"/>
    <dgm:cxn modelId="{ADFAEC1C-41AF-41BA-BF8E-139817F166EF}" srcId="{12C9B497-D58F-4EE6-9246-480D0F7300FD}" destId="{4348715F-4D15-4FDC-A5D9-50DDBE2A660C}" srcOrd="0" destOrd="0" parTransId="{DB87ED9A-6245-4F5D-BEDE-900B6CA567DD}" sibTransId="{A55120EE-C1E0-4CEC-8B9D-94514B26FF66}"/>
    <dgm:cxn modelId="{2FAB907B-35CD-481B-8267-09704F96AA02}" srcId="{28A79EA4-B13D-41A7-92AA-D867A1B60C46}" destId="{D2C4D5AD-C7D1-4438-A5BC-5FF72BDB7347}" srcOrd="1" destOrd="0" parTransId="{9A977941-88A2-4443-A2F0-40C1767267A8}" sibTransId="{B86EA9B5-B97E-4542-BAEC-1CE668758918}"/>
    <dgm:cxn modelId="{5B3FA2C7-E929-4968-9B9C-F477F332D8C4}" type="presOf" srcId="{9012A6CB-C111-437B-B648-864DA8BE55F6}" destId="{51EDA094-EBD2-4A5B-BBD4-DC3B8BB7C73D}" srcOrd="0" destOrd="0" presId="urn:microsoft.com/office/officeart/2005/8/layout/list1"/>
    <dgm:cxn modelId="{0DEB84D2-3377-4DE0-865B-44777EAD250E}" srcId="{4348715F-4D15-4FDC-A5D9-50DDBE2A660C}" destId="{BA957F4B-B353-4F47-B5FC-AA00B83892C7}" srcOrd="0" destOrd="0" parTransId="{BE54E380-7E23-41B2-AFD5-A54C2C2B6459}" sibTransId="{813F67EC-5886-4FAC-B437-F08349F962E1}"/>
    <dgm:cxn modelId="{EFFD0AC5-25F2-4F86-AEC0-7CDA633A830A}" type="presOf" srcId="{2F928FC7-C43E-4050-98B8-F05B1D9B4A87}" destId="{B196F3C5-BD9B-4B26-951E-337D77A4584E}" srcOrd="0" destOrd="0" presId="urn:microsoft.com/office/officeart/2005/8/layout/list1"/>
    <dgm:cxn modelId="{116D427D-4FB2-4733-9E24-2F67B19D6EC9}" type="presOf" srcId="{F1A4BA8D-6B90-4B33-955D-76C025846423}" destId="{51EDA094-EBD2-4A5B-BBD4-DC3B8BB7C73D}" srcOrd="0" destOrd="2" presId="urn:microsoft.com/office/officeart/2005/8/layout/list1"/>
    <dgm:cxn modelId="{EF881542-25B8-4E68-953F-B009FDF099F9}" type="presOf" srcId="{E62CAF04-2497-42CC-A42F-CB71112DE117}" destId="{C37B258A-761D-4461-9143-FCDB0654E0D9}" srcOrd="1" destOrd="0" presId="urn:microsoft.com/office/officeart/2005/8/layout/list1"/>
    <dgm:cxn modelId="{D48E1515-A953-4FBA-B8F9-7C283C279540}" srcId="{E62CAF04-2497-42CC-A42F-CB71112DE117}" destId="{2F928FC7-C43E-4050-98B8-F05B1D9B4A87}" srcOrd="0" destOrd="0" parTransId="{AA56CC2F-DE0D-4B69-B332-E27786F9D789}" sibTransId="{06E0C734-F617-496F-B3F2-5C4AB56DF65F}"/>
    <dgm:cxn modelId="{130CD4DC-BF66-4045-AFFB-0F324692057D}" srcId="{E62CAF04-2497-42CC-A42F-CB71112DE117}" destId="{874A3B9B-DD2F-4DAB-BFB3-16DC25ED6717}" srcOrd="1" destOrd="0" parTransId="{6BC6B95A-FCE7-4516-954A-24C49C8CA242}" sibTransId="{847C8038-B711-4C0D-83EE-590B1A336E1F}"/>
    <dgm:cxn modelId="{FEED09DE-B84B-4AA3-B5BF-F3AFF46C3362}" type="presOf" srcId="{4348715F-4D15-4FDC-A5D9-50DDBE2A660C}" destId="{26F1325A-6B1D-47BB-8DC2-EEBF88B8FA93}" srcOrd="1" destOrd="0" presId="urn:microsoft.com/office/officeart/2005/8/layout/list1"/>
    <dgm:cxn modelId="{1439F0B7-69DA-4D1A-BA7A-45FDD8A06D0A}" type="presOf" srcId="{BA957F4B-B353-4F47-B5FC-AA00B83892C7}" destId="{4AC9A351-4CEC-4F02-925A-AAD627DC9DCD}" srcOrd="0" destOrd="0" presId="urn:microsoft.com/office/officeart/2005/8/layout/list1"/>
    <dgm:cxn modelId="{90DE339B-BABF-4B62-AE64-B5A1FFB6975C}" type="presOf" srcId="{E62CAF04-2497-42CC-A42F-CB71112DE117}" destId="{6CD53F00-9444-4559-8A4E-4D73983A566B}" srcOrd="0" destOrd="0" presId="urn:microsoft.com/office/officeart/2005/8/layout/list1"/>
    <dgm:cxn modelId="{74CED9B2-0C70-4453-9935-1D1A7E8B9017}" type="presOf" srcId="{12C9B497-D58F-4EE6-9246-480D0F7300FD}" destId="{3CCF59BC-8C79-45AE-ABA5-FFC4888F307A}" srcOrd="0" destOrd="0" presId="urn:microsoft.com/office/officeart/2005/8/layout/list1"/>
    <dgm:cxn modelId="{0F924B6F-2A3A-4F81-A1F6-05A0FDAAD47B}" type="presParOf" srcId="{3CCF59BC-8C79-45AE-ABA5-FFC4888F307A}" destId="{DE2996EB-343A-4EE4-BDF3-019E6E866963}" srcOrd="0" destOrd="0" presId="urn:microsoft.com/office/officeart/2005/8/layout/list1"/>
    <dgm:cxn modelId="{05AFA23A-C379-44A5-876C-9AC34BC9039B}" type="presParOf" srcId="{DE2996EB-343A-4EE4-BDF3-019E6E866963}" destId="{4936CA01-7A92-404C-96B6-8C97DEC3B550}" srcOrd="0" destOrd="0" presId="urn:microsoft.com/office/officeart/2005/8/layout/list1"/>
    <dgm:cxn modelId="{E2DD468B-984E-4FEF-A469-C4E1EE56B5E3}" type="presParOf" srcId="{DE2996EB-343A-4EE4-BDF3-019E6E866963}" destId="{26F1325A-6B1D-47BB-8DC2-EEBF88B8FA93}" srcOrd="1" destOrd="0" presId="urn:microsoft.com/office/officeart/2005/8/layout/list1"/>
    <dgm:cxn modelId="{BD8E1FD7-D3EE-419A-A187-FB820F008216}" type="presParOf" srcId="{3CCF59BC-8C79-45AE-ABA5-FFC4888F307A}" destId="{9653CD3C-2390-4BC2-9868-F4E11D2E9852}" srcOrd="1" destOrd="0" presId="urn:microsoft.com/office/officeart/2005/8/layout/list1"/>
    <dgm:cxn modelId="{DE4AE38B-7458-434C-AE69-CC2617F2A629}" type="presParOf" srcId="{3CCF59BC-8C79-45AE-ABA5-FFC4888F307A}" destId="{4AC9A351-4CEC-4F02-925A-AAD627DC9DCD}" srcOrd="2" destOrd="0" presId="urn:microsoft.com/office/officeart/2005/8/layout/list1"/>
    <dgm:cxn modelId="{939564AC-FEBD-4AAF-97EC-4B90528539FB}" type="presParOf" srcId="{3CCF59BC-8C79-45AE-ABA5-FFC4888F307A}" destId="{F693C72B-5C9A-44F2-AE6D-2EF31B66A783}" srcOrd="3" destOrd="0" presId="urn:microsoft.com/office/officeart/2005/8/layout/list1"/>
    <dgm:cxn modelId="{EDD725FC-1830-4AE6-ACA4-0DF030745AA1}" type="presParOf" srcId="{3CCF59BC-8C79-45AE-ABA5-FFC4888F307A}" destId="{376D142A-C6F1-4773-97A7-C28B5828F652}" srcOrd="4" destOrd="0" presId="urn:microsoft.com/office/officeart/2005/8/layout/list1"/>
    <dgm:cxn modelId="{D6285132-A44C-4C74-BE74-FA3935B19C46}" type="presParOf" srcId="{376D142A-C6F1-4773-97A7-C28B5828F652}" destId="{6CD53F00-9444-4559-8A4E-4D73983A566B}" srcOrd="0" destOrd="0" presId="urn:microsoft.com/office/officeart/2005/8/layout/list1"/>
    <dgm:cxn modelId="{CD9F9A16-C82E-4B24-B696-062E249D486F}" type="presParOf" srcId="{376D142A-C6F1-4773-97A7-C28B5828F652}" destId="{C37B258A-761D-4461-9143-FCDB0654E0D9}" srcOrd="1" destOrd="0" presId="urn:microsoft.com/office/officeart/2005/8/layout/list1"/>
    <dgm:cxn modelId="{D50DF0E2-9101-444C-A9C2-4679E85F3274}" type="presParOf" srcId="{3CCF59BC-8C79-45AE-ABA5-FFC4888F307A}" destId="{8267DC1D-1FE8-471A-AF38-34B7B973B723}" srcOrd="5" destOrd="0" presId="urn:microsoft.com/office/officeart/2005/8/layout/list1"/>
    <dgm:cxn modelId="{87EC5D20-EB50-40DA-9CFA-5F897276054B}" type="presParOf" srcId="{3CCF59BC-8C79-45AE-ABA5-FFC4888F307A}" destId="{B196F3C5-BD9B-4B26-951E-337D77A4584E}" srcOrd="6" destOrd="0" presId="urn:microsoft.com/office/officeart/2005/8/layout/list1"/>
    <dgm:cxn modelId="{A0B1D247-B243-4936-8DFA-11DE51378E5F}" type="presParOf" srcId="{3CCF59BC-8C79-45AE-ABA5-FFC4888F307A}" destId="{21DBFC82-E50F-44FE-9EA9-0EE6FFECF736}" srcOrd="7" destOrd="0" presId="urn:microsoft.com/office/officeart/2005/8/layout/list1"/>
    <dgm:cxn modelId="{05D98C3C-8336-4312-8084-E1A6C3B7A210}" type="presParOf" srcId="{3CCF59BC-8C79-45AE-ABA5-FFC4888F307A}" destId="{A79755DF-5210-4EC1-913C-A55538044A28}" srcOrd="8" destOrd="0" presId="urn:microsoft.com/office/officeart/2005/8/layout/list1"/>
    <dgm:cxn modelId="{1FD14E59-9682-4274-850E-71CDBD86995B}" type="presParOf" srcId="{A79755DF-5210-4EC1-913C-A55538044A28}" destId="{77629C47-9299-4EF5-81E9-F7870C7C1AE1}" srcOrd="0" destOrd="0" presId="urn:microsoft.com/office/officeart/2005/8/layout/list1"/>
    <dgm:cxn modelId="{813FD6ED-F68A-4662-BDC6-10D8E51B439D}" type="presParOf" srcId="{A79755DF-5210-4EC1-913C-A55538044A28}" destId="{E5450595-A010-47C9-BA8C-1564D67AB73D}" srcOrd="1" destOrd="0" presId="urn:microsoft.com/office/officeart/2005/8/layout/list1"/>
    <dgm:cxn modelId="{30DA6A19-ACC7-47CC-9F8A-C155674847DC}" type="presParOf" srcId="{3CCF59BC-8C79-45AE-ABA5-FFC4888F307A}" destId="{57996CE7-19CA-4808-8FC7-78C4AE0621CB}" srcOrd="9" destOrd="0" presId="urn:microsoft.com/office/officeart/2005/8/layout/list1"/>
    <dgm:cxn modelId="{C1A7F618-7F07-4E57-AC62-D8F52301F226}" type="presParOf" srcId="{3CCF59BC-8C79-45AE-ABA5-FFC4888F307A}" destId="{51EDA094-EBD2-4A5B-BBD4-DC3B8BB7C73D}"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C9B497-D58F-4EE6-9246-480D0F7300F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4348715F-4D15-4FDC-A5D9-50DDBE2A660C}">
      <dgm:prSet custT="1"/>
      <dgm:spPr>
        <a:xfrm>
          <a:off x="442914" y="101015"/>
          <a:ext cx="6200796" cy="50184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zh-CN" altLang="en-US" sz="2000" dirty="0" smtClean="0">
              <a:solidFill>
                <a:schemeClr val="tx1"/>
              </a:solidFill>
              <a:latin typeface="+mn-ea"/>
              <a:ea typeface="+mn-ea"/>
              <a:cs typeface="Arial"/>
            </a:rPr>
            <a:t>（四）</a:t>
          </a:r>
          <a:r>
            <a:rPr lang="zh-CN" sz="2000" b="1" dirty="0" smtClean="0">
              <a:solidFill>
                <a:schemeClr val="tx1"/>
              </a:solidFill>
              <a:latin typeface="+mn-ea"/>
              <a:ea typeface="+mn-ea"/>
            </a:rPr>
            <a:t>企业自身发展战略、体制管理风险</a:t>
          </a:r>
          <a:endParaRPr lang="en-US" sz="2000" dirty="0">
            <a:solidFill>
              <a:schemeClr val="tx1"/>
            </a:solidFill>
            <a:latin typeface="+mn-ea"/>
            <a:ea typeface="+mn-ea"/>
            <a:cs typeface="Arial"/>
          </a:endParaRPr>
        </a:p>
      </dgm:t>
    </dgm:pt>
    <dgm:pt modelId="{DB87ED9A-6245-4F5D-BEDE-900B6CA567DD}" type="parTrans" cxnId="{ADFAEC1C-41AF-41BA-BF8E-139817F166EF}">
      <dgm:prSet/>
      <dgm:spPr/>
      <dgm:t>
        <a:bodyPr/>
        <a:lstStyle/>
        <a:p>
          <a:endParaRPr lang="zh-CN" altLang="en-US"/>
        </a:p>
      </dgm:t>
    </dgm:pt>
    <dgm:pt modelId="{A55120EE-C1E0-4CEC-8B9D-94514B26FF66}" type="sibTrans" cxnId="{ADFAEC1C-41AF-41BA-BF8E-139817F166EF}">
      <dgm:prSet/>
      <dgm:spPr/>
      <dgm:t>
        <a:bodyPr/>
        <a:lstStyle/>
        <a:p>
          <a:endParaRPr lang="zh-CN" altLang="en-US"/>
        </a:p>
      </dgm:t>
    </dgm:pt>
    <dgm:pt modelId="{E62CAF04-2497-42CC-A42F-CB71112DE117}">
      <dgm:prSet custT="1"/>
      <dgm:spPr>
        <a:xfrm>
          <a:off x="442914" y="1487960"/>
          <a:ext cx="6200796" cy="50184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zh-CN" altLang="en-US" sz="2000" dirty="0" smtClean="0">
              <a:solidFill>
                <a:schemeClr val="tx1"/>
              </a:solidFill>
              <a:latin typeface="+mn-ea"/>
              <a:ea typeface="+mn-ea"/>
              <a:cs typeface="Arial"/>
            </a:rPr>
            <a:t>（五）</a:t>
          </a:r>
          <a:r>
            <a:rPr lang="zh-CN" sz="2000" b="1" dirty="0" smtClean="0">
              <a:solidFill>
                <a:schemeClr val="tx1"/>
              </a:solidFill>
              <a:latin typeface="+mn-ea"/>
              <a:ea typeface="+mn-ea"/>
            </a:rPr>
            <a:t>中国工业产业布局风险</a:t>
          </a:r>
          <a:endParaRPr lang="en-US" altLang="en-US" sz="2000" dirty="0">
            <a:solidFill>
              <a:schemeClr val="tx1"/>
            </a:solidFill>
            <a:latin typeface="+mn-ea"/>
            <a:ea typeface="+mn-ea"/>
            <a:cs typeface="Arial"/>
          </a:endParaRPr>
        </a:p>
      </dgm:t>
    </dgm:pt>
    <dgm:pt modelId="{E7CBC985-F6E1-405E-AA4A-AA216C199F25}" type="parTrans" cxnId="{71C77AAD-D4C9-4FFA-A231-00FD24BE5E98}">
      <dgm:prSet/>
      <dgm:spPr/>
      <dgm:t>
        <a:bodyPr/>
        <a:lstStyle/>
        <a:p>
          <a:endParaRPr lang="zh-CN" altLang="en-US"/>
        </a:p>
      </dgm:t>
    </dgm:pt>
    <dgm:pt modelId="{C3CF9D0F-1211-4FBC-BF1C-AA2E95A3B431}" type="sibTrans" cxnId="{71C77AAD-D4C9-4FFA-A231-00FD24BE5E98}">
      <dgm:prSet/>
      <dgm:spPr/>
      <dgm:t>
        <a:bodyPr/>
        <a:lstStyle/>
        <a:p>
          <a:endParaRPr lang="zh-CN" altLang="en-US"/>
        </a:p>
      </dgm:t>
    </dgm:pt>
    <dgm:pt modelId="{BA957F4B-B353-4F47-B5FC-AA00B83892C7}">
      <dgm:prSet custT="1"/>
      <dgm:spPr>
        <a:xfrm>
          <a:off x="0" y="351935"/>
          <a:ext cx="8858280" cy="1044225"/>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rtl="0"/>
          <a:r>
            <a:rPr lang="zh-CN" altLang="en-US" sz="1800" dirty="0" smtClean="0"/>
            <a:t>片面追求</a:t>
          </a:r>
          <a:r>
            <a:rPr lang="zh-CN" sz="1800" dirty="0" smtClean="0"/>
            <a:t>经济利益</a:t>
          </a:r>
          <a:r>
            <a:rPr lang="zh-CN" altLang="en-US" sz="1800" dirty="0" smtClean="0"/>
            <a:t>，</a:t>
          </a:r>
          <a:r>
            <a:rPr lang="zh-CN" sz="1800" dirty="0" smtClean="0"/>
            <a:t>造成安全设计不足，无法有效的预估风险</a:t>
          </a:r>
          <a:r>
            <a:rPr lang="zh-CN" altLang="en-US" sz="1800" dirty="0" smtClean="0"/>
            <a:t>。</a:t>
          </a:r>
          <a:endParaRPr lang="en-US" sz="1800" dirty="0">
            <a:solidFill>
              <a:schemeClr val="tx1"/>
            </a:solidFill>
            <a:latin typeface="黑体" pitchFamily="49" charset="-122"/>
            <a:ea typeface="黑体" pitchFamily="49" charset="-122"/>
            <a:cs typeface="Arial"/>
          </a:endParaRPr>
        </a:p>
      </dgm:t>
    </dgm:pt>
    <dgm:pt modelId="{BE54E380-7E23-41B2-AFD5-A54C2C2B6459}" type="parTrans" cxnId="{0DEB84D2-3377-4DE0-865B-44777EAD250E}">
      <dgm:prSet/>
      <dgm:spPr/>
      <dgm:t>
        <a:bodyPr/>
        <a:lstStyle/>
        <a:p>
          <a:endParaRPr lang="zh-CN" altLang="en-US"/>
        </a:p>
      </dgm:t>
    </dgm:pt>
    <dgm:pt modelId="{813F67EC-5886-4FAC-B437-F08349F962E1}" type="sibTrans" cxnId="{0DEB84D2-3377-4DE0-865B-44777EAD250E}">
      <dgm:prSet/>
      <dgm:spPr/>
      <dgm:t>
        <a:bodyPr/>
        <a:lstStyle/>
        <a:p>
          <a:endParaRPr lang="zh-CN" altLang="en-US"/>
        </a:p>
      </dgm:t>
    </dgm:pt>
    <dgm:pt modelId="{2F928FC7-C43E-4050-98B8-F05B1D9B4A87}">
      <dgm:prSet custT="1"/>
      <dgm:spPr>
        <a:xfrm>
          <a:off x="0" y="1738880"/>
          <a:ext cx="8858280" cy="736312"/>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rtl="0"/>
          <a:r>
            <a:rPr lang="zh-CN" sz="1800" dirty="0" smtClean="0"/>
            <a:t>重工业向沿海发展</a:t>
          </a:r>
          <a:r>
            <a:rPr lang="zh-CN" altLang="en-US" sz="1800" dirty="0" smtClean="0"/>
            <a:t>的格局，</a:t>
          </a:r>
          <a:r>
            <a:rPr lang="zh-CN" sz="1800" dirty="0" smtClean="0"/>
            <a:t>重工业在海岸线上集中布局，将海洋环境所面临的压力和风险不断增加</a:t>
          </a:r>
          <a:endParaRPr lang="en-US" sz="1800" dirty="0">
            <a:latin typeface="黑体" pitchFamily="49" charset="-122"/>
            <a:ea typeface="黑体" pitchFamily="49" charset="-122"/>
          </a:endParaRPr>
        </a:p>
      </dgm:t>
    </dgm:pt>
    <dgm:pt modelId="{AA56CC2F-DE0D-4B69-B332-E27786F9D789}" type="parTrans" cxnId="{D48E1515-A953-4FBA-B8F9-7C283C279540}">
      <dgm:prSet/>
      <dgm:spPr/>
      <dgm:t>
        <a:bodyPr/>
        <a:lstStyle/>
        <a:p>
          <a:endParaRPr lang="zh-CN" altLang="en-US"/>
        </a:p>
      </dgm:t>
    </dgm:pt>
    <dgm:pt modelId="{06E0C734-F617-496F-B3F2-5C4AB56DF65F}" type="sibTrans" cxnId="{D48E1515-A953-4FBA-B8F9-7C283C279540}">
      <dgm:prSet/>
      <dgm:spPr/>
      <dgm:t>
        <a:bodyPr/>
        <a:lstStyle/>
        <a:p>
          <a:endParaRPr lang="zh-CN" altLang="en-US"/>
        </a:p>
      </dgm:t>
    </dgm:pt>
    <dgm:pt modelId="{51A173C4-D6F5-4541-B597-2D3906BBBEE9}">
      <dgm:prSet custT="1"/>
      <dgm:spPr>
        <a:xfrm>
          <a:off x="0" y="351935"/>
          <a:ext cx="8858280" cy="1044225"/>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rtl="0"/>
          <a:r>
            <a:rPr lang="zh-CN" sz="1800" dirty="0" smtClean="0"/>
            <a:t>企业防灾防损意识缺乏，也是海洋污染事故的一个原因。</a:t>
          </a:r>
          <a:endParaRPr lang="en-US" sz="1800" dirty="0">
            <a:solidFill>
              <a:schemeClr val="tx1"/>
            </a:solidFill>
            <a:latin typeface="黑体" pitchFamily="49" charset="-122"/>
            <a:ea typeface="黑体" pitchFamily="49" charset="-122"/>
            <a:cs typeface="Arial"/>
          </a:endParaRPr>
        </a:p>
      </dgm:t>
    </dgm:pt>
    <dgm:pt modelId="{3474E865-DBD5-4D81-AD04-39511F7C8D93}" type="parTrans" cxnId="{7BDB2A02-AFC9-4298-866D-E7D9B651D932}">
      <dgm:prSet/>
      <dgm:spPr/>
      <dgm:t>
        <a:bodyPr/>
        <a:lstStyle/>
        <a:p>
          <a:endParaRPr lang="zh-CN" altLang="en-US"/>
        </a:p>
      </dgm:t>
    </dgm:pt>
    <dgm:pt modelId="{208FC6EC-A892-4A35-86AA-386D3A004F09}" type="sibTrans" cxnId="{7BDB2A02-AFC9-4298-866D-E7D9B651D932}">
      <dgm:prSet/>
      <dgm:spPr/>
      <dgm:t>
        <a:bodyPr/>
        <a:lstStyle/>
        <a:p>
          <a:endParaRPr lang="zh-CN" altLang="en-US"/>
        </a:p>
      </dgm:t>
    </dgm:pt>
    <dgm:pt modelId="{79A750BB-7606-45F0-A33D-0F1DEB6D28F8}">
      <dgm:prSet custT="1"/>
      <dgm:spPr>
        <a:xfrm>
          <a:off x="0" y="351935"/>
          <a:ext cx="8858280" cy="1044225"/>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rtl="0"/>
          <a:r>
            <a:rPr lang="zh-CN" sz="1800" dirty="0" smtClean="0"/>
            <a:t>企业管理体制不健全，执行力不够也间接导致了海洋污染事故的发生</a:t>
          </a:r>
          <a:r>
            <a:rPr lang="zh-CN" sz="1800" dirty="0" smtClean="0">
              <a:latin typeface="黑体" pitchFamily="49" charset="-122"/>
              <a:ea typeface="黑体" pitchFamily="49" charset="-122"/>
            </a:rPr>
            <a:t>。</a:t>
          </a:r>
          <a:endParaRPr lang="en-US" sz="1800" dirty="0">
            <a:solidFill>
              <a:schemeClr val="tx1"/>
            </a:solidFill>
            <a:latin typeface="黑体" pitchFamily="49" charset="-122"/>
            <a:ea typeface="黑体" pitchFamily="49" charset="-122"/>
            <a:cs typeface="Arial"/>
          </a:endParaRPr>
        </a:p>
      </dgm:t>
    </dgm:pt>
    <dgm:pt modelId="{53FEA645-1E1A-4350-A79B-2ED3ADB905B4}" type="parTrans" cxnId="{D3A445F6-53EF-4511-812A-AC2D37024901}">
      <dgm:prSet/>
      <dgm:spPr/>
      <dgm:t>
        <a:bodyPr/>
        <a:lstStyle/>
        <a:p>
          <a:endParaRPr lang="zh-CN" altLang="en-US"/>
        </a:p>
      </dgm:t>
    </dgm:pt>
    <dgm:pt modelId="{4A3FAFB3-D5ED-44B5-813A-9B373F5C4BCA}" type="sibTrans" cxnId="{D3A445F6-53EF-4511-812A-AC2D37024901}">
      <dgm:prSet/>
      <dgm:spPr/>
      <dgm:t>
        <a:bodyPr/>
        <a:lstStyle/>
        <a:p>
          <a:endParaRPr lang="zh-CN" altLang="en-US"/>
        </a:p>
      </dgm:t>
    </dgm:pt>
    <dgm:pt modelId="{3CCF59BC-8C79-45AE-ABA5-FFC4888F307A}" type="pres">
      <dgm:prSet presAssocID="{12C9B497-D58F-4EE6-9246-480D0F7300FD}" presName="linear" presStyleCnt="0">
        <dgm:presLayoutVars>
          <dgm:dir/>
          <dgm:animLvl val="lvl"/>
          <dgm:resizeHandles val="exact"/>
        </dgm:presLayoutVars>
      </dgm:prSet>
      <dgm:spPr/>
      <dgm:t>
        <a:bodyPr/>
        <a:lstStyle/>
        <a:p>
          <a:endParaRPr lang="zh-CN" altLang="en-US"/>
        </a:p>
      </dgm:t>
    </dgm:pt>
    <dgm:pt modelId="{DE2996EB-343A-4EE4-BDF3-019E6E866963}" type="pres">
      <dgm:prSet presAssocID="{4348715F-4D15-4FDC-A5D9-50DDBE2A660C}" presName="parentLin" presStyleCnt="0"/>
      <dgm:spPr/>
      <dgm:t>
        <a:bodyPr/>
        <a:lstStyle/>
        <a:p>
          <a:endParaRPr lang="zh-CN" altLang="en-US"/>
        </a:p>
      </dgm:t>
    </dgm:pt>
    <dgm:pt modelId="{4936CA01-7A92-404C-96B6-8C97DEC3B550}" type="pres">
      <dgm:prSet presAssocID="{4348715F-4D15-4FDC-A5D9-50DDBE2A660C}" presName="parentLeftMargin" presStyleLbl="node1" presStyleIdx="0" presStyleCnt="2"/>
      <dgm:spPr>
        <a:prstGeom prst="roundRect">
          <a:avLst/>
        </a:prstGeom>
      </dgm:spPr>
      <dgm:t>
        <a:bodyPr/>
        <a:lstStyle/>
        <a:p>
          <a:endParaRPr lang="zh-CN" altLang="en-US"/>
        </a:p>
      </dgm:t>
    </dgm:pt>
    <dgm:pt modelId="{26F1325A-6B1D-47BB-8DC2-EEBF88B8FA93}" type="pres">
      <dgm:prSet presAssocID="{4348715F-4D15-4FDC-A5D9-50DDBE2A660C}" presName="parentText" presStyleLbl="node1" presStyleIdx="0" presStyleCnt="2" custScaleY="72445">
        <dgm:presLayoutVars>
          <dgm:chMax val="0"/>
          <dgm:bulletEnabled val="1"/>
        </dgm:presLayoutVars>
      </dgm:prSet>
      <dgm:spPr/>
      <dgm:t>
        <a:bodyPr/>
        <a:lstStyle/>
        <a:p>
          <a:endParaRPr lang="zh-CN" altLang="en-US"/>
        </a:p>
      </dgm:t>
    </dgm:pt>
    <dgm:pt modelId="{9653CD3C-2390-4BC2-9868-F4E11D2E9852}" type="pres">
      <dgm:prSet presAssocID="{4348715F-4D15-4FDC-A5D9-50DDBE2A660C}" presName="negativeSpace" presStyleCnt="0"/>
      <dgm:spPr/>
      <dgm:t>
        <a:bodyPr/>
        <a:lstStyle/>
        <a:p>
          <a:endParaRPr lang="zh-CN" altLang="en-US"/>
        </a:p>
      </dgm:t>
    </dgm:pt>
    <dgm:pt modelId="{4AC9A351-4CEC-4F02-925A-AAD627DC9DCD}" type="pres">
      <dgm:prSet presAssocID="{4348715F-4D15-4FDC-A5D9-50DDBE2A660C}" presName="childText" presStyleLbl="conFgAcc1" presStyleIdx="0" presStyleCnt="2">
        <dgm:presLayoutVars>
          <dgm:bulletEnabled val="1"/>
        </dgm:presLayoutVars>
      </dgm:prSet>
      <dgm:spPr>
        <a:prstGeom prst="rect">
          <a:avLst/>
        </a:prstGeom>
      </dgm:spPr>
      <dgm:t>
        <a:bodyPr/>
        <a:lstStyle/>
        <a:p>
          <a:endParaRPr lang="zh-CN" altLang="en-US"/>
        </a:p>
      </dgm:t>
    </dgm:pt>
    <dgm:pt modelId="{F693C72B-5C9A-44F2-AE6D-2EF31B66A783}" type="pres">
      <dgm:prSet presAssocID="{A55120EE-C1E0-4CEC-8B9D-94514B26FF66}" presName="spaceBetweenRectangles" presStyleCnt="0"/>
      <dgm:spPr/>
      <dgm:t>
        <a:bodyPr/>
        <a:lstStyle/>
        <a:p>
          <a:endParaRPr lang="zh-CN" altLang="en-US"/>
        </a:p>
      </dgm:t>
    </dgm:pt>
    <dgm:pt modelId="{376D142A-C6F1-4773-97A7-C28B5828F652}" type="pres">
      <dgm:prSet presAssocID="{E62CAF04-2497-42CC-A42F-CB71112DE117}" presName="parentLin" presStyleCnt="0"/>
      <dgm:spPr/>
      <dgm:t>
        <a:bodyPr/>
        <a:lstStyle/>
        <a:p>
          <a:endParaRPr lang="zh-CN" altLang="en-US"/>
        </a:p>
      </dgm:t>
    </dgm:pt>
    <dgm:pt modelId="{6CD53F00-9444-4559-8A4E-4D73983A566B}" type="pres">
      <dgm:prSet presAssocID="{E62CAF04-2497-42CC-A42F-CB71112DE117}" presName="parentLeftMargin" presStyleLbl="node1" presStyleIdx="0" presStyleCnt="2"/>
      <dgm:spPr>
        <a:prstGeom prst="roundRect">
          <a:avLst/>
        </a:prstGeom>
      </dgm:spPr>
      <dgm:t>
        <a:bodyPr/>
        <a:lstStyle/>
        <a:p>
          <a:endParaRPr lang="zh-CN" altLang="en-US"/>
        </a:p>
      </dgm:t>
    </dgm:pt>
    <dgm:pt modelId="{C37B258A-761D-4461-9143-FCDB0654E0D9}" type="pres">
      <dgm:prSet presAssocID="{E62CAF04-2497-42CC-A42F-CB71112DE117}" presName="parentText" presStyleLbl="node1" presStyleIdx="1" presStyleCnt="2" custScaleY="67625" custLinFactNeighborX="3227" custLinFactNeighborY="-10507">
        <dgm:presLayoutVars>
          <dgm:chMax val="0"/>
          <dgm:bulletEnabled val="1"/>
        </dgm:presLayoutVars>
      </dgm:prSet>
      <dgm:spPr/>
      <dgm:t>
        <a:bodyPr/>
        <a:lstStyle/>
        <a:p>
          <a:endParaRPr lang="zh-CN" altLang="en-US"/>
        </a:p>
      </dgm:t>
    </dgm:pt>
    <dgm:pt modelId="{8267DC1D-1FE8-471A-AF38-34B7B973B723}" type="pres">
      <dgm:prSet presAssocID="{E62CAF04-2497-42CC-A42F-CB71112DE117}" presName="negativeSpace" presStyleCnt="0"/>
      <dgm:spPr/>
      <dgm:t>
        <a:bodyPr/>
        <a:lstStyle/>
        <a:p>
          <a:endParaRPr lang="zh-CN" altLang="en-US"/>
        </a:p>
      </dgm:t>
    </dgm:pt>
    <dgm:pt modelId="{B196F3C5-BD9B-4B26-951E-337D77A4584E}" type="pres">
      <dgm:prSet presAssocID="{E62CAF04-2497-42CC-A42F-CB71112DE117}" presName="childText" presStyleLbl="conFgAcc1" presStyleIdx="1" presStyleCnt="2">
        <dgm:presLayoutVars>
          <dgm:bulletEnabled val="1"/>
        </dgm:presLayoutVars>
      </dgm:prSet>
      <dgm:spPr>
        <a:prstGeom prst="rect">
          <a:avLst/>
        </a:prstGeom>
      </dgm:spPr>
      <dgm:t>
        <a:bodyPr/>
        <a:lstStyle/>
        <a:p>
          <a:endParaRPr lang="zh-CN" altLang="en-US"/>
        </a:p>
      </dgm:t>
    </dgm:pt>
  </dgm:ptLst>
  <dgm:cxnLst>
    <dgm:cxn modelId="{D48E1515-A953-4FBA-B8F9-7C283C279540}" srcId="{E62CAF04-2497-42CC-A42F-CB71112DE117}" destId="{2F928FC7-C43E-4050-98B8-F05B1D9B4A87}" srcOrd="0" destOrd="0" parTransId="{AA56CC2F-DE0D-4B69-B332-E27786F9D789}" sibTransId="{06E0C734-F617-496F-B3F2-5C4AB56DF65F}"/>
    <dgm:cxn modelId="{3B2137F8-83E3-4CCF-9516-E264C9A7BD1A}" type="presOf" srcId="{2F928FC7-C43E-4050-98B8-F05B1D9B4A87}" destId="{B196F3C5-BD9B-4B26-951E-337D77A4584E}" srcOrd="0" destOrd="0" presId="urn:microsoft.com/office/officeart/2005/8/layout/list1"/>
    <dgm:cxn modelId="{16FE0817-1D87-4118-A337-7CEDBFA29A41}" type="presOf" srcId="{E62CAF04-2497-42CC-A42F-CB71112DE117}" destId="{C37B258A-761D-4461-9143-FCDB0654E0D9}" srcOrd="1" destOrd="0" presId="urn:microsoft.com/office/officeart/2005/8/layout/list1"/>
    <dgm:cxn modelId="{BE1D918A-7B2F-4282-8AE2-F5FD1B10AF76}" type="presOf" srcId="{E62CAF04-2497-42CC-A42F-CB71112DE117}" destId="{6CD53F00-9444-4559-8A4E-4D73983A566B}" srcOrd="0" destOrd="0" presId="urn:microsoft.com/office/officeart/2005/8/layout/list1"/>
    <dgm:cxn modelId="{10D6D295-B732-4415-A5A0-10BF752A7B56}" type="presOf" srcId="{4348715F-4D15-4FDC-A5D9-50DDBE2A660C}" destId="{26F1325A-6B1D-47BB-8DC2-EEBF88B8FA93}" srcOrd="1" destOrd="0" presId="urn:microsoft.com/office/officeart/2005/8/layout/list1"/>
    <dgm:cxn modelId="{40E30AA5-57F3-485F-8EBE-5D8C8AD69A16}" type="presOf" srcId="{12C9B497-D58F-4EE6-9246-480D0F7300FD}" destId="{3CCF59BC-8C79-45AE-ABA5-FFC4888F307A}" srcOrd="0" destOrd="0" presId="urn:microsoft.com/office/officeart/2005/8/layout/list1"/>
    <dgm:cxn modelId="{6B61B072-37E0-42E6-9715-0C49D25BD65D}" type="presOf" srcId="{51A173C4-D6F5-4541-B597-2D3906BBBEE9}" destId="{4AC9A351-4CEC-4F02-925A-AAD627DC9DCD}" srcOrd="0" destOrd="1" presId="urn:microsoft.com/office/officeart/2005/8/layout/list1"/>
    <dgm:cxn modelId="{0DEB84D2-3377-4DE0-865B-44777EAD250E}" srcId="{4348715F-4D15-4FDC-A5D9-50DDBE2A660C}" destId="{BA957F4B-B353-4F47-B5FC-AA00B83892C7}" srcOrd="0" destOrd="0" parTransId="{BE54E380-7E23-41B2-AFD5-A54C2C2B6459}" sibTransId="{813F67EC-5886-4FAC-B437-F08349F962E1}"/>
    <dgm:cxn modelId="{D3A445F6-53EF-4511-812A-AC2D37024901}" srcId="{4348715F-4D15-4FDC-A5D9-50DDBE2A660C}" destId="{79A750BB-7606-45F0-A33D-0F1DEB6D28F8}" srcOrd="2" destOrd="0" parTransId="{53FEA645-1E1A-4350-A79B-2ED3ADB905B4}" sibTransId="{4A3FAFB3-D5ED-44B5-813A-9B373F5C4BCA}"/>
    <dgm:cxn modelId="{7BDB2A02-AFC9-4298-866D-E7D9B651D932}" srcId="{4348715F-4D15-4FDC-A5D9-50DDBE2A660C}" destId="{51A173C4-D6F5-4541-B597-2D3906BBBEE9}" srcOrd="1" destOrd="0" parTransId="{3474E865-DBD5-4D81-AD04-39511F7C8D93}" sibTransId="{208FC6EC-A892-4A35-86AA-386D3A004F09}"/>
    <dgm:cxn modelId="{ACF18531-C84E-4BE4-8185-1A8A5D9D18C9}" type="presOf" srcId="{79A750BB-7606-45F0-A33D-0F1DEB6D28F8}" destId="{4AC9A351-4CEC-4F02-925A-AAD627DC9DCD}" srcOrd="0" destOrd="2" presId="urn:microsoft.com/office/officeart/2005/8/layout/list1"/>
    <dgm:cxn modelId="{798F7312-7C1E-4154-9583-70D864831FDD}" type="presOf" srcId="{BA957F4B-B353-4F47-B5FC-AA00B83892C7}" destId="{4AC9A351-4CEC-4F02-925A-AAD627DC9DCD}" srcOrd="0" destOrd="0" presId="urn:microsoft.com/office/officeart/2005/8/layout/list1"/>
    <dgm:cxn modelId="{FD269147-4808-4C7F-B987-9206CC5B6169}" type="presOf" srcId="{4348715F-4D15-4FDC-A5D9-50DDBE2A660C}" destId="{4936CA01-7A92-404C-96B6-8C97DEC3B550}" srcOrd="0" destOrd="0" presId="urn:microsoft.com/office/officeart/2005/8/layout/list1"/>
    <dgm:cxn modelId="{ADFAEC1C-41AF-41BA-BF8E-139817F166EF}" srcId="{12C9B497-D58F-4EE6-9246-480D0F7300FD}" destId="{4348715F-4D15-4FDC-A5D9-50DDBE2A660C}" srcOrd="0" destOrd="0" parTransId="{DB87ED9A-6245-4F5D-BEDE-900B6CA567DD}" sibTransId="{A55120EE-C1E0-4CEC-8B9D-94514B26FF66}"/>
    <dgm:cxn modelId="{71C77AAD-D4C9-4FFA-A231-00FD24BE5E98}" srcId="{12C9B497-D58F-4EE6-9246-480D0F7300FD}" destId="{E62CAF04-2497-42CC-A42F-CB71112DE117}" srcOrd="1" destOrd="0" parTransId="{E7CBC985-F6E1-405E-AA4A-AA216C199F25}" sibTransId="{C3CF9D0F-1211-4FBC-BF1C-AA2E95A3B431}"/>
    <dgm:cxn modelId="{F967E1CD-6968-49CE-97B8-A60B445FD44C}" type="presParOf" srcId="{3CCF59BC-8C79-45AE-ABA5-FFC4888F307A}" destId="{DE2996EB-343A-4EE4-BDF3-019E6E866963}" srcOrd="0" destOrd="0" presId="urn:microsoft.com/office/officeart/2005/8/layout/list1"/>
    <dgm:cxn modelId="{ACA10979-4E69-4513-9EA7-887E79D16057}" type="presParOf" srcId="{DE2996EB-343A-4EE4-BDF3-019E6E866963}" destId="{4936CA01-7A92-404C-96B6-8C97DEC3B550}" srcOrd="0" destOrd="0" presId="urn:microsoft.com/office/officeart/2005/8/layout/list1"/>
    <dgm:cxn modelId="{FD0895C3-F051-43F1-B520-DC54C760DC8F}" type="presParOf" srcId="{DE2996EB-343A-4EE4-BDF3-019E6E866963}" destId="{26F1325A-6B1D-47BB-8DC2-EEBF88B8FA93}" srcOrd="1" destOrd="0" presId="urn:microsoft.com/office/officeart/2005/8/layout/list1"/>
    <dgm:cxn modelId="{43DD8D5D-B1A9-4826-B4E3-398E53AF8295}" type="presParOf" srcId="{3CCF59BC-8C79-45AE-ABA5-FFC4888F307A}" destId="{9653CD3C-2390-4BC2-9868-F4E11D2E9852}" srcOrd="1" destOrd="0" presId="urn:microsoft.com/office/officeart/2005/8/layout/list1"/>
    <dgm:cxn modelId="{0F4DD6F8-9538-46D3-A76A-4EDD06D62B65}" type="presParOf" srcId="{3CCF59BC-8C79-45AE-ABA5-FFC4888F307A}" destId="{4AC9A351-4CEC-4F02-925A-AAD627DC9DCD}" srcOrd="2" destOrd="0" presId="urn:microsoft.com/office/officeart/2005/8/layout/list1"/>
    <dgm:cxn modelId="{B2C2DCBC-F422-45A5-9D8B-89ECB199387B}" type="presParOf" srcId="{3CCF59BC-8C79-45AE-ABA5-FFC4888F307A}" destId="{F693C72B-5C9A-44F2-AE6D-2EF31B66A783}" srcOrd="3" destOrd="0" presId="urn:microsoft.com/office/officeart/2005/8/layout/list1"/>
    <dgm:cxn modelId="{8DF9447F-4BCD-4060-B7C4-CA01F11581A0}" type="presParOf" srcId="{3CCF59BC-8C79-45AE-ABA5-FFC4888F307A}" destId="{376D142A-C6F1-4773-97A7-C28B5828F652}" srcOrd="4" destOrd="0" presId="urn:microsoft.com/office/officeart/2005/8/layout/list1"/>
    <dgm:cxn modelId="{7D5BE5F7-799F-444A-971A-0D5CCE0609EC}" type="presParOf" srcId="{376D142A-C6F1-4773-97A7-C28B5828F652}" destId="{6CD53F00-9444-4559-8A4E-4D73983A566B}" srcOrd="0" destOrd="0" presId="urn:microsoft.com/office/officeart/2005/8/layout/list1"/>
    <dgm:cxn modelId="{4E44FDA4-676E-4666-8544-5D3BE2442C29}" type="presParOf" srcId="{376D142A-C6F1-4773-97A7-C28B5828F652}" destId="{C37B258A-761D-4461-9143-FCDB0654E0D9}" srcOrd="1" destOrd="0" presId="urn:microsoft.com/office/officeart/2005/8/layout/list1"/>
    <dgm:cxn modelId="{9C5DC515-F50F-4416-AB9E-09C9790A85E1}" type="presParOf" srcId="{3CCF59BC-8C79-45AE-ABA5-FFC4888F307A}" destId="{8267DC1D-1FE8-471A-AF38-34B7B973B723}" srcOrd="5" destOrd="0" presId="urn:microsoft.com/office/officeart/2005/8/layout/list1"/>
    <dgm:cxn modelId="{0E4151D8-3A78-4ECD-B50C-48D5F1C0D1DC}" type="presParOf" srcId="{3CCF59BC-8C79-45AE-ABA5-FFC4888F307A}" destId="{B196F3C5-BD9B-4B26-951E-337D77A4584E}"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AB636-4084-4EA3-8C12-526A7ECCCA55}">
      <dsp:nvSpPr>
        <dsp:cNvPr id="0" name=""/>
        <dsp:cNvSpPr/>
      </dsp:nvSpPr>
      <dsp:spPr>
        <a:xfrm>
          <a:off x="0" y="132102"/>
          <a:ext cx="8856983" cy="103193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sz="1400" b="0" kern="1200" dirty="0" smtClean="0"/>
            <a:t>美国西部时间</a:t>
          </a:r>
          <a:r>
            <a:rPr lang="en-US" sz="1400" b="0" kern="1200" dirty="0" smtClean="0"/>
            <a:t>2010</a:t>
          </a:r>
          <a:r>
            <a:rPr lang="zh-CN" sz="1400" b="0" kern="1200" dirty="0" smtClean="0"/>
            <a:t>年</a:t>
          </a:r>
          <a:r>
            <a:rPr lang="en-US" sz="1400" b="0" kern="1200" dirty="0" smtClean="0"/>
            <a:t>4</a:t>
          </a:r>
          <a:r>
            <a:rPr lang="zh-CN" sz="1400" b="0" kern="1200" dirty="0" smtClean="0"/>
            <a:t>月</a:t>
          </a:r>
          <a:r>
            <a:rPr lang="en-US" sz="1400" b="0" kern="1200" dirty="0" smtClean="0"/>
            <a:t>20</a:t>
          </a:r>
          <a:r>
            <a:rPr lang="zh-CN" sz="1400" b="0" kern="1200" dirty="0" smtClean="0"/>
            <a:t>日， </a:t>
          </a:r>
          <a:r>
            <a:rPr lang="en-US" sz="1400" b="0" kern="1200" dirty="0" smtClean="0"/>
            <a:t>BP</a:t>
          </a:r>
          <a:r>
            <a:rPr lang="zh-CN" sz="1400" b="0" kern="1200" dirty="0" smtClean="0"/>
            <a:t>石油公司“深水地平线”</a:t>
          </a:r>
          <a:r>
            <a:rPr lang="en-US" sz="1400" b="0" kern="1200" dirty="0" smtClean="0"/>
            <a:t> </a:t>
          </a:r>
          <a:r>
            <a:rPr lang="zh-CN" sz="1400" b="0" kern="1200" dirty="0" smtClean="0"/>
            <a:t>号钻井平台爆炸，导致</a:t>
          </a:r>
          <a:r>
            <a:rPr lang="en-US" sz="1400" b="0" kern="1200" dirty="0" smtClean="0"/>
            <a:t>11</a:t>
          </a:r>
          <a:r>
            <a:rPr lang="zh-CN" sz="1400" b="0" kern="1200" dirty="0" smtClean="0"/>
            <a:t>名员工死亡，</a:t>
          </a:r>
          <a:r>
            <a:rPr lang="en-US" sz="1400" b="0" kern="1200" dirty="0" smtClean="0"/>
            <a:t>17</a:t>
          </a:r>
          <a:r>
            <a:rPr lang="zh-CN" sz="1400" b="0" kern="1200" dirty="0" smtClean="0"/>
            <a:t>人重伤，</a:t>
          </a:r>
          <a:r>
            <a:rPr lang="en-US" sz="1400" b="0" kern="1200" dirty="0" smtClean="0"/>
            <a:t>98</a:t>
          </a:r>
          <a:r>
            <a:rPr lang="zh-CN" sz="1400" b="0" kern="1200" dirty="0" smtClean="0"/>
            <a:t>人轻伤，成为美国有史以来最严重的近海漏油事件。事故的主因是工人进行测试时处置失当，导致易燃性甲烷气泡</a:t>
          </a:r>
          <a:r>
            <a:rPr lang="zh-CN" altLang="en-US" sz="1400" b="0" kern="1200" dirty="0" smtClean="0"/>
            <a:t>自</a:t>
          </a:r>
          <a:r>
            <a:rPr lang="zh-CN" sz="1400" b="0" kern="1200" dirty="0" smtClean="0"/>
            <a:t>原油自钻杆内喷出，进而引发爆炸。初步估计墨西哥湾沿岸社区损失将达</a:t>
          </a:r>
          <a:r>
            <a:rPr lang="en-US" sz="1400" b="0" kern="1200" dirty="0" smtClean="0"/>
            <a:t>227</a:t>
          </a:r>
          <a:r>
            <a:rPr lang="zh-CN" sz="1400" b="0" kern="1200" dirty="0" smtClean="0"/>
            <a:t>亿美元。</a:t>
          </a:r>
          <a:endParaRPr lang="zh-CN" sz="1400" b="0" kern="1200" dirty="0"/>
        </a:p>
      </dsp:txBody>
      <dsp:txXfrm>
        <a:off x="0" y="132102"/>
        <a:ext cx="8856983" cy="1031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249320-6845-4F7D-A277-4A093835AF78}">
      <dsp:nvSpPr>
        <dsp:cNvPr id="0" name=""/>
        <dsp:cNvSpPr/>
      </dsp:nvSpPr>
      <dsp:spPr>
        <a:xfrm>
          <a:off x="0" y="28421"/>
          <a:ext cx="7313975" cy="627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b="0" kern="1200" dirty="0" smtClean="0"/>
            <a:t>（</a:t>
          </a:r>
          <a:r>
            <a:rPr lang="en-US" sz="2000" b="0" kern="1200" dirty="0" smtClean="0"/>
            <a:t>1</a:t>
          </a:r>
          <a:r>
            <a:rPr lang="zh-CN" sz="2000" b="0" kern="1200" dirty="0" smtClean="0"/>
            <a:t>）生态的灾难</a:t>
          </a:r>
          <a:endParaRPr lang="zh-CN" sz="2000" kern="1200" dirty="0"/>
        </a:p>
      </dsp:txBody>
      <dsp:txXfrm>
        <a:off x="0" y="28421"/>
        <a:ext cx="7313975" cy="627412"/>
      </dsp:txXfrm>
    </dsp:sp>
    <dsp:sp modelId="{B5D13B0C-B43E-4CA0-85D6-E2A31EA86694}">
      <dsp:nvSpPr>
        <dsp:cNvPr id="0" name=""/>
        <dsp:cNvSpPr/>
      </dsp:nvSpPr>
      <dsp:spPr>
        <a:xfrm>
          <a:off x="0" y="655834"/>
          <a:ext cx="7313975"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altLang="en-US" sz="1400" kern="1200" dirty="0" smtClean="0"/>
            <a:t>石油在海面上形成大面积的油膜破坏海洋生态系统。石油在海面上的氧化和分解需要大量的氧气，使生物大量死亡，破坏了海洋的生物多样性。油污后患将持续几十年。海洋石油污染的分解物沉积于大海，被微生物分解，最后通过食物链到达人类餐桌上，威胁人类的身体健康。</a:t>
          </a:r>
          <a:endParaRPr lang="zh-CN" altLang="en-US" sz="1400" kern="1200" dirty="0"/>
        </a:p>
      </dsp:txBody>
      <dsp:txXfrm>
        <a:off x="0" y="655834"/>
        <a:ext cx="7313975" cy="1138500"/>
      </dsp:txXfrm>
    </dsp:sp>
    <dsp:sp modelId="{6DD8357B-8ABA-427E-8BA2-7DFD1A218800}">
      <dsp:nvSpPr>
        <dsp:cNvPr id="0" name=""/>
        <dsp:cNvSpPr/>
      </dsp:nvSpPr>
      <dsp:spPr>
        <a:xfrm>
          <a:off x="0" y="1794334"/>
          <a:ext cx="7313975" cy="627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b="0" kern="1200" dirty="0" smtClean="0"/>
            <a:t>（</a:t>
          </a:r>
          <a:r>
            <a:rPr lang="en-US" sz="2000" b="0" kern="1200" dirty="0" smtClean="0"/>
            <a:t>2</a:t>
          </a:r>
          <a:r>
            <a:rPr lang="zh-CN" sz="2000" b="0" kern="1200" dirty="0" smtClean="0"/>
            <a:t>）经济的损失</a:t>
          </a:r>
          <a:endParaRPr lang="zh-CN" sz="2000" kern="1200" dirty="0"/>
        </a:p>
      </dsp:txBody>
      <dsp:txXfrm>
        <a:off x="0" y="1794334"/>
        <a:ext cx="7313975" cy="627412"/>
      </dsp:txXfrm>
    </dsp:sp>
    <dsp:sp modelId="{FA9AB150-392B-4D60-BE25-7A60D26A2D25}">
      <dsp:nvSpPr>
        <dsp:cNvPr id="0" name=""/>
        <dsp:cNvSpPr/>
      </dsp:nvSpPr>
      <dsp:spPr>
        <a:xfrm>
          <a:off x="0" y="2421746"/>
          <a:ext cx="7313975"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400" kern="1200" dirty="0" smtClean="0"/>
            <a:t>海洋污染会造成鱼类贝类的大量死亡，其影响渔民</a:t>
          </a:r>
          <a:r>
            <a:rPr lang="zh-CN" altLang="en-US" sz="1400" kern="1200" dirty="0" smtClean="0"/>
            <a:t>及</a:t>
          </a:r>
          <a:r>
            <a:rPr lang="zh-CN" sz="1400" kern="1200" dirty="0" smtClean="0"/>
            <a:t>整个海产品的产业链都将发生连锁反应，并影响地区旅游业和航运业，使该地区渔业及相关产业损失巨大。同时，海洋污染会给相关企业带来巨大的经济损失，尤其是海洋污染所带来的责任风险。以</a:t>
          </a:r>
          <a:r>
            <a:rPr lang="en-US" sz="1400" kern="1200" dirty="0" smtClean="0"/>
            <a:t>BP</a:t>
          </a:r>
          <a:r>
            <a:rPr lang="zh-CN" sz="1400" kern="1200" dirty="0" smtClean="0"/>
            <a:t>石油污染为例，据估计此次事故最终损失将超过</a:t>
          </a:r>
          <a:r>
            <a:rPr lang="en-US" sz="1400" kern="1200" dirty="0" smtClean="0"/>
            <a:t>400</a:t>
          </a:r>
          <a:r>
            <a:rPr lang="zh-CN" sz="1400" kern="1200" dirty="0" smtClean="0"/>
            <a:t>亿美元</a:t>
          </a:r>
          <a:r>
            <a:rPr lang="zh-CN" sz="1600" kern="1200" dirty="0" smtClean="0"/>
            <a:t>。</a:t>
          </a:r>
          <a:endParaRPr lang="zh-CN" sz="1600" kern="1200" dirty="0"/>
        </a:p>
      </dsp:txBody>
      <dsp:txXfrm>
        <a:off x="0" y="2421746"/>
        <a:ext cx="7313975" cy="1179900"/>
      </dsp:txXfrm>
    </dsp:sp>
    <dsp:sp modelId="{16B8FA26-4358-41D6-83DE-E5FBA9DA3D42}">
      <dsp:nvSpPr>
        <dsp:cNvPr id="0" name=""/>
        <dsp:cNvSpPr/>
      </dsp:nvSpPr>
      <dsp:spPr>
        <a:xfrm>
          <a:off x="0" y="3601646"/>
          <a:ext cx="7313975" cy="627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b="0" kern="1200" dirty="0" smtClean="0"/>
            <a:t>（</a:t>
          </a:r>
          <a:r>
            <a:rPr lang="en-US" sz="2000" b="0" kern="1200" dirty="0" smtClean="0"/>
            <a:t>3</a:t>
          </a:r>
          <a:r>
            <a:rPr lang="zh-CN" sz="2000" b="0" kern="1200" dirty="0" smtClean="0"/>
            <a:t>）政治的风险</a:t>
          </a:r>
          <a:endParaRPr lang="zh-CN" sz="2000" b="0" kern="1200" dirty="0"/>
        </a:p>
      </dsp:txBody>
      <dsp:txXfrm>
        <a:off x="0" y="3601646"/>
        <a:ext cx="7313975" cy="627412"/>
      </dsp:txXfrm>
    </dsp:sp>
    <dsp:sp modelId="{37B1AF8C-6F62-4236-A4C0-D42EAF463AFB}">
      <dsp:nvSpPr>
        <dsp:cNvPr id="0" name=""/>
        <dsp:cNvSpPr/>
      </dsp:nvSpPr>
      <dsp:spPr>
        <a:xfrm>
          <a:off x="0" y="4229059"/>
          <a:ext cx="7313975" cy="58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400" kern="1200" dirty="0" smtClean="0"/>
            <a:t>海洋污染事件往往会带来国内或国外的政治风险，在</a:t>
          </a:r>
          <a:r>
            <a:rPr lang="en-US" sz="1400" kern="1200" dirty="0" smtClean="0"/>
            <a:t>BP</a:t>
          </a:r>
          <a:r>
            <a:rPr lang="zh-CN" sz="1400" kern="1200" dirty="0" smtClean="0"/>
            <a:t>石油污染事件中，奥巴马政府受到了国内公众的质疑，政府的公信力受到影响</a:t>
          </a:r>
          <a:r>
            <a:rPr lang="zh-CN" altLang="en-US" sz="1400" kern="1200" dirty="0" smtClean="0"/>
            <a:t>。</a:t>
          </a:r>
          <a:endParaRPr lang="zh-CN" sz="1400" b="0" kern="1200" dirty="0"/>
        </a:p>
      </dsp:txBody>
      <dsp:txXfrm>
        <a:off x="0" y="4229059"/>
        <a:ext cx="7313975" cy="5899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2EF0D-B2E9-4283-BBB2-D40E3441EB70}">
      <dsp:nvSpPr>
        <dsp:cNvPr id="0" name=""/>
        <dsp:cNvSpPr/>
      </dsp:nvSpPr>
      <dsp:spPr>
        <a:xfrm>
          <a:off x="0" y="21308"/>
          <a:ext cx="7215237" cy="941937"/>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鱼刺图</a:t>
          </a:r>
          <a:r>
            <a:rPr lang="en-US" sz="1800" b="1" kern="1200" dirty="0" smtClean="0"/>
            <a:t>( Fish Bone Fig)</a:t>
          </a:r>
          <a:r>
            <a:rPr lang="zh-CN" altLang="en-US" sz="1800" b="1" kern="1200" dirty="0" smtClean="0"/>
            <a:t>法又称为因果分析图</a:t>
          </a:r>
          <a:endParaRPr lang="zh-CN" altLang="en-US" sz="1800" b="1" kern="1200" dirty="0"/>
        </a:p>
      </dsp:txBody>
      <dsp:txXfrm>
        <a:off x="0" y="21308"/>
        <a:ext cx="7215237" cy="941937"/>
      </dsp:txXfrm>
    </dsp:sp>
    <dsp:sp modelId="{4DD46369-A1C1-4770-9731-A622D03FE443}">
      <dsp:nvSpPr>
        <dsp:cNvPr id="0" name=""/>
        <dsp:cNvSpPr/>
      </dsp:nvSpPr>
      <dsp:spPr>
        <a:xfrm>
          <a:off x="0" y="963246"/>
          <a:ext cx="7215237" cy="126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8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t>是一种非定量</a:t>
          </a:r>
          <a:r>
            <a:rPr lang="zh-CN" altLang="en-US" sz="1800" kern="1200" dirty="0" smtClean="0"/>
            <a:t>工具（日本管理大师石川馨先生发明）</a:t>
          </a:r>
          <a:endParaRPr lang="zh-CN" altLang="en-US" sz="1800" kern="1200" dirty="0"/>
        </a:p>
        <a:p>
          <a:pPr marL="171450" lvl="1" indent="-171450" algn="l" defTabSz="800100">
            <a:lnSpc>
              <a:spcPct val="90000"/>
            </a:lnSpc>
            <a:spcBef>
              <a:spcPct val="0"/>
            </a:spcBef>
            <a:spcAft>
              <a:spcPct val="20000"/>
            </a:spcAft>
            <a:buChar char="••"/>
          </a:pPr>
          <a:r>
            <a:rPr lang="zh-CN" altLang="en-US" sz="1800" kern="1200" dirty="0" smtClean="0"/>
            <a:t>帮助研究者找出引起问题的潜在根本原因</a:t>
          </a:r>
          <a:endParaRPr lang="zh-CN" altLang="en-US" sz="1800" kern="1200" dirty="0"/>
        </a:p>
        <a:p>
          <a:pPr marL="171450" lvl="1" indent="-171450" algn="l" defTabSz="800100">
            <a:lnSpc>
              <a:spcPct val="90000"/>
            </a:lnSpc>
            <a:spcBef>
              <a:spcPct val="0"/>
            </a:spcBef>
            <a:spcAft>
              <a:spcPct val="20000"/>
            </a:spcAft>
            <a:buChar char="••"/>
          </a:pPr>
          <a:r>
            <a:rPr lang="zh-CN" altLang="en-US" sz="1800" kern="1200" dirty="0" smtClean="0"/>
            <a:t>是一种透过现象看本质的分析方法</a:t>
          </a:r>
          <a:endParaRPr lang="zh-CN" altLang="en-US" sz="1800" kern="1200" dirty="0"/>
        </a:p>
      </dsp:txBody>
      <dsp:txXfrm>
        <a:off x="0" y="963246"/>
        <a:ext cx="7215237" cy="1262699"/>
      </dsp:txXfrm>
    </dsp:sp>
    <dsp:sp modelId="{2D39CEF9-8EB1-40EA-9BDE-6B218AB492B5}">
      <dsp:nvSpPr>
        <dsp:cNvPr id="0" name=""/>
        <dsp:cNvSpPr/>
      </dsp:nvSpPr>
      <dsp:spPr>
        <a:xfrm>
          <a:off x="0" y="2284171"/>
          <a:ext cx="7215237" cy="5259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CN" altLang="en-US" sz="1700" b="1" kern="1200" dirty="0" smtClean="0"/>
            <a:t>鱼刺图分析</a:t>
          </a:r>
          <a:endParaRPr lang="zh-CN" altLang="en-US" sz="1700" b="1" kern="1200" dirty="0"/>
        </a:p>
      </dsp:txBody>
      <dsp:txXfrm>
        <a:off x="0" y="2284171"/>
        <a:ext cx="7215237" cy="525900"/>
      </dsp:txXfrm>
    </dsp:sp>
    <dsp:sp modelId="{71DAB49B-EAD7-4AA4-B03B-0692DC0FAEEB}">
      <dsp:nvSpPr>
        <dsp:cNvPr id="0" name=""/>
        <dsp:cNvSpPr/>
      </dsp:nvSpPr>
      <dsp:spPr>
        <a:xfrm>
          <a:off x="0" y="2751847"/>
          <a:ext cx="7215237"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84"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zh-CN" altLang="en-US" sz="1800" kern="1200" dirty="0" smtClean="0"/>
            <a:t>在分析事故时，可以从事故出发，运用不遗漏、不重叠原则，将问题分为更细的若干个方面来分析，从大原因出发寻找中原因、小原因，使复杂的事故原因系统化、条理化，找出各特性要因，并标出重要因素的图形，搜寻产生问题的根源。</a:t>
          </a:r>
          <a:endParaRPr lang="zh-CN" altLang="en-US" sz="1800" kern="1200" dirty="0"/>
        </a:p>
      </dsp:txBody>
      <dsp:txXfrm>
        <a:off x="0" y="2751847"/>
        <a:ext cx="7215237" cy="1656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9A351-4CEC-4F02-925A-AAD627DC9DCD}">
      <dsp:nvSpPr>
        <dsp:cNvPr id="0" name=""/>
        <dsp:cNvSpPr/>
      </dsp:nvSpPr>
      <dsp:spPr>
        <a:xfrm>
          <a:off x="0" y="285244"/>
          <a:ext cx="8858280" cy="101745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501" tIns="354076" rIns="687501" bIns="113792" numCol="1" spcCol="1270" anchor="t" anchorCtr="0">
          <a:noAutofit/>
        </a:bodyPr>
        <a:lstStyle/>
        <a:p>
          <a:pPr marL="171450" lvl="1" indent="-171450" algn="l" defTabSz="711200" rtl="0">
            <a:lnSpc>
              <a:spcPct val="90000"/>
            </a:lnSpc>
            <a:spcBef>
              <a:spcPct val="0"/>
            </a:spcBef>
            <a:spcAft>
              <a:spcPct val="15000"/>
            </a:spcAft>
            <a:buChar char="••"/>
          </a:pPr>
          <a:r>
            <a:rPr lang="zh-CN" sz="1600" kern="1200" dirty="0" smtClean="0"/>
            <a:t>企业安全与环保风险是引起海洋污染事件的最直接原因。</a:t>
          </a:r>
          <a:endParaRPr lang="en-US" sz="1600" kern="1200" dirty="0">
            <a:solidFill>
              <a:schemeClr val="tx1"/>
            </a:solidFill>
            <a:latin typeface="黑体" pitchFamily="49" charset="-122"/>
            <a:ea typeface="黑体" pitchFamily="49" charset="-122"/>
            <a:cs typeface="Arial"/>
          </a:endParaRPr>
        </a:p>
        <a:p>
          <a:pPr marL="171450" lvl="1" indent="-171450" algn="l" defTabSz="711200" rtl="0">
            <a:lnSpc>
              <a:spcPct val="90000"/>
            </a:lnSpc>
            <a:spcBef>
              <a:spcPct val="0"/>
            </a:spcBef>
            <a:spcAft>
              <a:spcPct val="15000"/>
            </a:spcAft>
            <a:buChar char="••"/>
          </a:pPr>
          <a:r>
            <a:rPr lang="zh-CN" sz="1600" kern="1200" dirty="0" smtClean="0"/>
            <a:t>人为因素、设备因素</a:t>
          </a:r>
          <a:endParaRPr lang="en-US" sz="1600" kern="1200" dirty="0">
            <a:solidFill>
              <a:schemeClr val="tx1"/>
            </a:solidFill>
            <a:latin typeface="黑体" pitchFamily="49" charset="-122"/>
            <a:ea typeface="黑体" pitchFamily="49" charset="-122"/>
            <a:cs typeface="Arial"/>
          </a:endParaRPr>
        </a:p>
      </dsp:txBody>
      <dsp:txXfrm>
        <a:off x="0" y="285244"/>
        <a:ext cx="8858280" cy="1017450"/>
      </dsp:txXfrm>
    </dsp:sp>
    <dsp:sp modelId="{26F1325A-6B1D-47BB-8DC2-EEBF88B8FA93}">
      <dsp:nvSpPr>
        <dsp:cNvPr id="0" name=""/>
        <dsp:cNvSpPr/>
      </dsp:nvSpPr>
      <dsp:spPr>
        <a:xfrm>
          <a:off x="442914" y="34324"/>
          <a:ext cx="6200796" cy="501840"/>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lvl="0" algn="l" defTabSz="889000" rtl="0">
            <a:lnSpc>
              <a:spcPct val="90000"/>
            </a:lnSpc>
            <a:spcBef>
              <a:spcPct val="0"/>
            </a:spcBef>
            <a:spcAft>
              <a:spcPct val="35000"/>
            </a:spcAft>
          </a:pPr>
          <a:r>
            <a:rPr lang="zh-CN" altLang="en-US" sz="2000" kern="1200" dirty="0" smtClean="0">
              <a:solidFill>
                <a:schemeClr val="tx1"/>
              </a:solidFill>
              <a:latin typeface="+mn-ea"/>
              <a:ea typeface="+mn-ea"/>
              <a:cs typeface="Arial"/>
            </a:rPr>
            <a:t>（一）</a:t>
          </a:r>
          <a:r>
            <a:rPr lang="zh-CN" sz="2000" kern="1200" dirty="0" smtClean="0">
              <a:solidFill>
                <a:schemeClr val="tx1"/>
              </a:solidFill>
              <a:latin typeface="+mn-ea"/>
              <a:ea typeface="+mn-ea"/>
            </a:rPr>
            <a:t>企业安全与环保风险</a:t>
          </a:r>
          <a:endParaRPr lang="en-US" sz="2000" kern="1200" dirty="0">
            <a:solidFill>
              <a:schemeClr val="tx1"/>
            </a:solidFill>
            <a:latin typeface="+mn-ea"/>
            <a:ea typeface="+mn-ea"/>
            <a:cs typeface="Arial"/>
          </a:endParaRPr>
        </a:p>
      </dsp:txBody>
      <dsp:txXfrm>
        <a:off x="442914" y="34324"/>
        <a:ext cx="6200796" cy="501840"/>
      </dsp:txXfrm>
    </dsp:sp>
    <dsp:sp modelId="{B196F3C5-BD9B-4B26-951E-337D77A4584E}">
      <dsp:nvSpPr>
        <dsp:cNvPr id="0" name=""/>
        <dsp:cNvSpPr/>
      </dsp:nvSpPr>
      <dsp:spPr>
        <a:xfrm>
          <a:off x="0" y="1645414"/>
          <a:ext cx="8858280" cy="101745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501" tIns="354076" rIns="687501" bIns="113792" numCol="1" spcCol="1270" anchor="t" anchorCtr="0">
          <a:noAutofit/>
        </a:bodyPr>
        <a:lstStyle/>
        <a:p>
          <a:pPr marL="171450" lvl="1" indent="0" algn="l" defTabSz="800100" rtl="0">
            <a:lnSpc>
              <a:spcPct val="90000"/>
            </a:lnSpc>
            <a:spcBef>
              <a:spcPct val="0"/>
            </a:spcBef>
            <a:spcAft>
              <a:spcPct val="15000"/>
            </a:spcAft>
            <a:buChar char="••"/>
          </a:pPr>
          <a:r>
            <a:rPr lang="zh-CN" sz="1600" kern="1200" dirty="0" smtClean="0"/>
            <a:t>由于技术的落后、改进、创新等不确定性因素</a:t>
          </a:r>
          <a:endParaRPr lang="en-US" sz="1600" kern="1200" dirty="0">
            <a:latin typeface="黑体" pitchFamily="49" charset="-122"/>
            <a:ea typeface="黑体" pitchFamily="49" charset="-122"/>
          </a:endParaRPr>
        </a:p>
        <a:p>
          <a:pPr marL="171450" lvl="1" indent="0" algn="l" defTabSz="800100" rtl="0">
            <a:lnSpc>
              <a:spcPct val="90000"/>
            </a:lnSpc>
            <a:spcBef>
              <a:spcPct val="0"/>
            </a:spcBef>
            <a:spcAft>
              <a:spcPct val="15000"/>
            </a:spcAft>
            <a:buChar char="••"/>
          </a:pPr>
          <a:r>
            <a:rPr lang="zh-CN" altLang="en-US" sz="1600" kern="1200" dirty="0" smtClean="0"/>
            <a:t>海洋开发</a:t>
          </a:r>
          <a:r>
            <a:rPr lang="zh-CN" sz="1600" kern="1200" dirty="0" smtClean="0"/>
            <a:t>工程</a:t>
          </a:r>
          <a:r>
            <a:rPr lang="zh-CN" altLang="en-US" sz="1600" kern="1200" dirty="0" smtClean="0"/>
            <a:t>的复杂性</a:t>
          </a:r>
          <a:endParaRPr lang="en-US" sz="1600" kern="1200" dirty="0">
            <a:latin typeface="黑体" pitchFamily="49" charset="-122"/>
            <a:ea typeface="黑体" pitchFamily="49" charset="-122"/>
          </a:endParaRPr>
        </a:p>
      </dsp:txBody>
      <dsp:txXfrm>
        <a:off x="0" y="1645414"/>
        <a:ext cx="8858280" cy="1017450"/>
      </dsp:txXfrm>
    </dsp:sp>
    <dsp:sp modelId="{C37B258A-761D-4461-9143-FCDB0654E0D9}">
      <dsp:nvSpPr>
        <dsp:cNvPr id="0" name=""/>
        <dsp:cNvSpPr/>
      </dsp:nvSpPr>
      <dsp:spPr>
        <a:xfrm>
          <a:off x="457206" y="1341766"/>
          <a:ext cx="6200796" cy="50184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lvl="0" algn="l" defTabSz="889000" rtl="0">
            <a:lnSpc>
              <a:spcPct val="90000"/>
            </a:lnSpc>
            <a:spcBef>
              <a:spcPct val="0"/>
            </a:spcBef>
            <a:spcAft>
              <a:spcPct val="35000"/>
            </a:spcAft>
          </a:pPr>
          <a:r>
            <a:rPr lang="zh-CN" altLang="en-US" sz="2000" kern="1200" dirty="0" smtClean="0">
              <a:solidFill>
                <a:schemeClr val="tx1"/>
              </a:solidFill>
              <a:latin typeface="+mn-ea"/>
              <a:ea typeface="+mn-ea"/>
              <a:cs typeface="Arial"/>
            </a:rPr>
            <a:t>（二）海洋开发的技术风险</a:t>
          </a:r>
          <a:endParaRPr lang="en-US" altLang="en-US" sz="2000" kern="1200" dirty="0">
            <a:solidFill>
              <a:schemeClr val="tx1"/>
            </a:solidFill>
            <a:latin typeface="+mn-ea"/>
            <a:ea typeface="+mn-ea"/>
            <a:cs typeface="Arial"/>
          </a:endParaRPr>
        </a:p>
      </dsp:txBody>
      <dsp:txXfrm>
        <a:off x="457206" y="1341766"/>
        <a:ext cx="6200796" cy="501840"/>
      </dsp:txXfrm>
    </dsp:sp>
    <dsp:sp modelId="{51EDA094-EBD2-4A5B-BBD4-DC3B8BB7C73D}">
      <dsp:nvSpPr>
        <dsp:cNvPr id="0" name=""/>
        <dsp:cNvSpPr/>
      </dsp:nvSpPr>
      <dsp:spPr>
        <a:xfrm>
          <a:off x="0" y="3005584"/>
          <a:ext cx="8858280" cy="155295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501" tIns="354076" rIns="687501" bIns="113792" numCol="1" spcCol="1270" anchor="t" anchorCtr="0">
          <a:noAutofit/>
        </a:bodyPr>
        <a:lstStyle/>
        <a:p>
          <a:pPr marL="171450" lvl="1" indent="0" algn="l" defTabSz="800100" rtl="0">
            <a:lnSpc>
              <a:spcPct val="90000"/>
            </a:lnSpc>
            <a:spcBef>
              <a:spcPct val="0"/>
            </a:spcBef>
            <a:spcAft>
              <a:spcPct val="15000"/>
            </a:spcAft>
            <a:buChar char="••"/>
          </a:pPr>
          <a:r>
            <a:rPr lang="zh-CN" altLang="en-US" sz="1600" kern="1200" dirty="0" smtClean="0"/>
            <a:t>海上作业，自然</a:t>
          </a:r>
          <a:r>
            <a:rPr lang="zh-CN" sz="1600" kern="1200" dirty="0" smtClean="0"/>
            <a:t>灾害将会引起火灾、爆炸、泄漏等众多次生灾害的发生，破坏海洋设施，使污染源进入海洋</a:t>
          </a:r>
          <a:endParaRPr lang="en-US" sz="1600" kern="1200" dirty="0">
            <a:latin typeface="黑体" pitchFamily="49" charset="-122"/>
            <a:ea typeface="黑体" pitchFamily="49" charset="-122"/>
          </a:endParaRPr>
        </a:p>
        <a:p>
          <a:pPr marL="171450" marR="0" lvl="1" indent="0" algn="l" defTabSz="800100" rtl="0" eaLnBrk="1" fontAlgn="auto" latinLnBrk="0" hangingPunct="1">
            <a:lnSpc>
              <a:spcPct val="90000"/>
            </a:lnSpc>
            <a:spcBef>
              <a:spcPct val="0"/>
            </a:spcBef>
            <a:spcAft>
              <a:spcPct val="15000"/>
            </a:spcAft>
            <a:buClrTx/>
            <a:buSzTx/>
            <a:buFontTx/>
            <a:buChar char="••"/>
            <a:tabLst/>
            <a:defRPr/>
          </a:pPr>
          <a:r>
            <a:rPr lang="zh-CN" altLang="en-US" sz="1600" kern="1200" dirty="0" smtClean="0"/>
            <a:t>近海企业，</a:t>
          </a:r>
          <a:r>
            <a:rPr lang="zh-CN" sz="1600" kern="1200" dirty="0" smtClean="0"/>
            <a:t>自然灾害所引出的次生灾害危害，使众多的陆上污染物排向海洋</a:t>
          </a:r>
          <a:endParaRPr lang="en-US" sz="1600" kern="1200" dirty="0" smtClean="0">
            <a:latin typeface="黑体" pitchFamily="49" charset="-122"/>
            <a:ea typeface="黑体" pitchFamily="49" charset="-122"/>
          </a:endParaRPr>
        </a:p>
        <a:p>
          <a:pPr marL="171450" lvl="1" indent="0" algn="l" defTabSz="800100" rtl="0">
            <a:lnSpc>
              <a:spcPct val="90000"/>
            </a:lnSpc>
            <a:spcBef>
              <a:spcPct val="0"/>
            </a:spcBef>
            <a:spcAft>
              <a:spcPct val="15000"/>
            </a:spcAft>
            <a:buChar char="••"/>
          </a:pPr>
          <a:endParaRPr lang="en-US" sz="1800" kern="1200" dirty="0">
            <a:latin typeface="黑体" pitchFamily="49" charset="-122"/>
            <a:ea typeface="黑体" pitchFamily="49" charset="-122"/>
          </a:endParaRPr>
        </a:p>
      </dsp:txBody>
      <dsp:txXfrm>
        <a:off x="0" y="3005584"/>
        <a:ext cx="8858280" cy="1552950"/>
      </dsp:txXfrm>
    </dsp:sp>
    <dsp:sp modelId="{E5450595-A010-47C9-BA8C-1564D67AB73D}">
      <dsp:nvSpPr>
        <dsp:cNvPr id="0" name=""/>
        <dsp:cNvSpPr/>
      </dsp:nvSpPr>
      <dsp:spPr>
        <a:xfrm>
          <a:off x="457206" y="2719410"/>
          <a:ext cx="6200796" cy="50184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lvl="0" algn="l" defTabSz="889000" rtl="0">
            <a:lnSpc>
              <a:spcPct val="90000"/>
            </a:lnSpc>
            <a:spcBef>
              <a:spcPct val="0"/>
            </a:spcBef>
            <a:spcAft>
              <a:spcPct val="35000"/>
            </a:spcAft>
          </a:pPr>
          <a:r>
            <a:rPr lang="zh-CN" altLang="en-US" sz="2000" kern="1200" dirty="0" smtClean="0">
              <a:solidFill>
                <a:schemeClr val="tx1"/>
              </a:solidFill>
              <a:latin typeface="+mn-ea"/>
              <a:ea typeface="+mn-ea"/>
              <a:cs typeface="Arial"/>
            </a:rPr>
            <a:t>（三）自然灾害引起的次生灾害风险</a:t>
          </a:r>
          <a:endParaRPr lang="en-US" altLang="en-US" sz="2000" kern="1200" dirty="0">
            <a:solidFill>
              <a:schemeClr val="tx1"/>
            </a:solidFill>
            <a:latin typeface="+mn-ea"/>
            <a:ea typeface="+mn-ea"/>
            <a:cs typeface="Arial"/>
          </a:endParaRPr>
        </a:p>
      </dsp:txBody>
      <dsp:txXfrm>
        <a:off x="457206" y="2719410"/>
        <a:ext cx="6200796"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9A351-4CEC-4F02-925A-AAD627DC9DCD}">
      <dsp:nvSpPr>
        <dsp:cNvPr id="0" name=""/>
        <dsp:cNvSpPr/>
      </dsp:nvSpPr>
      <dsp:spPr>
        <a:xfrm>
          <a:off x="0" y="297689"/>
          <a:ext cx="8858280" cy="2234925"/>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501" tIns="895604" rIns="687501" bIns="128016" numCol="1" spcCol="1270" anchor="t" anchorCtr="0">
          <a:noAutofit/>
        </a:bodyPr>
        <a:lstStyle/>
        <a:p>
          <a:pPr marL="171450" lvl="1" indent="-171450" algn="l" defTabSz="800100" rtl="0">
            <a:lnSpc>
              <a:spcPct val="90000"/>
            </a:lnSpc>
            <a:spcBef>
              <a:spcPct val="0"/>
            </a:spcBef>
            <a:spcAft>
              <a:spcPct val="15000"/>
            </a:spcAft>
            <a:buChar char="••"/>
          </a:pPr>
          <a:r>
            <a:rPr lang="zh-CN" altLang="en-US" sz="1800" kern="1200" dirty="0" smtClean="0"/>
            <a:t>片面追求</a:t>
          </a:r>
          <a:r>
            <a:rPr lang="zh-CN" sz="1800" kern="1200" dirty="0" smtClean="0"/>
            <a:t>经济利益</a:t>
          </a:r>
          <a:r>
            <a:rPr lang="zh-CN" altLang="en-US" sz="1800" kern="1200" dirty="0" smtClean="0"/>
            <a:t>，</a:t>
          </a:r>
          <a:r>
            <a:rPr lang="zh-CN" sz="1800" kern="1200" dirty="0" smtClean="0"/>
            <a:t>造成安全设计不足，无法有效的预估</a:t>
          </a:r>
          <a:r>
            <a:rPr lang="zh-CN" sz="1800" kern="1200" dirty="0" smtClean="0"/>
            <a:t>风险</a:t>
          </a:r>
          <a:r>
            <a:rPr lang="zh-CN" altLang="en-US" sz="1800" kern="1200" dirty="0" smtClean="0"/>
            <a:t>。</a:t>
          </a:r>
          <a:endParaRPr lang="en-US" sz="1800" kern="1200" dirty="0">
            <a:solidFill>
              <a:schemeClr val="tx1"/>
            </a:solidFill>
            <a:latin typeface="黑体" pitchFamily="49" charset="-122"/>
            <a:ea typeface="黑体" pitchFamily="49" charset="-122"/>
            <a:cs typeface="Arial"/>
          </a:endParaRPr>
        </a:p>
        <a:p>
          <a:pPr marL="171450" lvl="1" indent="-171450" algn="l" defTabSz="800100" rtl="0">
            <a:lnSpc>
              <a:spcPct val="90000"/>
            </a:lnSpc>
            <a:spcBef>
              <a:spcPct val="0"/>
            </a:spcBef>
            <a:spcAft>
              <a:spcPct val="15000"/>
            </a:spcAft>
            <a:buChar char="••"/>
          </a:pPr>
          <a:r>
            <a:rPr lang="zh-CN" sz="1800" kern="1200" dirty="0" smtClean="0"/>
            <a:t>企业防灾防损意识缺乏，也是海洋污染事故的一个原因。</a:t>
          </a:r>
          <a:endParaRPr lang="en-US" sz="1800" kern="1200" dirty="0">
            <a:solidFill>
              <a:schemeClr val="tx1"/>
            </a:solidFill>
            <a:latin typeface="黑体" pitchFamily="49" charset="-122"/>
            <a:ea typeface="黑体" pitchFamily="49" charset="-122"/>
            <a:cs typeface="Arial"/>
          </a:endParaRPr>
        </a:p>
        <a:p>
          <a:pPr marL="171450" lvl="1" indent="-171450" algn="l" defTabSz="800100" rtl="0">
            <a:lnSpc>
              <a:spcPct val="90000"/>
            </a:lnSpc>
            <a:spcBef>
              <a:spcPct val="0"/>
            </a:spcBef>
            <a:spcAft>
              <a:spcPct val="15000"/>
            </a:spcAft>
            <a:buChar char="••"/>
          </a:pPr>
          <a:r>
            <a:rPr lang="zh-CN" sz="1800" kern="1200" dirty="0" smtClean="0"/>
            <a:t>企业管理体制不健全，执行力不够也间接导致了海洋污染事故的发生</a:t>
          </a:r>
          <a:r>
            <a:rPr lang="zh-CN" sz="1800" kern="1200" dirty="0" smtClean="0">
              <a:latin typeface="黑体" pitchFamily="49" charset="-122"/>
              <a:ea typeface="黑体" pitchFamily="49" charset="-122"/>
            </a:rPr>
            <a:t>。</a:t>
          </a:r>
          <a:endParaRPr lang="en-US" sz="1800" kern="1200" dirty="0">
            <a:solidFill>
              <a:schemeClr val="tx1"/>
            </a:solidFill>
            <a:latin typeface="黑体" pitchFamily="49" charset="-122"/>
            <a:ea typeface="黑体" pitchFamily="49" charset="-122"/>
            <a:cs typeface="Arial"/>
          </a:endParaRPr>
        </a:p>
      </dsp:txBody>
      <dsp:txXfrm>
        <a:off x="0" y="297689"/>
        <a:ext cx="8858280" cy="2234925"/>
      </dsp:txXfrm>
    </dsp:sp>
    <dsp:sp modelId="{26F1325A-6B1D-47BB-8DC2-EEBF88B8FA93}">
      <dsp:nvSpPr>
        <dsp:cNvPr id="0" name=""/>
        <dsp:cNvSpPr/>
      </dsp:nvSpPr>
      <dsp:spPr>
        <a:xfrm>
          <a:off x="442914" y="12781"/>
          <a:ext cx="6200796" cy="919587"/>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lvl="0" algn="l" defTabSz="889000" rtl="0">
            <a:lnSpc>
              <a:spcPct val="90000"/>
            </a:lnSpc>
            <a:spcBef>
              <a:spcPct val="0"/>
            </a:spcBef>
            <a:spcAft>
              <a:spcPct val="35000"/>
            </a:spcAft>
          </a:pPr>
          <a:r>
            <a:rPr lang="zh-CN" altLang="en-US" sz="2000" kern="1200" dirty="0" smtClean="0">
              <a:solidFill>
                <a:schemeClr val="tx1"/>
              </a:solidFill>
              <a:latin typeface="+mn-ea"/>
              <a:ea typeface="+mn-ea"/>
              <a:cs typeface="Arial"/>
            </a:rPr>
            <a:t>（四）</a:t>
          </a:r>
          <a:r>
            <a:rPr lang="zh-CN" sz="2000" b="1" kern="1200" dirty="0" smtClean="0">
              <a:solidFill>
                <a:schemeClr val="tx1"/>
              </a:solidFill>
              <a:latin typeface="+mn-ea"/>
              <a:ea typeface="+mn-ea"/>
            </a:rPr>
            <a:t>企业自身发展战略、体制管理风险</a:t>
          </a:r>
          <a:endParaRPr lang="en-US" sz="2000" kern="1200" dirty="0">
            <a:solidFill>
              <a:schemeClr val="tx1"/>
            </a:solidFill>
            <a:latin typeface="+mn-ea"/>
            <a:ea typeface="+mn-ea"/>
            <a:cs typeface="Arial"/>
          </a:endParaRPr>
        </a:p>
      </dsp:txBody>
      <dsp:txXfrm>
        <a:off x="442914" y="12781"/>
        <a:ext cx="6200796" cy="919587"/>
      </dsp:txXfrm>
    </dsp:sp>
    <dsp:sp modelId="{B196F3C5-BD9B-4B26-951E-337D77A4584E}">
      <dsp:nvSpPr>
        <dsp:cNvPr id="0" name=""/>
        <dsp:cNvSpPr/>
      </dsp:nvSpPr>
      <dsp:spPr>
        <a:xfrm>
          <a:off x="0" y="2988539"/>
          <a:ext cx="8858280" cy="1591537"/>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501" tIns="895604" rIns="687501" bIns="128016" numCol="1" spcCol="1270" anchor="t" anchorCtr="0">
          <a:noAutofit/>
        </a:bodyPr>
        <a:lstStyle/>
        <a:p>
          <a:pPr marL="171450" lvl="1" indent="-171450" algn="l" defTabSz="800100" rtl="0">
            <a:lnSpc>
              <a:spcPct val="90000"/>
            </a:lnSpc>
            <a:spcBef>
              <a:spcPct val="0"/>
            </a:spcBef>
            <a:spcAft>
              <a:spcPct val="15000"/>
            </a:spcAft>
            <a:buChar char="••"/>
          </a:pPr>
          <a:r>
            <a:rPr lang="zh-CN" sz="1800" kern="1200" dirty="0" smtClean="0"/>
            <a:t>重工业向沿海发展</a:t>
          </a:r>
          <a:r>
            <a:rPr lang="zh-CN" altLang="en-US" sz="1800" kern="1200" dirty="0" smtClean="0"/>
            <a:t>的格局，</a:t>
          </a:r>
          <a:r>
            <a:rPr lang="zh-CN" sz="1800" kern="1200" dirty="0" smtClean="0"/>
            <a:t>重工业在海岸线上集中布局，将海洋环境所面临的压力和风险不断增加</a:t>
          </a:r>
          <a:endParaRPr lang="en-US" sz="1800" kern="1200" dirty="0">
            <a:latin typeface="黑体" pitchFamily="49" charset="-122"/>
            <a:ea typeface="黑体" pitchFamily="49" charset="-122"/>
          </a:endParaRPr>
        </a:p>
      </dsp:txBody>
      <dsp:txXfrm>
        <a:off x="0" y="2988539"/>
        <a:ext cx="8858280" cy="1591537"/>
      </dsp:txXfrm>
    </dsp:sp>
    <dsp:sp modelId="{C37B258A-761D-4461-9143-FCDB0654E0D9}">
      <dsp:nvSpPr>
        <dsp:cNvPr id="0" name=""/>
        <dsp:cNvSpPr/>
      </dsp:nvSpPr>
      <dsp:spPr>
        <a:xfrm>
          <a:off x="457206" y="2631443"/>
          <a:ext cx="6200796" cy="85840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lvl="0" algn="l" defTabSz="889000" rtl="0">
            <a:lnSpc>
              <a:spcPct val="90000"/>
            </a:lnSpc>
            <a:spcBef>
              <a:spcPct val="0"/>
            </a:spcBef>
            <a:spcAft>
              <a:spcPct val="35000"/>
            </a:spcAft>
          </a:pPr>
          <a:r>
            <a:rPr lang="zh-CN" altLang="en-US" sz="2000" kern="1200" dirty="0" smtClean="0">
              <a:solidFill>
                <a:schemeClr val="tx1"/>
              </a:solidFill>
              <a:latin typeface="+mn-ea"/>
              <a:ea typeface="+mn-ea"/>
              <a:cs typeface="Arial"/>
            </a:rPr>
            <a:t>（五）</a:t>
          </a:r>
          <a:r>
            <a:rPr lang="zh-CN" sz="2000" b="1" kern="1200" dirty="0" smtClean="0">
              <a:solidFill>
                <a:schemeClr val="tx1"/>
              </a:solidFill>
              <a:latin typeface="+mn-ea"/>
              <a:ea typeface="+mn-ea"/>
            </a:rPr>
            <a:t>中国工业产业布局风险</a:t>
          </a:r>
          <a:endParaRPr lang="en-US" altLang="en-US" sz="2000" kern="1200" dirty="0">
            <a:solidFill>
              <a:schemeClr val="tx1"/>
            </a:solidFill>
            <a:latin typeface="+mn-ea"/>
            <a:ea typeface="+mn-ea"/>
            <a:cs typeface="Arial"/>
          </a:endParaRPr>
        </a:p>
      </dsp:txBody>
      <dsp:txXfrm>
        <a:off x="457206" y="2631443"/>
        <a:ext cx="6200796" cy="8584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2C1E80-AC57-4DDB-BD78-BBDCD574C324}" type="datetimeFigureOut">
              <a:rPr lang="zh-CN" altLang="en-US" smtClean="0"/>
              <a:pPr/>
              <a:t>2012/7/19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FE8E62-DC41-409C-8C99-437F6FA77D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2482C-AB24-4AF6-B0E7-365B742B2B28}" type="datetimeFigureOut">
              <a:rPr lang="zh-CN" altLang="en-US" smtClean="0"/>
              <a:pPr/>
              <a:t>2012/7/19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99CE7-6F92-4D8F-A37A-0AE1CEDD853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mn-ea"/>
              </a:rPr>
              <a:t>中国是海洋污染较为严重的国家之一，海洋污染损失巨大，诸多的海洋污染事件给中国以警示，加强中国海洋污染的风险管理工作刻不容缓。</a:t>
            </a:r>
          </a:p>
          <a:p>
            <a:endParaRPr lang="zh-CN" altLang="en-US" dirty="0"/>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天然来源是指海底石油的渗漏、陆地渗漏、通过河流输送以及微生物对烃类的合成等，</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而人为活动来源则是多种途径的，</a:t>
            </a:r>
            <a:endParaRPr lang="zh-CN" altLang="en-US" dirty="0"/>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26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F99CE7-6F92-4D8F-A37A-0AE1CEDD8530}"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038480" y="2420888"/>
            <a:ext cx="5067039" cy="504056"/>
          </a:xfrm>
          <a:prstGeom prst="rect">
            <a:avLst/>
          </a:prstGeom>
        </p:spPr>
        <p:txBody>
          <a:bodyPr>
            <a:noAutofit/>
          </a:bodyPr>
          <a:lstStyle>
            <a:lvl1pPr algn="ctr">
              <a:defRPr sz="3200">
                <a:solidFill>
                  <a:schemeClr val="tx1">
                    <a:lumMod val="75000"/>
                    <a:lumOff val="25000"/>
                  </a:schemeClr>
                </a:solidFill>
                <a:latin typeface="方正兰亭中黑_GBK" pitchFamily="2" charset="-122"/>
                <a:ea typeface="方正兰亭中黑_GBK" pitchFamily="2" charset="-122"/>
              </a:defRPr>
            </a:lvl1pPr>
          </a:lstStyle>
          <a:p>
            <a:r>
              <a:rPr lang="zh-CN" altLang="en-US" dirty="0" smtClean="0"/>
              <a:t>标题样式</a:t>
            </a:r>
            <a:endParaRPr lang="zh-CN" altLang="en-US" dirty="0"/>
          </a:p>
        </p:txBody>
      </p:sp>
      <p:sp>
        <p:nvSpPr>
          <p:cNvPr id="3" name="副标题 2"/>
          <p:cNvSpPr>
            <a:spLocks noGrp="1"/>
          </p:cNvSpPr>
          <p:nvPr>
            <p:ph type="subTitle" idx="1" hasCustomPrompt="1"/>
          </p:nvPr>
        </p:nvSpPr>
        <p:spPr>
          <a:xfrm>
            <a:off x="2532185" y="2996952"/>
            <a:ext cx="4920135" cy="432048"/>
          </a:xfrm>
          <a:prstGeom prst="rect">
            <a:avLst/>
          </a:prstGeom>
        </p:spPr>
        <p:txBody>
          <a:bodyPr anchor="ctr" anchorCtr="0">
            <a:noAutofit/>
          </a:bodyPr>
          <a:lstStyle>
            <a:lvl1pPr marL="622300" indent="-622300" algn="l">
              <a:lnSpc>
                <a:spcPct val="130000"/>
              </a:lnSpc>
              <a:spcBef>
                <a:spcPts val="1200"/>
              </a:spcBef>
              <a:buNone/>
              <a:defRPr sz="2400">
                <a:solidFill>
                  <a:schemeClr val="tx1">
                    <a:lumMod val="50000"/>
                    <a:lumOff val="50000"/>
                  </a:schemeClr>
                </a:solidFill>
                <a:latin typeface="方正兰亭准黑_GBK" pitchFamily="2" charset="-122"/>
                <a:ea typeface="方正兰亭准黑_GBK"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a:t>
            </a:r>
            <a:r>
              <a:rPr lang="zh-CN" altLang="en-US" dirty="0" smtClean="0"/>
              <a:t>单击编辑母版副标题样式</a:t>
            </a:r>
            <a:endParaRPr lang="zh-CN" altLang="en-US" dirty="0"/>
          </a:p>
        </p:txBody>
      </p:sp>
      <p:pic>
        <p:nvPicPr>
          <p:cNvPr id="1026" name="Picture 2" descr="C:\Documents and Settings\缔凡设计\桌面\ppt模板\1.png"/>
          <p:cNvPicPr>
            <a:picLocks noChangeAspect="1" noChangeArrowheads="1"/>
          </p:cNvPicPr>
          <p:nvPr userDrawn="1"/>
        </p:nvPicPr>
        <p:blipFill>
          <a:blip r:embed="rId2" cstate="print"/>
          <a:srcRect/>
          <a:stretch>
            <a:fillRect/>
          </a:stretch>
        </p:blipFill>
        <p:spPr bwMode="auto">
          <a:xfrm>
            <a:off x="539552" y="476673"/>
            <a:ext cx="2214938" cy="561552"/>
          </a:xfrm>
          <a:prstGeom prst="rect">
            <a:avLst/>
          </a:prstGeom>
          <a:noFill/>
        </p:spPr>
      </p:pic>
      <p:pic>
        <p:nvPicPr>
          <p:cNvPr id="1027" name="Picture 3" descr="C:\Documents and Settings\缔凡设计\桌面\ppt模板\Backup_of_信封 -3.png"/>
          <p:cNvPicPr>
            <a:picLocks noChangeAspect="1" noChangeArrowheads="1"/>
          </p:cNvPicPr>
          <p:nvPr userDrawn="1"/>
        </p:nvPicPr>
        <p:blipFill>
          <a:blip r:embed="rId3" cstate="print"/>
          <a:srcRect b="46780"/>
          <a:stretch>
            <a:fillRect/>
          </a:stretch>
        </p:blipFill>
        <p:spPr bwMode="auto">
          <a:xfrm>
            <a:off x="-1" y="3818710"/>
            <a:ext cx="9144001" cy="303929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40777" y="476672"/>
            <a:ext cx="7313975" cy="432048"/>
          </a:xfrm>
          <a:prstGeom prst="rect">
            <a:avLst/>
          </a:prstGeom>
        </p:spPr>
        <p:txBody>
          <a:bodyPr>
            <a:normAutofit/>
          </a:bodyPr>
          <a:lstStyle>
            <a:lvl1pPr algn="l">
              <a:defRPr sz="2400">
                <a:solidFill>
                  <a:schemeClr val="tx1">
                    <a:lumMod val="75000"/>
                    <a:lumOff val="25000"/>
                  </a:schemeClr>
                </a:solidFill>
                <a:latin typeface="方正兰亭中黑_GBK" pitchFamily="2" charset="-122"/>
                <a:ea typeface="方正兰亭中黑_GBK"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940777" y="1124744"/>
            <a:ext cx="7313975" cy="4847431"/>
          </a:xfrm>
          <a:prstGeom prst="rect">
            <a:avLst/>
          </a:prstGeom>
        </p:spPr>
        <p:txBody>
          <a:bodyPr>
            <a:normAutofit/>
          </a:bodyPr>
          <a:lstStyle>
            <a:lvl1pPr marL="0" indent="0" algn="just">
              <a:lnSpc>
                <a:spcPct val="130000"/>
              </a:lnSpc>
              <a:spcBef>
                <a:spcPts val="1200"/>
              </a:spcBef>
              <a:buFontTx/>
              <a:buNone/>
              <a:defRPr sz="1600" b="0">
                <a:solidFill>
                  <a:schemeClr val="tx1">
                    <a:lumMod val="75000"/>
                    <a:lumOff val="25000"/>
                  </a:schemeClr>
                </a:solidFill>
                <a:latin typeface="方正兰亭黑_GBK" pitchFamily="2" charset="-122"/>
                <a:ea typeface="方正兰亭黑_GBK" pitchFamily="2" charset="-122"/>
              </a:defRPr>
            </a:lvl1pPr>
            <a:lvl2pPr marL="914400" indent="-457200">
              <a:buFont typeface="+mj-lt"/>
              <a:buAutoNum type="alphaUcPeriod"/>
              <a:defRPr sz="2000" b="0">
                <a:solidFill>
                  <a:schemeClr val="tx1">
                    <a:lumMod val="65000"/>
                    <a:lumOff val="35000"/>
                  </a:schemeClr>
                </a:solidFill>
                <a:latin typeface="方正兰亭黑_GBK" pitchFamily="2" charset="-122"/>
                <a:ea typeface="方正兰亭黑_GBK" pitchFamily="2" charset="-122"/>
              </a:defRPr>
            </a:lvl2pPr>
            <a:lvl3pPr marL="361950" marR="0" indent="447675" algn="just" defTabSz="266700" rtl="0" eaLnBrk="1" fontAlgn="auto" latinLnBrk="0" hangingPunct="1">
              <a:lnSpc>
                <a:spcPct val="150000"/>
              </a:lnSpc>
              <a:spcBef>
                <a:spcPts val="0"/>
              </a:spcBef>
              <a:spcAft>
                <a:spcPts val="0"/>
              </a:spcAft>
              <a:buClrTx/>
              <a:buSzTx/>
              <a:buFont typeface="Arial" pitchFamily="34" charset="0"/>
              <a:buNone/>
              <a:tabLst/>
              <a:defRPr sz="1800" b="0" spc="0" baseline="0">
                <a:solidFill>
                  <a:schemeClr val="tx1">
                    <a:lumMod val="75000"/>
                    <a:lumOff val="25000"/>
                  </a:schemeClr>
                </a:solidFill>
                <a:latin typeface="方正兰亭黑_GBK" pitchFamily="2" charset="-122"/>
                <a:ea typeface="方正兰亭黑_GBK" pitchFamily="2" charset="-122"/>
              </a:defRPr>
            </a:lvl3pPr>
          </a:lstStyle>
          <a:p>
            <a:pPr lvl="0"/>
            <a:r>
              <a:rPr lang="zh-CN" altLang="en-US" dirty="0" smtClean="0"/>
              <a:t>单击此处编辑母版文本样式</a:t>
            </a:r>
            <a:endParaRPr lang="en-US" altLang="zh-CN" dirty="0" smtClean="0"/>
          </a:p>
        </p:txBody>
      </p:sp>
      <p:pic>
        <p:nvPicPr>
          <p:cNvPr id="5"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3"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3"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3"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26" name="Picture 2" descr="F:\竞盛保险品牌\VI\VI手册\常用办公用品\常用办公用品\ppt-6.png"/>
          <p:cNvPicPr>
            <a:picLocks noChangeAspect="1" noChangeArrowheads="1"/>
          </p:cNvPicPr>
          <p:nvPr userDrawn="1"/>
        </p:nvPicPr>
        <p:blipFill>
          <a:blip r:embed="rId2" cstate="print"/>
          <a:srcRect/>
          <a:stretch>
            <a:fillRect/>
          </a:stretch>
        </p:blipFill>
        <p:spPr bwMode="auto">
          <a:xfrm>
            <a:off x="0" y="-1"/>
            <a:ext cx="9144000" cy="686497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economy.gmw.cn/2011-08/31/content_2564008_8.htm" TargetMode="Externa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economy.gmw.cn/2011-08/31/content_2564008_3.htm"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0166" y="2420888"/>
            <a:ext cx="7000924" cy="504056"/>
          </a:xfrm>
        </p:spPr>
        <p:txBody>
          <a:bodyPr/>
          <a:lstStyle/>
          <a:p>
            <a:r>
              <a:rPr lang="zh-CN" altLang="en-US" sz="4400" dirty="0" smtClean="0">
                <a:latin typeface="隶书" pitchFamily="49" charset="-122"/>
                <a:ea typeface="隶书" pitchFamily="49" charset="-122"/>
              </a:rPr>
              <a:t>中国海洋污染风险管理研究</a:t>
            </a:r>
            <a:br>
              <a:rPr lang="zh-CN" altLang="en-US" sz="4400" dirty="0" smtClean="0">
                <a:latin typeface="隶书" pitchFamily="49" charset="-122"/>
                <a:ea typeface="隶书" pitchFamily="49" charset="-122"/>
              </a:rPr>
            </a:br>
            <a:r>
              <a:rPr lang="en-US" altLang="zh-CN" sz="4400" dirty="0" smtClean="0">
                <a:latin typeface="隶书" pitchFamily="49" charset="-122"/>
                <a:ea typeface="隶书" pitchFamily="49" charset="-122"/>
              </a:rPr>
              <a:t>—</a:t>
            </a:r>
            <a:r>
              <a:rPr lang="zh-CN" altLang="en-US" sz="4400" dirty="0" smtClean="0">
                <a:latin typeface="隶书" pitchFamily="49" charset="-122"/>
                <a:ea typeface="隶书" pitchFamily="49" charset="-122"/>
              </a:rPr>
              <a:t>以石油污染为例</a:t>
            </a:r>
          </a:p>
        </p:txBody>
      </p:sp>
      <p:sp>
        <p:nvSpPr>
          <p:cNvPr id="3" name="副标题 2"/>
          <p:cNvSpPr>
            <a:spLocks noGrp="1"/>
          </p:cNvSpPr>
          <p:nvPr>
            <p:ph type="subTitle" idx="1"/>
          </p:nvPr>
        </p:nvSpPr>
        <p:spPr>
          <a:xfrm>
            <a:off x="2411760" y="4653136"/>
            <a:ext cx="4920135" cy="1512168"/>
          </a:xfrm>
        </p:spPr>
        <p:txBody>
          <a:bodyPr/>
          <a:lstStyle/>
          <a:p>
            <a:pPr algn="ctr"/>
            <a:endParaRPr lang="en-US" altLang="zh-CN" dirty="0" smtClean="0">
              <a:latin typeface="华文新魏" pitchFamily="2" charset="-122"/>
              <a:ea typeface="华文新魏" pitchFamily="2" charset="-122"/>
            </a:endParaRPr>
          </a:p>
          <a:p>
            <a:pPr algn="ctr"/>
            <a:r>
              <a:rPr lang="zh-CN" altLang="en-US" dirty="0" smtClean="0">
                <a:solidFill>
                  <a:schemeClr val="tx1">
                    <a:lumMod val="85000"/>
                    <a:lumOff val="15000"/>
                  </a:schemeClr>
                </a:solidFill>
                <a:latin typeface="华文新魏" pitchFamily="2" charset="-122"/>
                <a:ea typeface="华文新魏" pitchFamily="2" charset="-122"/>
              </a:rPr>
              <a:t>竞盛保险经纪股份有限公司</a:t>
            </a:r>
            <a:endParaRPr lang="en-US" altLang="zh-CN" dirty="0" smtClean="0">
              <a:solidFill>
                <a:schemeClr val="tx1">
                  <a:lumMod val="85000"/>
                  <a:lumOff val="15000"/>
                </a:schemeClr>
              </a:solidFill>
              <a:latin typeface="华文新魏" pitchFamily="2" charset="-122"/>
              <a:ea typeface="华文新魏" pitchFamily="2" charset="-122"/>
            </a:endParaRPr>
          </a:p>
          <a:p>
            <a:pPr algn="ctr"/>
            <a:r>
              <a:rPr lang="zh-CN" altLang="en-US" dirty="0" smtClean="0">
                <a:solidFill>
                  <a:schemeClr val="tx1">
                    <a:lumMod val="85000"/>
                    <a:lumOff val="15000"/>
                  </a:schemeClr>
                </a:solidFill>
                <a:latin typeface="华文新魏" pitchFamily="2" charset="-122"/>
                <a:ea typeface="华文新魏" pitchFamily="2" charset="-122"/>
              </a:rPr>
              <a:t>赖 涛  </a:t>
            </a:r>
            <a:endParaRPr lang="en-US" altLang="zh-CN" dirty="0" smtClean="0">
              <a:solidFill>
                <a:schemeClr val="tx1">
                  <a:lumMod val="85000"/>
                  <a:lumOff val="15000"/>
                </a:schemeClr>
              </a:solidFill>
              <a:latin typeface="华文新魏" pitchFamily="2" charset="-122"/>
              <a:ea typeface="华文新魏" pitchFamily="2" charset="-122"/>
            </a:endParaRPr>
          </a:p>
          <a:p>
            <a:pPr algn="ctr"/>
            <a:r>
              <a:rPr lang="en-US" altLang="zh-CN" dirty="0" smtClean="0">
                <a:solidFill>
                  <a:schemeClr val="tx1">
                    <a:lumMod val="85000"/>
                    <a:lumOff val="15000"/>
                  </a:schemeClr>
                </a:solidFill>
                <a:latin typeface="华文新魏" pitchFamily="2" charset="-122"/>
                <a:ea typeface="华文新魏" pitchFamily="2" charset="-122"/>
              </a:rPr>
              <a:t>2012</a:t>
            </a:r>
            <a:r>
              <a:rPr lang="zh-CN" altLang="en-US" dirty="0" smtClean="0">
                <a:solidFill>
                  <a:schemeClr val="tx1">
                    <a:lumMod val="85000"/>
                    <a:lumOff val="15000"/>
                  </a:schemeClr>
                </a:solidFill>
                <a:latin typeface="华文新魏" pitchFamily="2" charset="-122"/>
                <a:ea typeface="华文新魏" pitchFamily="2" charset="-122"/>
              </a:rPr>
              <a:t>年</a:t>
            </a:r>
            <a:r>
              <a:rPr lang="en-US" altLang="zh-CN" dirty="0" smtClean="0">
                <a:solidFill>
                  <a:schemeClr val="tx1">
                    <a:lumMod val="85000"/>
                    <a:lumOff val="15000"/>
                  </a:schemeClr>
                </a:solidFill>
                <a:latin typeface="华文新魏" pitchFamily="2" charset="-122"/>
                <a:ea typeface="华文新魏" pitchFamily="2" charset="-122"/>
              </a:rPr>
              <a:t>7</a:t>
            </a:r>
            <a:r>
              <a:rPr lang="zh-CN" altLang="en-US" dirty="0" smtClean="0">
                <a:solidFill>
                  <a:schemeClr val="tx1">
                    <a:lumMod val="85000"/>
                    <a:lumOff val="15000"/>
                  </a:schemeClr>
                </a:solidFill>
                <a:latin typeface="华文新魏" pitchFamily="2" charset="-122"/>
                <a:ea typeface="华文新魏" pitchFamily="2" charset="-122"/>
              </a:rPr>
              <a:t>月</a:t>
            </a:r>
            <a:r>
              <a:rPr lang="en-US" altLang="zh-CN" dirty="0" smtClean="0">
                <a:solidFill>
                  <a:schemeClr val="tx1">
                    <a:lumMod val="85000"/>
                    <a:lumOff val="15000"/>
                  </a:schemeClr>
                </a:solidFill>
                <a:latin typeface="华文新魏" pitchFamily="2" charset="-122"/>
                <a:ea typeface="华文新魏" pitchFamily="2" charset="-122"/>
              </a:rPr>
              <a:t>20</a:t>
            </a:r>
            <a:endParaRPr lang="zh-CN" altLang="en-US" dirty="0">
              <a:solidFill>
                <a:schemeClr val="tx1">
                  <a:lumMod val="85000"/>
                  <a:lumOff val="15000"/>
                </a:schemeClr>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2204864"/>
            <a:ext cx="3096344" cy="494928"/>
          </a:xfrm>
          <a:solidFill>
            <a:srgbClr val="FF6600"/>
          </a:solidFill>
          <a:ln>
            <a:solidFill>
              <a:srgbClr val="C00000"/>
            </a:solidFill>
          </a:ln>
        </p:spPr>
        <p:txBody>
          <a:bodyPr/>
          <a:lstStyle/>
          <a:p>
            <a:r>
              <a:rPr lang="zh-CN" altLang="en-US" sz="2000" dirty="0" smtClean="0"/>
              <a:t>千叶县市炼油厂爆炸起火</a:t>
            </a:r>
            <a:endParaRPr lang="zh-CN" altLang="en-US" sz="2000" dirty="0"/>
          </a:p>
        </p:txBody>
      </p:sp>
      <p:sp>
        <p:nvSpPr>
          <p:cNvPr id="3" name="内容占位符 2"/>
          <p:cNvSpPr>
            <a:spLocks noGrp="1"/>
          </p:cNvSpPr>
          <p:nvPr>
            <p:ph idx="1"/>
          </p:nvPr>
        </p:nvSpPr>
        <p:spPr>
          <a:xfrm>
            <a:off x="0" y="1052736"/>
            <a:ext cx="5364088" cy="1008112"/>
          </a:xfrm>
        </p:spPr>
        <p:txBody>
          <a:bodyPr>
            <a:normAutofit fontScale="92500"/>
          </a:bodyPr>
          <a:lstStyle/>
          <a:p>
            <a:r>
              <a:rPr lang="en-US" altLang="zh-CN" sz="2400" dirty="0" smtClean="0"/>
              <a:t>    </a:t>
            </a:r>
            <a:r>
              <a:rPr lang="en-US" altLang="zh-CN" sz="2000" dirty="0" smtClean="0"/>
              <a:t>2011</a:t>
            </a:r>
            <a:r>
              <a:rPr lang="zh-CN" altLang="en-US" sz="2000" dirty="0" smtClean="0"/>
              <a:t>年</a:t>
            </a:r>
            <a:r>
              <a:rPr lang="en-US" altLang="zh-CN" sz="2000" dirty="0" smtClean="0"/>
              <a:t>3</a:t>
            </a:r>
            <a:r>
              <a:rPr lang="zh-CN" altLang="en-US" sz="2000" dirty="0" smtClean="0"/>
              <a:t>月</a:t>
            </a:r>
            <a:r>
              <a:rPr lang="en-US" altLang="zh-CN" sz="2000" dirty="0" smtClean="0"/>
              <a:t>11</a:t>
            </a:r>
            <a:r>
              <a:rPr lang="zh-CN" altLang="en-US" sz="2000" dirty="0" smtClean="0"/>
              <a:t>日，日本东北部发生</a:t>
            </a:r>
            <a:r>
              <a:rPr lang="en-US" altLang="zh-CN" sz="2000" dirty="0" smtClean="0"/>
              <a:t>9.0</a:t>
            </a:r>
            <a:r>
              <a:rPr lang="zh-CN" altLang="en-US" sz="2000" dirty="0" smtClean="0"/>
              <a:t>级地震。世界银行预测经济损失</a:t>
            </a:r>
            <a:r>
              <a:rPr lang="en-US" altLang="zh-CN" sz="2000" dirty="0" smtClean="0"/>
              <a:t>1220</a:t>
            </a:r>
            <a:r>
              <a:rPr lang="zh-CN" altLang="en-US" sz="2000" dirty="0" smtClean="0"/>
              <a:t>亿至</a:t>
            </a:r>
            <a:r>
              <a:rPr lang="en-US" altLang="zh-CN" sz="2000" dirty="0" smtClean="0"/>
              <a:t>2350</a:t>
            </a:r>
            <a:r>
              <a:rPr lang="zh-CN" altLang="en-US" sz="2000" dirty="0" smtClean="0"/>
              <a:t>亿美元。</a:t>
            </a:r>
            <a:endParaRPr lang="en-US" altLang="zh-CN" sz="2000" dirty="0" smtClean="0"/>
          </a:p>
          <a:p>
            <a:endParaRPr lang="zh-CN" altLang="en-US" dirty="0"/>
          </a:p>
        </p:txBody>
      </p:sp>
      <p:sp>
        <p:nvSpPr>
          <p:cNvPr id="4" name="灯片编号占位符 3"/>
          <p:cNvSpPr>
            <a:spLocks noGrp="1"/>
          </p:cNvSpPr>
          <p:nvPr>
            <p:ph type="sldNum" sz="quarter" idx="4294967295"/>
          </p:nvPr>
        </p:nvSpPr>
        <p:spPr>
          <a:xfrm>
            <a:off x="6553200" y="6245225"/>
            <a:ext cx="2133600" cy="476250"/>
          </a:xfrm>
          <a:prstGeom prst="rect">
            <a:avLst/>
          </a:prstGeom>
        </p:spPr>
        <p:txBody>
          <a:bodyPr/>
          <a:lstStyle/>
          <a:p>
            <a:fld id="{AF1456A2-623C-4C4C-B496-9EED9078A0C7}" type="slidenum">
              <a:rPr lang="zh-CN" altLang="en-US" smtClean="0"/>
              <a:pPr/>
              <a:t>10</a:t>
            </a:fld>
            <a:endParaRPr lang="en-US"/>
          </a:p>
        </p:txBody>
      </p:sp>
      <p:pic>
        <p:nvPicPr>
          <p:cNvPr id="5" name="图片 4" descr="900x600_6UTNQ27P00AO0001.jpg"/>
          <p:cNvPicPr>
            <a:picLocks noChangeAspect="1"/>
          </p:cNvPicPr>
          <p:nvPr/>
        </p:nvPicPr>
        <p:blipFill>
          <a:blip r:embed="rId2" cstate="print"/>
          <a:stretch>
            <a:fillRect/>
          </a:stretch>
        </p:blipFill>
        <p:spPr>
          <a:xfrm>
            <a:off x="179512" y="2708920"/>
            <a:ext cx="5256584" cy="3963884"/>
          </a:xfrm>
          <a:prstGeom prst="rect">
            <a:avLst/>
          </a:prstGeom>
        </p:spPr>
      </p:pic>
      <p:pic>
        <p:nvPicPr>
          <p:cNvPr id="6" name="图片 5" descr="2.jpg"/>
          <p:cNvPicPr>
            <a:picLocks noChangeAspect="1"/>
          </p:cNvPicPr>
          <p:nvPr/>
        </p:nvPicPr>
        <p:blipFill>
          <a:blip r:embed="rId3" cstate="print"/>
          <a:stretch>
            <a:fillRect/>
          </a:stretch>
        </p:blipFill>
        <p:spPr>
          <a:xfrm>
            <a:off x="5508104" y="2060848"/>
            <a:ext cx="3384376" cy="4797152"/>
          </a:xfrm>
          <a:prstGeom prst="rect">
            <a:avLst/>
          </a:prstGeom>
        </p:spPr>
      </p:pic>
      <p:sp>
        <p:nvSpPr>
          <p:cNvPr id="7" name="矩形 6"/>
          <p:cNvSpPr/>
          <p:nvPr/>
        </p:nvSpPr>
        <p:spPr>
          <a:xfrm>
            <a:off x="5508104" y="1196752"/>
            <a:ext cx="341987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dirty="0" smtClean="0">
                <a:solidFill>
                  <a:schemeClr val="tx1"/>
                </a:solidFill>
              </a:rPr>
              <a:t>福岛县一家火电厂的圆形油库在地震后破碎变形</a:t>
            </a:r>
            <a:endParaRPr lang="zh-CN" altLang="en-US" dirty="0">
              <a:solidFill>
                <a:schemeClr val="tx1"/>
              </a:solidFill>
            </a:endParaRPr>
          </a:p>
        </p:txBody>
      </p:sp>
      <p:sp>
        <p:nvSpPr>
          <p:cNvPr id="8" name="矩形 7"/>
          <p:cNvSpPr/>
          <p:nvPr/>
        </p:nvSpPr>
        <p:spPr>
          <a:xfrm>
            <a:off x="3419872" y="116632"/>
            <a:ext cx="2415212" cy="523220"/>
          </a:xfrm>
          <a:prstGeom prst="rect">
            <a:avLst/>
          </a:prstGeom>
        </p:spPr>
        <p:txBody>
          <a:bodyPr wrap="square">
            <a:spAutoFit/>
          </a:bodyPr>
          <a:lstStyle/>
          <a:p>
            <a:r>
              <a:rPr lang="zh-CN" altLang="en-US" sz="2800" b="1" dirty="0" smtClean="0"/>
              <a:t>日本地震</a:t>
            </a:r>
            <a:endParaRPr lang="zh-CN" alt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142852"/>
            <a:ext cx="7313975" cy="432048"/>
          </a:xfrm>
        </p:spPr>
        <p:txBody>
          <a:bodyPr>
            <a:noAutofit/>
          </a:bodyPr>
          <a:lstStyle/>
          <a:p>
            <a:pPr algn="ctr"/>
            <a:r>
              <a:rPr lang="zh-CN" altLang="en-US" sz="2800" b="1" dirty="0" smtClean="0"/>
              <a:t>海洋石油污染来源</a:t>
            </a:r>
            <a:endParaRPr lang="zh-CN" altLang="en-US" sz="28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5" name="Object 1"/>
          <p:cNvGraphicFramePr>
            <a:graphicFrameLocks noChangeAspect="1"/>
          </p:cNvGraphicFramePr>
          <p:nvPr/>
        </p:nvGraphicFramePr>
        <p:xfrm>
          <a:off x="1000100" y="1236652"/>
          <a:ext cx="6858048" cy="5000660"/>
        </p:xfrm>
        <a:graphic>
          <a:graphicData uri="http://schemas.openxmlformats.org/presentationml/2006/ole">
            <p:oleObj spid="_x0000_s1025" name="Visio" r:id="rId4" imgW="6802726" imgH="6694569" progId="Visio.Drawing.11">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14290"/>
            <a:ext cx="7313975" cy="432048"/>
          </a:xfrm>
        </p:spPr>
        <p:txBody>
          <a:bodyPr>
            <a:noAutofit/>
          </a:bodyPr>
          <a:lstStyle/>
          <a:p>
            <a:pPr algn="ctr"/>
            <a:r>
              <a:rPr lang="zh-CN" altLang="en-US" sz="2800" b="1" dirty="0" smtClean="0"/>
              <a:t>近</a:t>
            </a:r>
            <a:r>
              <a:rPr lang="en-US" sz="2800" b="1" dirty="0" smtClean="0"/>
              <a:t>40</a:t>
            </a:r>
            <a:r>
              <a:rPr lang="zh-CN" altLang="en-US" sz="2800" b="1" dirty="0" smtClean="0"/>
              <a:t>年重大海洋石油污染事件</a:t>
            </a:r>
            <a:endParaRPr lang="zh-CN" altLang="en-US" sz="2800" b="1" dirty="0"/>
          </a:p>
        </p:txBody>
      </p:sp>
      <p:graphicFrame>
        <p:nvGraphicFramePr>
          <p:cNvPr id="4" name="表格 3"/>
          <p:cNvGraphicFramePr>
            <a:graphicFrameLocks noGrp="1"/>
          </p:cNvGraphicFramePr>
          <p:nvPr/>
        </p:nvGraphicFramePr>
        <p:xfrm>
          <a:off x="395536" y="1052736"/>
          <a:ext cx="8568954" cy="5049197"/>
        </p:xfrm>
        <a:graphic>
          <a:graphicData uri="http://schemas.openxmlformats.org/drawingml/2006/table">
            <a:tbl>
              <a:tblPr/>
              <a:tblGrid>
                <a:gridCol w="618520"/>
                <a:gridCol w="1324243"/>
                <a:gridCol w="1324243"/>
                <a:gridCol w="1989579"/>
                <a:gridCol w="3312369"/>
              </a:tblGrid>
              <a:tr h="343159">
                <a:tc>
                  <a:txBody>
                    <a:bodyPr/>
                    <a:lstStyle/>
                    <a:p>
                      <a:pPr algn="ctr">
                        <a:lnSpc>
                          <a:spcPts val="1200"/>
                        </a:lnSpc>
                        <a:spcAft>
                          <a:spcPts val="0"/>
                        </a:spcAft>
                      </a:pPr>
                      <a:r>
                        <a:rPr lang="zh-CN" sz="1000" b="1" kern="0" dirty="0">
                          <a:solidFill>
                            <a:srgbClr val="000000"/>
                          </a:solidFill>
                          <a:latin typeface="Calibri"/>
                          <a:ea typeface="宋体"/>
                          <a:cs typeface="宋体"/>
                        </a:rPr>
                        <a:t>污染</a:t>
                      </a:r>
                      <a:endParaRPr lang="zh-CN" sz="1000" kern="100" dirty="0">
                        <a:latin typeface="Calibri"/>
                        <a:ea typeface="宋体"/>
                        <a:cs typeface="Times New Roman"/>
                      </a:endParaRPr>
                    </a:p>
                    <a:p>
                      <a:pPr algn="ctr">
                        <a:lnSpc>
                          <a:spcPts val="1200"/>
                        </a:lnSpc>
                        <a:spcAft>
                          <a:spcPts val="0"/>
                        </a:spcAft>
                      </a:pPr>
                      <a:r>
                        <a:rPr lang="zh-CN" sz="1000" b="1" kern="0" dirty="0">
                          <a:solidFill>
                            <a:srgbClr val="000000"/>
                          </a:solidFill>
                          <a:latin typeface="Calibri"/>
                          <a:ea typeface="宋体"/>
                          <a:cs typeface="宋体"/>
                        </a:rPr>
                        <a:t>类型</a:t>
                      </a:r>
                      <a:endParaRPr lang="zh-CN" sz="1000" kern="100" dirty="0">
                        <a:latin typeface="Calibri"/>
                        <a:ea typeface="宋体"/>
                        <a:cs typeface="Times New Roman"/>
                      </a:endParaRPr>
                    </a:p>
                  </a:txBody>
                  <a:tcPr marL="39757" marR="39757"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000" b="1" kern="0">
                          <a:solidFill>
                            <a:srgbClr val="000000"/>
                          </a:solidFill>
                          <a:latin typeface="Calibri"/>
                          <a:ea typeface="宋体"/>
                          <a:cs typeface="宋体"/>
                        </a:rPr>
                        <a:t>时间</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000" b="1" kern="0">
                          <a:solidFill>
                            <a:srgbClr val="000000"/>
                          </a:solidFill>
                          <a:latin typeface="Calibri"/>
                          <a:ea typeface="宋体"/>
                          <a:cs typeface="宋体"/>
                        </a:rPr>
                        <a:t>事件名称</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000" b="1" kern="0" dirty="0">
                          <a:solidFill>
                            <a:srgbClr val="000000"/>
                          </a:solidFill>
                          <a:latin typeface="Calibri"/>
                          <a:ea typeface="宋体"/>
                          <a:cs typeface="宋体"/>
                        </a:rPr>
                        <a:t>危害区域</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000" b="1" kern="0">
                          <a:solidFill>
                            <a:srgbClr val="000000"/>
                          </a:solidFill>
                          <a:latin typeface="Calibri"/>
                          <a:ea typeface="宋体"/>
                          <a:cs typeface="宋体"/>
                        </a:rPr>
                        <a:t>损失大小</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8965">
                <a:tc rowSpan="13">
                  <a:txBody>
                    <a:bodyPr/>
                    <a:lstStyle/>
                    <a:p>
                      <a:pPr algn="ctr">
                        <a:lnSpc>
                          <a:spcPts val="1200"/>
                        </a:lnSpc>
                        <a:spcAft>
                          <a:spcPts val="0"/>
                        </a:spcAft>
                      </a:pPr>
                      <a:r>
                        <a:rPr lang="zh-CN" sz="1000" b="1" kern="0" dirty="0">
                          <a:solidFill>
                            <a:srgbClr val="000000"/>
                          </a:solidFill>
                          <a:latin typeface="Calibri"/>
                          <a:ea typeface="宋体"/>
                          <a:cs typeface="宋体"/>
                        </a:rPr>
                        <a:t>石油</a:t>
                      </a:r>
                      <a:endParaRPr lang="zh-CN" sz="1000" kern="100" dirty="0">
                        <a:latin typeface="Calibri"/>
                        <a:ea typeface="宋体"/>
                        <a:cs typeface="Times New Roman"/>
                      </a:endParaRPr>
                    </a:p>
                    <a:p>
                      <a:pPr algn="ctr">
                        <a:lnSpc>
                          <a:spcPts val="1200"/>
                        </a:lnSpc>
                        <a:spcAft>
                          <a:spcPts val="0"/>
                        </a:spcAft>
                      </a:pPr>
                      <a:r>
                        <a:rPr lang="zh-CN" sz="1000" b="1" kern="0" dirty="0">
                          <a:solidFill>
                            <a:srgbClr val="000000"/>
                          </a:solidFill>
                          <a:latin typeface="Calibri"/>
                          <a:ea typeface="宋体"/>
                          <a:cs typeface="宋体"/>
                        </a:rPr>
                        <a:t>污染</a:t>
                      </a:r>
                      <a:endParaRPr lang="zh-CN" sz="1000" kern="100" dirty="0">
                        <a:latin typeface="Calibri"/>
                        <a:ea typeface="宋体"/>
                        <a:cs typeface="Times New Roman"/>
                      </a:endParaRPr>
                    </a:p>
                  </a:txBody>
                  <a:tcPr marL="39757" marR="3975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dirty="0">
                          <a:solidFill>
                            <a:srgbClr val="000000"/>
                          </a:solidFill>
                          <a:latin typeface="宋体"/>
                          <a:ea typeface="宋体"/>
                          <a:cs typeface="宋体"/>
                        </a:rPr>
                        <a:t>2011.10</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“雷纳”号货轮漏油事件</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新西兰北岛东部附近海域</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漏油量为</a:t>
                      </a:r>
                      <a:r>
                        <a:rPr lang="en-US" sz="1000" kern="0">
                          <a:solidFill>
                            <a:srgbClr val="000000"/>
                          </a:solidFill>
                          <a:latin typeface="Calibri"/>
                          <a:ea typeface="宋体"/>
                          <a:cs typeface="宋体"/>
                        </a:rPr>
                        <a:t>20</a:t>
                      </a:r>
                      <a:r>
                        <a:rPr lang="zh-CN" sz="1000" kern="0">
                          <a:solidFill>
                            <a:srgbClr val="000000"/>
                          </a:solidFill>
                          <a:latin typeface="Calibri"/>
                          <a:ea typeface="宋体"/>
                          <a:cs typeface="宋体"/>
                        </a:rPr>
                        <a:t>吨到</a:t>
                      </a:r>
                      <a:r>
                        <a:rPr lang="en-US" sz="1000" kern="0">
                          <a:solidFill>
                            <a:srgbClr val="000000"/>
                          </a:solidFill>
                          <a:latin typeface="Calibri"/>
                          <a:ea typeface="宋体"/>
                          <a:cs typeface="宋体"/>
                        </a:rPr>
                        <a:t>30</a:t>
                      </a:r>
                      <a:r>
                        <a:rPr lang="zh-CN" sz="1000" kern="0">
                          <a:solidFill>
                            <a:srgbClr val="000000"/>
                          </a:solidFill>
                          <a:latin typeface="Calibri"/>
                          <a:ea typeface="宋体"/>
                          <a:cs typeface="宋体"/>
                        </a:rPr>
                        <a:t>吨，形成</a:t>
                      </a:r>
                      <a:r>
                        <a:rPr lang="en-US" sz="1000" kern="0">
                          <a:solidFill>
                            <a:srgbClr val="000000"/>
                          </a:solidFill>
                          <a:latin typeface="Calibri"/>
                          <a:ea typeface="宋体"/>
                          <a:cs typeface="宋体"/>
                        </a:rPr>
                        <a:t>13</a:t>
                      </a:r>
                      <a:r>
                        <a:rPr lang="zh-CN" sz="1000" kern="0">
                          <a:solidFill>
                            <a:srgbClr val="000000"/>
                          </a:solidFill>
                          <a:latin typeface="Calibri"/>
                          <a:ea typeface="宋体"/>
                          <a:cs typeface="宋体"/>
                        </a:rPr>
                        <a:t>公里长的浮油带，成为新西兰“最严重的海洋环境灾难”</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2011.06</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康菲石油漏油事件</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渤海湾</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事故造成了严重的经济损失，海水污染面积</a:t>
                      </a:r>
                      <a:r>
                        <a:rPr lang="en-US" sz="1000" kern="0" dirty="0">
                          <a:solidFill>
                            <a:srgbClr val="000000"/>
                          </a:solidFill>
                          <a:latin typeface="Calibri"/>
                          <a:ea typeface="宋体"/>
                          <a:cs typeface="宋体"/>
                        </a:rPr>
                        <a:t>6200</a:t>
                      </a:r>
                      <a:r>
                        <a:rPr lang="zh-CN" sz="1000" kern="0" dirty="0">
                          <a:solidFill>
                            <a:srgbClr val="000000"/>
                          </a:solidFill>
                          <a:latin typeface="Calibri"/>
                          <a:ea typeface="宋体"/>
                          <a:cs typeface="宋体"/>
                        </a:rPr>
                        <a:t>平方公里</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965">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2010.07</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大连新港码头储油罐输油管线起火爆炸</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渤海湾</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大火燃烧</a:t>
                      </a:r>
                      <a:r>
                        <a:rPr lang="en-US" sz="1000" kern="0">
                          <a:solidFill>
                            <a:srgbClr val="000000"/>
                          </a:solidFill>
                          <a:latin typeface="Calibri"/>
                          <a:ea typeface="宋体"/>
                          <a:cs typeface="宋体"/>
                        </a:rPr>
                        <a:t>15</a:t>
                      </a:r>
                      <a:r>
                        <a:rPr lang="zh-CN" sz="1000" kern="0">
                          <a:solidFill>
                            <a:srgbClr val="000000"/>
                          </a:solidFill>
                          <a:latin typeface="Calibri"/>
                          <a:ea typeface="宋体"/>
                          <a:cs typeface="宋体"/>
                        </a:rPr>
                        <a:t>小时，有</a:t>
                      </a:r>
                      <a:r>
                        <a:rPr lang="en-US" sz="1000" kern="0">
                          <a:solidFill>
                            <a:srgbClr val="000000"/>
                          </a:solidFill>
                          <a:latin typeface="Calibri"/>
                          <a:ea typeface="宋体"/>
                          <a:cs typeface="宋体"/>
                        </a:rPr>
                        <a:t>1500</a:t>
                      </a:r>
                      <a:r>
                        <a:rPr lang="zh-CN" sz="1000" kern="0">
                          <a:solidFill>
                            <a:srgbClr val="000000"/>
                          </a:solidFill>
                          <a:latin typeface="Calibri"/>
                          <a:ea typeface="宋体"/>
                          <a:cs typeface="宋体"/>
                        </a:rPr>
                        <a:t>吨原油进入海洋</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965">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2010.04</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dirty="0">
                          <a:solidFill>
                            <a:srgbClr val="000000"/>
                          </a:solidFill>
                          <a:latin typeface="宋体"/>
                          <a:ea typeface="宋体"/>
                          <a:cs typeface="宋体"/>
                        </a:rPr>
                        <a:t>BP</a:t>
                      </a:r>
                      <a:r>
                        <a:rPr lang="zh-CN" sz="1000" kern="0" dirty="0">
                          <a:solidFill>
                            <a:srgbClr val="000000"/>
                          </a:solidFill>
                          <a:latin typeface="Calibri"/>
                          <a:ea typeface="宋体"/>
                          <a:cs typeface="宋体"/>
                        </a:rPr>
                        <a:t>漏油事件</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墨西哥湾</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造成</a:t>
                      </a:r>
                      <a:r>
                        <a:rPr lang="en-US" sz="1000" kern="0">
                          <a:solidFill>
                            <a:srgbClr val="000000"/>
                          </a:solidFill>
                          <a:latin typeface="Calibri"/>
                          <a:ea typeface="宋体"/>
                          <a:cs typeface="宋体"/>
                        </a:rPr>
                        <a:t>11</a:t>
                      </a:r>
                      <a:r>
                        <a:rPr lang="zh-CN" sz="1000" kern="0">
                          <a:solidFill>
                            <a:srgbClr val="000000"/>
                          </a:solidFill>
                          <a:latin typeface="Calibri"/>
                          <a:ea typeface="宋体"/>
                          <a:cs typeface="宋体"/>
                        </a:rPr>
                        <a:t>人失踪，</a:t>
                      </a:r>
                      <a:r>
                        <a:rPr lang="en-US" sz="1000" kern="0">
                          <a:solidFill>
                            <a:srgbClr val="000000"/>
                          </a:solidFill>
                          <a:latin typeface="Calibri"/>
                          <a:ea typeface="宋体"/>
                          <a:cs typeface="宋体"/>
                        </a:rPr>
                        <a:t>7.8</a:t>
                      </a:r>
                      <a:r>
                        <a:rPr lang="zh-CN" sz="1000" kern="0">
                          <a:solidFill>
                            <a:srgbClr val="000000"/>
                          </a:solidFill>
                          <a:latin typeface="Calibri"/>
                          <a:ea typeface="宋体"/>
                          <a:cs typeface="宋体"/>
                        </a:rPr>
                        <a:t>亿升石油泄漏，对该海域造成严重污染，并面临巨额经济赔偿</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2007.11</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俄罗斯油轮“伏尔加石油</a:t>
                      </a:r>
                      <a:r>
                        <a:rPr lang="en-US" sz="1000" kern="0">
                          <a:solidFill>
                            <a:srgbClr val="000000"/>
                          </a:solidFill>
                          <a:latin typeface="Calibri"/>
                          <a:ea typeface="宋体"/>
                          <a:cs typeface="宋体"/>
                        </a:rPr>
                        <a:t>139</a:t>
                      </a:r>
                      <a:r>
                        <a:rPr lang="zh-CN" sz="1000" kern="0">
                          <a:solidFill>
                            <a:srgbClr val="000000"/>
                          </a:solidFill>
                          <a:latin typeface="Calibri"/>
                          <a:ea typeface="宋体"/>
                          <a:cs typeface="宋体"/>
                        </a:rPr>
                        <a:t>”号事件</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刻赤海峡</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a:solidFill>
                            <a:srgbClr val="000000"/>
                          </a:solidFill>
                          <a:latin typeface="宋体"/>
                          <a:ea typeface="宋体"/>
                          <a:cs typeface="宋体"/>
                        </a:rPr>
                        <a:t>3000</a:t>
                      </a:r>
                      <a:r>
                        <a:rPr lang="zh-CN" sz="1000" kern="0">
                          <a:solidFill>
                            <a:srgbClr val="000000"/>
                          </a:solidFill>
                          <a:latin typeface="Calibri"/>
                          <a:ea typeface="宋体"/>
                          <a:cs typeface="宋体"/>
                        </a:rPr>
                        <a:t>多吨重油泄漏，致出事海域严重污染。</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965">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2002.11</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“威望”号沉没漏油事件</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西班牙海域</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至少</a:t>
                      </a:r>
                      <a:r>
                        <a:rPr lang="en-US" sz="1000" kern="0">
                          <a:solidFill>
                            <a:srgbClr val="000000"/>
                          </a:solidFill>
                          <a:latin typeface="Calibri"/>
                          <a:ea typeface="宋体"/>
                          <a:cs typeface="宋体"/>
                        </a:rPr>
                        <a:t>6.3</a:t>
                      </a:r>
                      <a:r>
                        <a:rPr lang="zh-CN" sz="1000" kern="0">
                          <a:solidFill>
                            <a:srgbClr val="000000"/>
                          </a:solidFill>
                          <a:latin typeface="Calibri"/>
                          <a:ea typeface="宋体"/>
                          <a:cs typeface="宋体"/>
                        </a:rPr>
                        <a:t>万吨重油泄漏。法国、西班牙及葡萄牙数千公里海岸受污染，数万只海鸟死亡</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8">
                <a:tc vMerge="1">
                  <a:txBody>
                    <a:bodyPr/>
                    <a:lstStyle/>
                    <a:p>
                      <a:endParaRPr lang="zh-CN" altLang="en-US"/>
                    </a:p>
                  </a:txBody>
                  <a:tcPr/>
                </a:tc>
                <a:tc>
                  <a:txBody>
                    <a:bodyPr/>
                    <a:lstStyle/>
                    <a:p>
                      <a:pPr algn="l">
                        <a:lnSpc>
                          <a:spcPts val="1200"/>
                        </a:lnSpc>
                        <a:spcAft>
                          <a:spcPts val="0"/>
                        </a:spcAft>
                      </a:pPr>
                      <a:r>
                        <a:rPr lang="en-US" sz="1000" kern="0" dirty="0">
                          <a:solidFill>
                            <a:srgbClr val="000000"/>
                          </a:solidFill>
                          <a:latin typeface="宋体"/>
                          <a:ea typeface="宋体"/>
                          <a:cs typeface="宋体"/>
                        </a:rPr>
                        <a:t>1999.12</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马耳他籍油轮“埃里卡”号发生断裂事件</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法国西海岸</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泄漏</a:t>
                      </a:r>
                      <a:r>
                        <a:rPr lang="en-US" sz="1000" kern="0" dirty="0">
                          <a:solidFill>
                            <a:srgbClr val="000000"/>
                          </a:solidFill>
                          <a:latin typeface="Calibri"/>
                          <a:ea typeface="宋体"/>
                          <a:cs typeface="宋体"/>
                        </a:rPr>
                        <a:t>1</a:t>
                      </a:r>
                      <a:r>
                        <a:rPr lang="zh-CN" sz="1000" kern="0" dirty="0">
                          <a:solidFill>
                            <a:srgbClr val="000000"/>
                          </a:solidFill>
                          <a:latin typeface="Calibri"/>
                          <a:ea typeface="宋体"/>
                          <a:cs typeface="宋体"/>
                        </a:rPr>
                        <a:t>万多吨重油，沿海</a:t>
                      </a:r>
                      <a:r>
                        <a:rPr lang="en-US" sz="1000" kern="0" dirty="0">
                          <a:solidFill>
                            <a:srgbClr val="000000"/>
                          </a:solidFill>
                          <a:latin typeface="Calibri"/>
                          <a:ea typeface="宋体"/>
                          <a:cs typeface="宋体"/>
                        </a:rPr>
                        <a:t>400</a:t>
                      </a:r>
                      <a:r>
                        <a:rPr lang="zh-CN" sz="1000" kern="0" dirty="0">
                          <a:solidFill>
                            <a:srgbClr val="000000"/>
                          </a:solidFill>
                          <a:latin typeface="Calibri"/>
                          <a:ea typeface="宋体"/>
                          <a:cs typeface="宋体"/>
                        </a:rPr>
                        <a:t>公里区域受到污染。法国西海岸被</a:t>
                      </a:r>
                      <a:r>
                        <a:rPr lang="en-US" sz="1000" kern="0" dirty="0">
                          <a:solidFill>
                            <a:srgbClr val="000000"/>
                          </a:solidFill>
                          <a:latin typeface="Calibri"/>
                          <a:ea typeface="宋体"/>
                          <a:cs typeface="宋体"/>
                        </a:rPr>
                        <a:t>300</a:t>
                      </a:r>
                      <a:r>
                        <a:rPr lang="zh-CN" sz="1000" kern="0" dirty="0">
                          <a:solidFill>
                            <a:srgbClr val="000000"/>
                          </a:solidFill>
                          <a:latin typeface="Calibri"/>
                          <a:ea typeface="宋体"/>
                          <a:cs typeface="宋体"/>
                        </a:rPr>
                        <a:t>万加仑石油污染，</a:t>
                      </a:r>
                      <a:r>
                        <a:rPr lang="en-US" sz="1000" kern="0" dirty="0">
                          <a:solidFill>
                            <a:srgbClr val="000000"/>
                          </a:solidFill>
                          <a:latin typeface="Calibri"/>
                          <a:ea typeface="宋体"/>
                          <a:cs typeface="宋体"/>
                        </a:rPr>
                        <a:t>20</a:t>
                      </a:r>
                      <a:r>
                        <a:rPr lang="zh-CN" sz="1000" kern="0" dirty="0">
                          <a:solidFill>
                            <a:srgbClr val="000000"/>
                          </a:solidFill>
                          <a:latin typeface="Calibri"/>
                          <a:ea typeface="宋体"/>
                          <a:cs typeface="宋体"/>
                        </a:rPr>
                        <a:t>多万只海鸟死亡</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1996.02</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利比里亚油轮“海洋女王”号搁浅</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威尔士海岸</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dirty="0">
                          <a:solidFill>
                            <a:srgbClr val="000000"/>
                          </a:solidFill>
                          <a:latin typeface="宋体"/>
                          <a:ea typeface="宋体"/>
                          <a:cs typeface="宋体"/>
                        </a:rPr>
                        <a:t>14.7</a:t>
                      </a:r>
                      <a:r>
                        <a:rPr lang="zh-CN" sz="1000" kern="0" dirty="0">
                          <a:solidFill>
                            <a:srgbClr val="000000"/>
                          </a:solidFill>
                          <a:latin typeface="Calibri"/>
                          <a:ea typeface="宋体"/>
                          <a:cs typeface="宋体"/>
                        </a:rPr>
                        <a:t>万吨原油泄漏，致死超过</a:t>
                      </a:r>
                      <a:r>
                        <a:rPr lang="en-US" sz="1000" kern="0" dirty="0">
                          <a:solidFill>
                            <a:srgbClr val="000000"/>
                          </a:solidFill>
                          <a:latin typeface="Calibri"/>
                          <a:ea typeface="宋体"/>
                          <a:cs typeface="宋体"/>
                        </a:rPr>
                        <a:t>2.5</a:t>
                      </a:r>
                      <a:r>
                        <a:rPr lang="zh-CN" sz="1000" kern="0" dirty="0">
                          <a:solidFill>
                            <a:srgbClr val="000000"/>
                          </a:solidFill>
                          <a:latin typeface="Calibri"/>
                          <a:ea typeface="宋体"/>
                          <a:cs typeface="宋体"/>
                        </a:rPr>
                        <a:t>万只水鸟</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748">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1993.06</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“布里尔”号搁浅</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设特兰群岛海域</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泄漏了</a:t>
                      </a:r>
                      <a:r>
                        <a:rPr lang="en-US" sz="1000" kern="0" dirty="0">
                          <a:solidFill>
                            <a:srgbClr val="000000"/>
                          </a:solidFill>
                          <a:latin typeface="Calibri"/>
                          <a:ea typeface="宋体"/>
                          <a:cs typeface="宋体"/>
                        </a:rPr>
                        <a:t>2600</a:t>
                      </a:r>
                      <a:r>
                        <a:rPr lang="zh-CN" sz="1000" kern="0" dirty="0">
                          <a:solidFill>
                            <a:srgbClr val="000000"/>
                          </a:solidFill>
                          <a:latin typeface="Calibri"/>
                          <a:ea typeface="宋体"/>
                          <a:cs typeface="宋体"/>
                        </a:rPr>
                        <a:t>万加仑石油</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1992.12</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希腊油轮“爱琴海”号搁浅</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西班牙西北海岸</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至少</a:t>
                      </a:r>
                      <a:r>
                        <a:rPr lang="en-US" sz="1000" kern="0">
                          <a:solidFill>
                            <a:srgbClr val="000000"/>
                          </a:solidFill>
                          <a:latin typeface="Calibri"/>
                          <a:ea typeface="宋体"/>
                          <a:cs typeface="宋体"/>
                        </a:rPr>
                        <a:t>6</a:t>
                      </a:r>
                      <a:r>
                        <a:rPr lang="zh-CN" sz="1000" kern="0">
                          <a:solidFill>
                            <a:srgbClr val="000000"/>
                          </a:solidFill>
                          <a:latin typeface="Calibri"/>
                          <a:ea typeface="宋体"/>
                          <a:cs typeface="宋体"/>
                        </a:rPr>
                        <a:t>万多吨原油泄漏，污染加利西亚沿岸</a:t>
                      </a:r>
                      <a:r>
                        <a:rPr lang="en-US" sz="1000" kern="0">
                          <a:solidFill>
                            <a:srgbClr val="000000"/>
                          </a:solidFill>
                          <a:latin typeface="Calibri"/>
                          <a:ea typeface="宋体"/>
                          <a:cs typeface="宋体"/>
                        </a:rPr>
                        <a:t>200</a:t>
                      </a:r>
                      <a:r>
                        <a:rPr lang="zh-CN" sz="1000" kern="0">
                          <a:solidFill>
                            <a:srgbClr val="000000"/>
                          </a:solidFill>
                          <a:latin typeface="Calibri"/>
                          <a:ea typeface="宋体"/>
                          <a:cs typeface="宋体"/>
                        </a:rPr>
                        <a:t>公里区域</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1991.05</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a:solidFill>
                            <a:srgbClr val="000000"/>
                          </a:solidFill>
                          <a:latin typeface="宋体"/>
                          <a:ea typeface="宋体"/>
                          <a:cs typeface="宋体"/>
                        </a:rPr>
                        <a:t>“ABT</a:t>
                      </a:r>
                      <a:r>
                        <a:rPr lang="zh-CN" sz="1000" kern="0">
                          <a:solidFill>
                            <a:srgbClr val="000000"/>
                          </a:solidFill>
                          <a:latin typeface="Calibri"/>
                          <a:ea typeface="宋体"/>
                          <a:cs typeface="宋体"/>
                        </a:rPr>
                        <a:t>夏日</a:t>
                      </a:r>
                      <a:r>
                        <a:rPr lang="en-US" sz="1000" kern="0">
                          <a:solidFill>
                            <a:srgbClr val="000000"/>
                          </a:solidFill>
                          <a:latin typeface="Calibri"/>
                          <a:ea typeface="宋体"/>
                          <a:cs typeface="宋体"/>
                        </a:rPr>
                        <a:t>”</a:t>
                      </a:r>
                      <a:r>
                        <a:rPr lang="zh-CN" sz="1000" kern="0">
                          <a:solidFill>
                            <a:srgbClr val="000000"/>
                          </a:solidFill>
                          <a:latin typeface="Calibri"/>
                          <a:ea typeface="宋体"/>
                          <a:cs typeface="宋体"/>
                        </a:rPr>
                        <a:t>号火灾引发了大爆炸</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伊朗哈尔克岛</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a:t>
                      </a:r>
                      <a:r>
                        <a:rPr lang="en-US" sz="1000" kern="0" dirty="0">
                          <a:solidFill>
                            <a:srgbClr val="000000"/>
                          </a:solidFill>
                          <a:latin typeface="Calibri"/>
                          <a:ea typeface="宋体"/>
                          <a:cs typeface="宋体"/>
                        </a:rPr>
                        <a:t>ABT</a:t>
                      </a:r>
                      <a:r>
                        <a:rPr lang="zh-CN" sz="1000" kern="0" dirty="0">
                          <a:solidFill>
                            <a:srgbClr val="000000"/>
                          </a:solidFill>
                          <a:latin typeface="Calibri"/>
                          <a:ea typeface="宋体"/>
                          <a:cs typeface="宋体"/>
                        </a:rPr>
                        <a:t>夏日”号被摧毁并沉入海底，船上的</a:t>
                      </a:r>
                      <a:r>
                        <a:rPr lang="en-US" sz="1000" kern="0" dirty="0">
                          <a:solidFill>
                            <a:srgbClr val="000000"/>
                          </a:solidFill>
                          <a:latin typeface="Calibri"/>
                          <a:ea typeface="宋体"/>
                          <a:cs typeface="宋体"/>
                        </a:rPr>
                        <a:t>32</a:t>
                      </a:r>
                      <a:r>
                        <a:rPr lang="zh-CN" sz="1000" kern="0" dirty="0">
                          <a:solidFill>
                            <a:srgbClr val="000000"/>
                          </a:solidFill>
                          <a:latin typeface="Calibri"/>
                          <a:ea typeface="宋体"/>
                          <a:cs typeface="宋体"/>
                        </a:rPr>
                        <a:t>名船员有五人死亡</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8">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1989.03</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美国埃克森公司“埃克森·阿尔迪兹”号触礁搁浅</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阿拉斯加威廉王子岛海岸</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泄漏</a:t>
                      </a:r>
                      <a:r>
                        <a:rPr lang="en-US" sz="1000" kern="0" dirty="0">
                          <a:solidFill>
                            <a:srgbClr val="000000"/>
                          </a:solidFill>
                          <a:latin typeface="Calibri"/>
                          <a:ea typeface="宋体"/>
                          <a:cs typeface="宋体"/>
                        </a:rPr>
                        <a:t>5</a:t>
                      </a:r>
                      <a:r>
                        <a:rPr lang="zh-CN" sz="1000" kern="0" dirty="0">
                          <a:solidFill>
                            <a:srgbClr val="000000"/>
                          </a:solidFill>
                          <a:latin typeface="Calibri"/>
                          <a:ea typeface="宋体"/>
                          <a:cs typeface="宋体"/>
                        </a:rPr>
                        <a:t>万吨原油，</a:t>
                      </a:r>
                      <a:r>
                        <a:rPr lang="en-US" sz="1000" kern="0" dirty="0">
                          <a:solidFill>
                            <a:srgbClr val="000000"/>
                          </a:solidFill>
                          <a:latin typeface="Calibri"/>
                          <a:ea typeface="宋体"/>
                          <a:cs typeface="宋体"/>
                        </a:rPr>
                        <a:t>8600</a:t>
                      </a:r>
                      <a:r>
                        <a:rPr lang="zh-CN" sz="1000" kern="0" dirty="0">
                          <a:solidFill>
                            <a:srgbClr val="000000"/>
                          </a:solidFill>
                          <a:latin typeface="Calibri"/>
                          <a:ea typeface="宋体"/>
                          <a:cs typeface="宋体"/>
                        </a:rPr>
                        <a:t>公里海岸线受污染，</a:t>
                      </a:r>
                      <a:r>
                        <a:rPr lang="en-US" sz="1000" kern="0" dirty="0">
                          <a:solidFill>
                            <a:srgbClr val="000000"/>
                          </a:solidFill>
                          <a:latin typeface="Calibri"/>
                          <a:ea typeface="宋体"/>
                          <a:cs typeface="宋体"/>
                        </a:rPr>
                        <a:t>30</a:t>
                      </a:r>
                      <a:r>
                        <a:rPr lang="zh-CN" sz="1000" kern="0" dirty="0">
                          <a:solidFill>
                            <a:srgbClr val="000000"/>
                          </a:solidFill>
                          <a:latin typeface="Calibri"/>
                          <a:ea typeface="宋体"/>
                          <a:cs typeface="宋体"/>
                        </a:rPr>
                        <a:t>万只海鸟和</a:t>
                      </a:r>
                      <a:r>
                        <a:rPr lang="en-US" sz="1000" kern="0" dirty="0">
                          <a:solidFill>
                            <a:srgbClr val="000000"/>
                          </a:solidFill>
                          <a:latin typeface="Calibri"/>
                          <a:ea typeface="宋体"/>
                          <a:cs typeface="宋体"/>
                        </a:rPr>
                        <a:t>5000</a:t>
                      </a:r>
                      <a:r>
                        <a:rPr lang="zh-CN" sz="1000" kern="0" dirty="0">
                          <a:solidFill>
                            <a:srgbClr val="000000"/>
                          </a:solidFill>
                          <a:latin typeface="Calibri"/>
                          <a:ea typeface="宋体"/>
                          <a:cs typeface="宋体"/>
                        </a:rPr>
                        <a:t>多头海獭、海豹死亡，当地鲑鱼和鲱鱼近于灭绝，数十家企业破产</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59">
                <a:tc vMerge="1">
                  <a:txBody>
                    <a:bodyPr/>
                    <a:lstStyle/>
                    <a:p>
                      <a:endParaRPr lang="zh-CN" altLang="en-US"/>
                    </a:p>
                  </a:txBody>
                  <a:tcPr/>
                </a:tc>
                <a:tc>
                  <a:txBody>
                    <a:bodyPr/>
                    <a:lstStyle/>
                    <a:p>
                      <a:pPr algn="l">
                        <a:lnSpc>
                          <a:spcPts val="1200"/>
                        </a:lnSpc>
                        <a:spcAft>
                          <a:spcPts val="0"/>
                        </a:spcAft>
                      </a:pPr>
                      <a:r>
                        <a:rPr lang="en-US" sz="1000" kern="0">
                          <a:solidFill>
                            <a:srgbClr val="000000"/>
                          </a:solidFill>
                          <a:latin typeface="宋体"/>
                          <a:ea typeface="宋体"/>
                          <a:cs typeface="宋体"/>
                        </a:rPr>
                        <a:t>1979.06</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a:solidFill>
                            <a:srgbClr val="000000"/>
                          </a:solidFill>
                          <a:latin typeface="Calibri"/>
                          <a:ea typeface="宋体"/>
                          <a:cs typeface="宋体"/>
                        </a:rPr>
                        <a:t>克斯托克</a:t>
                      </a:r>
                      <a:r>
                        <a:rPr lang="en-US" sz="1000" kern="0">
                          <a:solidFill>
                            <a:srgbClr val="000000"/>
                          </a:solidFill>
                          <a:latin typeface="Calibri"/>
                          <a:ea typeface="宋体"/>
                          <a:cs typeface="宋体"/>
                        </a:rPr>
                        <a:t>1</a:t>
                      </a:r>
                      <a:r>
                        <a:rPr lang="zh-CN" sz="1000" kern="0">
                          <a:solidFill>
                            <a:srgbClr val="000000"/>
                          </a:solidFill>
                          <a:latin typeface="Calibri"/>
                          <a:ea typeface="宋体"/>
                          <a:cs typeface="宋体"/>
                        </a:rPr>
                        <a:t>号探测油井井喷</a:t>
                      </a:r>
                      <a:endParaRPr lang="zh-CN" sz="1000" kern="10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000" kern="0" dirty="0">
                          <a:solidFill>
                            <a:srgbClr val="000000"/>
                          </a:solidFill>
                          <a:latin typeface="Calibri"/>
                          <a:ea typeface="宋体"/>
                          <a:cs typeface="宋体"/>
                        </a:rPr>
                        <a:t>墨西哥湾</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000" kern="0" dirty="0">
                          <a:solidFill>
                            <a:srgbClr val="000000"/>
                          </a:solidFill>
                          <a:latin typeface="宋体"/>
                          <a:ea typeface="宋体"/>
                          <a:cs typeface="宋体"/>
                        </a:rPr>
                        <a:t>100</a:t>
                      </a:r>
                      <a:r>
                        <a:rPr lang="zh-CN" sz="1000" kern="0" dirty="0">
                          <a:solidFill>
                            <a:srgbClr val="000000"/>
                          </a:solidFill>
                          <a:latin typeface="Calibri"/>
                          <a:ea typeface="宋体"/>
                          <a:cs typeface="宋体"/>
                        </a:rPr>
                        <a:t>万吨石油流入墨西哥湾，大面积浮油</a:t>
                      </a:r>
                      <a:endParaRPr lang="zh-CN" sz="1000" kern="100" dirty="0">
                        <a:latin typeface="Calibri"/>
                        <a:ea typeface="宋体"/>
                        <a:cs typeface="Times New Roman"/>
                      </a:endParaRPr>
                    </a:p>
                  </a:txBody>
                  <a:tcPr marL="39757" marR="3975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777" y="214290"/>
            <a:ext cx="7313975" cy="432048"/>
          </a:xfrm>
        </p:spPr>
        <p:txBody>
          <a:bodyPr>
            <a:noAutofit/>
          </a:bodyPr>
          <a:lstStyle/>
          <a:p>
            <a:pPr algn="ctr"/>
            <a:r>
              <a:rPr lang="zh-CN" altLang="en-US" sz="2800" b="1" dirty="0" smtClean="0"/>
              <a:t>海洋污染事件统计</a:t>
            </a:r>
            <a:endParaRPr lang="zh-CN" altLang="en-US" sz="2800" b="1" dirty="0"/>
          </a:p>
        </p:txBody>
      </p:sp>
      <p:sp>
        <p:nvSpPr>
          <p:cNvPr id="21" name="AutoShape 18"/>
          <p:cNvSpPr>
            <a:spLocks noChangeArrowheads="1"/>
          </p:cNvSpPr>
          <p:nvPr/>
        </p:nvSpPr>
        <p:spPr bwMode="auto">
          <a:xfrm>
            <a:off x="5572132" y="3000372"/>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algn="ctr" rtl="0" eaLnBrk="0" fontAlgn="base" hangingPunct="0">
              <a:spcBef>
                <a:spcPct val="0"/>
              </a:spcBef>
              <a:spcAft>
                <a:spcPct val="0"/>
              </a:spcAft>
            </a:pPr>
            <a:endParaRPr lang="zh-CN" altLang="zh-CN" kern="1200">
              <a:solidFill>
                <a:srgbClr val="FFFFFF"/>
              </a:solidFill>
              <a:latin typeface="Verdana" pitchFamily="34" charset="0"/>
              <a:ea typeface="+mn-ea"/>
              <a:cs typeface="+mn-cs"/>
            </a:endParaRPr>
          </a:p>
        </p:txBody>
      </p:sp>
      <p:sp>
        <p:nvSpPr>
          <p:cNvPr id="22" name="AutoShape 20"/>
          <p:cNvSpPr>
            <a:spLocks noChangeArrowheads="1"/>
          </p:cNvSpPr>
          <p:nvPr/>
        </p:nvSpPr>
        <p:spPr bwMode="auto">
          <a:xfrm>
            <a:off x="1143000" y="3095625"/>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algn="ctr" rtl="0" eaLnBrk="0" fontAlgn="base" hangingPunct="0">
              <a:spcBef>
                <a:spcPct val="0"/>
              </a:spcBef>
              <a:spcAft>
                <a:spcPct val="0"/>
              </a:spcAft>
            </a:pPr>
            <a:endParaRPr lang="zh-CN" altLang="zh-CN" kern="1200">
              <a:solidFill>
                <a:srgbClr val="FFFFFF"/>
              </a:solidFill>
              <a:latin typeface="Verdana" pitchFamily="34" charset="0"/>
              <a:ea typeface="+mn-ea"/>
              <a:cs typeface="+mn-cs"/>
            </a:endParaRPr>
          </a:p>
        </p:txBody>
      </p:sp>
      <p:sp>
        <p:nvSpPr>
          <p:cNvPr id="23" name="Text Box 21"/>
          <p:cNvSpPr txBox="1">
            <a:spLocks noChangeArrowheads="1"/>
          </p:cNvSpPr>
          <p:nvPr/>
        </p:nvSpPr>
        <p:spPr bwMode="gray">
          <a:xfrm>
            <a:off x="1142976" y="3192378"/>
            <a:ext cx="2357454" cy="2308324"/>
          </a:xfrm>
          <a:prstGeom prst="rect">
            <a:avLst/>
          </a:prstGeom>
          <a:noFill/>
          <a:ln w="9525">
            <a:noFill/>
            <a:miter lim="800000"/>
            <a:headEnd/>
            <a:tailEnd/>
          </a:ln>
          <a:effectLst/>
        </p:spPr>
        <p:txBody>
          <a:bodyPr wrap="square">
            <a:spAutoFit/>
          </a:bodyPr>
          <a:lstStyle/>
          <a:p>
            <a:pPr eaLnBrk="0" fontAlgn="base" hangingPunct="0">
              <a:lnSpc>
                <a:spcPct val="150000"/>
              </a:lnSpc>
              <a:spcBef>
                <a:spcPct val="0"/>
              </a:spcBef>
              <a:spcAft>
                <a:spcPct val="0"/>
              </a:spcAft>
            </a:pPr>
            <a:r>
              <a:rPr lang="zh-CN" altLang="en-US" sz="1600" dirty="0" smtClean="0">
                <a:latin typeface="+mn-ea"/>
              </a:rPr>
              <a:t>国际：</a:t>
            </a:r>
            <a:endParaRPr lang="en-US" altLang="zh-CN" sz="1600" dirty="0" smtClean="0">
              <a:latin typeface="+mn-ea"/>
            </a:endParaRPr>
          </a:p>
          <a:p>
            <a:pPr eaLnBrk="0" fontAlgn="base" hangingPunct="0">
              <a:lnSpc>
                <a:spcPct val="150000"/>
              </a:lnSpc>
              <a:spcBef>
                <a:spcPct val="0"/>
              </a:spcBef>
              <a:spcAft>
                <a:spcPct val="0"/>
              </a:spcAft>
            </a:pPr>
            <a:r>
              <a:rPr lang="zh-CN" altLang="en-US" sz="1600" dirty="0" smtClean="0">
                <a:latin typeface="+mn-ea"/>
              </a:rPr>
              <a:t>在过去的</a:t>
            </a:r>
            <a:r>
              <a:rPr lang="en-US" sz="1600" dirty="0" smtClean="0">
                <a:latin typeface="+mn-ea"/>
              </a:rPr>
              <a:t>40</a:t>
            </a:r>
            <a:r>
              <a:rPr lang="zh-CN" altLang="en-US" sz="1600" dirty="0" smtClean="0">
                <a:latin typeface="+mn-ea"/>
              </a:rPr>
              <a:t>年发生了</a:t>
            </a:r>
            <a:r>
              <a:rPr lang="en-US" sz="1600" dirty="0" smtClean="0">
                <a:latin typeface="+mn-ea"/>
              </a:rPr>
              <a:t>20</a:t>
            </a:r>
            <a:r>
              <a:rPr lang="zh-CN" altLang="en-US" sz="1600" dirty="0" smtClean="0">
                <a:latin typeface="+mn-ea"/>
              </a:rPr>
              <a:t>多起由石油造成的重大海洋污染事件，平均每两年就有一起重大事故发生。</a:t>
            </a:r>
            <a:endParaRPr lang="en-US" altLang="zh-CN" sz="1100" kern="1200" dirty="0">
              <a:solidFill>
                <a:srgbClr val="000000"/>
              </a:solidFill>
              <a:latin typeface="+mn-ea"/>
              <a:cs typeface="+mn-cs"/>
            </a:endParaRPr>
          </a:p>
        </p:txBody>
      </p:sp>
      <p:sp>
        <p:nvSpPr>
          <p:cNvPr id="24" name="AutoShape 22"/>
          <p:cNvSpPr>
            <a:spLocks noChangeAspect="1" noChangeArrowheads="1" noTextEdit="1"/>
          </p:cNvSpPr>
          <p:nvPr/>
        </p:nvSpPr>
        <p:spPr bwMode="gray">
          <a:xfrm>
            <a:off x="3222625" y="2995613"/>
            <a:ext cx="909638" cy="1244600"/>
          </a:xfrm>
          <a:prstGeom prst="rect">
            <a:avLst/>
          </a:prstGeom>
          <a:noFill/>
          <a:ln w="9525">
            <a:noFill/>
            <a:miter lim="800000"/>
            <a:headEnd/>
            <a:tailEnd/>
          </a:ln>
        </p:spPr>
        <p:txBody>
          <a:bodyPr/>
          <a:lstStyle/>
          <a:p>
            <a:pPr algn="l" rtl="0" fontAlgn="base">
              <a:spcBef>
                <a:spcPct val="0"/>
              </a:spcBef>
              <a:spcAft>
                <a:spcPct val="0"/>
              </a:spcAft>
            </a:pPr>
            <a:endParaRPr lang="zh-CN" altLang="en-US" kern="1200">
              <a:solidFill>
                <a:srgbClr val="FFFFFF"/>
              </a:solidFill>
              <a:latin typeface="Arial" pitchFamily="34" charset="0"/>
              <a:ea typeface="+mn-ea"/>
              <a:cs typeface="+mn-cs"/>
            </a:endParaRPr>
          </a:p>
        </p:txBody>
      </p:sp>
      <p:sp>
        <p:nvSpPr>
          <p:cNvPr id="25" name="Freeform 23"/>
          <p:cNvSpPr>
            <a:spLocks/>
          </p:cNvSpPr>
          <p:nvPr/>
        </p:nvSpPr>
        <p:spPr bwMode="gray">
          <a:xfrm>
            <a:off x="3222625" y="2998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3399"/>
              </a:gs>
              <a:gs pos="100000">
                <a:srgbClr val="003399">
                  <a:gamma/>
                  <a:tint val="31765"/>
                  <a:invGamma/>
                </a:srgb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sp>
        <p:nvSpPr>
          <p:cNvPr id="26" name="AutoShape 24"/>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pPr algn="l" rtl="0" fontAlgn="base">
              <a:spcBef>
                <a:spcPct val="0"/>
              </a:spcBef>
              <a:spcAft>
                <a:spcPct val="0"/>
              </a:spcAft>
            </a:pPr>
            <a:endParaRPr lang="zh-CN" altLang="en-US" kern="1200">
              <a:solidFill>
                <a:srgbClr val="FFFFFF"/>
              </a:solidFill>
              <a:latin typeface="Arial" pitchFamily="34" charset="0"/>
              <a:ea typeface="+mn-ea"/>
              <a:cs typeface="+mn-cs"/>
            </a:endParaRPr>
          </a:p>
        </p:txBody>
      </p:sp>
      <p:sp>
        <p:nvSpPr>
          <p:cNvPr id="27" name="Freeform 25"/>
          <p:cNvSpPr>
            <a:spLocks/>
          </p:cNvSpPr>
          <p:nvPr/>
        </p:nvSpPr>
        <p:spPr bwMode="gray">
          <a:xfrm flipH="1">
            <a:off x="4875213" y="2998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5AB14B"/>
              </a:gs>
              <a:gs pos="100000">
                <a:srgbClr val="5AB14B">
                  <a:gamma/>
                  <a:tint val="31765"/>
                  <a:invGamma/>
                </a:srgb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grpSp>
        <p:nvGrpSpPr>
          <p:cNvPr id="28" name="Group 26"/>
          <p:cNvGrpSpPr>
            <a:grpSpLocks/>
          </p:cNvGrpSpPr>
          <p:nvPr/>
        </p:nvGrpSpPr>
        <p:grpSpPr bwMode="auto">
          <a:xfrm>
            <a:off x="3048000" y="1371600"/>
            <a:ext cx="2998788" cy="1601788"/>
            <a:chOff x="1997" y="1314"/>
            <a:chExt cx="1889" cy="1009"/>
          </a:xfrm>
        </p:grpSpPr>
        <p:grpSp>
          <p:nvGrpSpPr>
            <p:cNvPr id="29" name="Group 27"/>
            <p:cNvGrpSpPr>
              <a:grpSpLocks/>
            </p:cNvGrpSpPr>
            <p:nvPr/>
          </p:nvGrpSpPr>
          <p:grpSpPr bwMode="auto">
            <a:xfrm>
              <a:off x="1997" y="1404"/>
              <a:ext cx="1889" cy="919"/>
              <a:chOff x="1973" y="1027"/>
              <a:chExt cx="1926" cy="937"/>
            </a:xfrm>
          </p:grpSpPr>
          <p:sp>
            <p:nvSpPr>
              <p:cNvPr id="34" name="Oval 28"/>
              <p:cNvSpPr>
                <a:spLocks noChangeArrowheads="1"/>
              </p:cNvSpPr>
              <p:nvPr/>
            </p:nvSpPr>
            <p:spPr bwMode="gray">
              <a:xfrm>
                <a:off x="1994" y="1057"/>
                <a:ext cx="1905" cy="907"/>
              </a:xfrm>
              <a:prstGeom prst="ellipse">
                <a:avLst/>
              </a:prstGeom>
              <a:gradFill rotWithShape="1">
                <a:gsLst>
                  <a:gs pos="0">
                    <a:srgbClr val="8A52C8"/>
                  </a:gs>
                  <a:gs pos="100000">
                    <a:srgbClr val="8A52C8">
                      <a:gamma/>
                      <a:shade val="48627"/>
                      <a:invGamma/>
                    </a:srgbClr>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sp>
            <p:nvSpPr>
              <p:cNvPr id="35" name="Oval 29"/>
              <p:cNvSpPr>
                <a:spLocks noChangeArrowheads="1"/>
              </p:cNvSpPr>
              <p:nvPr/>
            </p:nvSpPr>
            <p:spPr bwMode="gray">
              <a:xfrm>
                <a:off x="1973" y="1027"/>
                <a:ext cx="1905" cy="907"/>
              </a:xfrm>
              <a:prstGeom prst="ellipse">
                <a:avLst/>
              </a:prstGeom>
              <a:gradFill rotWithShape="1">
                <a:gsLst>
                  <a:gs pos="0">
                    <a:srgbClr val="8A52C8">
                      <a:gamma/>
                      <a:tint val="44314"/>
                      <a:invGamma/>
                    </a:srgbClr>
                  </a:gs>
                  <a:gs pos="100000">
                    <a:srgbClr val="8A52C8"/>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grpSp>
        <p:sp>
          <p:nvSpPr>
            <p:cNvPr id="30" name="Oval 30"/>
            <p:cNvSpPr>
              <a:spLocks noChangeArrowheads="1"/>
            </p:cNvSpPr>
            <p:nvPr/>
          </p:nvSpPr>
          <p:spPr bwMode="gray">
            <a:xfrm>
              <a:off x="2086" y="1314"/>
              <a:ext cx="1691" cy="845"/>
            </a:xfrm>
            <a:prstGeom prst="ellipse">
              <a:avLst/>
            </a:prstGeom>
            <a:gradFill rotWithShape="1">
              <a:gsLst>
                <a:gs pos="0">
                  <a:srgbClr val="5AB14B">
                    <a:gamma/>
                    <a:shade val="46275"/>
                    <a:invGamma/>
                  </a:srgbClr>
                </a:gs>
                <a:gs pos="100000">
                  <a:srgbClr val="5AB14B"/>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sp>
          <p:nvSpPr>
            <p:cNvPr id="31" name="Oval 31"/>
            <p:cNvSpPr>
              <a:spLocks noChangeArrowheads="1"/>
            </p:cNvSpPr>
            <p:nvPr/>
          </p:nvSpPr>
          <p:spPr bwMode="gray">
            <a:xfrm>
              <a:off x="2108" y="1319"/>
              <a:ext cx="1650" cy="824"/>
            </a:xfrm>
            <a:prstGeom prst="ellipse">
              <a:avLst/>
            </a:prstGeom>
            <a:gradFill rotWithShape="1">
              <a:gsLst>
                <a:gs pos="0">
                  <a:srgbClr val="5AB14B">
                    <a:alpha val="0"/>
                  </a:srgbClr>
                </a:gs>
                <a:gs pos="100000">
                  <a:srgbClr val="5AB14B">
                    <a:gamma/>
                    <a:tint val="34902"/>
                    <a:invGamma/>
                  </a:srgb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sp>
          <p:nvSpPr>
            <p:cNvPr id="32" name="Oval 32"/>
            <p:cNvSpPr>
              <a:spLocks noChangeArrowheads="1"/>
            </p:cNvSpPr>
            <p:nvPr/>
          </p:nvSpPr>
          <p:spPr bwMode="gray">
            <a:xfrm>
              <a:off x="2125" y="1327"/>
              <a:ext cx="1570" cy="770"/>
            </a:xfrm>
            <a:prstGeom prst="ellipse">
              <a:avLst/>
            </a:prstGeom>
            <a:gradFill rotWithShape="1">
              <a:gsLst>
                <a:gs pos="0">
                  <a:srgbClr val="5AB14B">
                    <a:gamma/>
                    <a:shade val="79216"/>
                    <a:invGamma/>
                  </a:srgbClr>
                </a:gs>
                <a:gs pos="100000">
                  <a:srgbClr val="5AB14B">
                    <a:alpha val="48000"/>
                  </a:srgb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sp>
          <p:nvSpPr>
            <p:cNvPr id="33" name="Oval 33"/>
            <p:cNvSpPr>
              <a:spLocks noChangeArrowheads="1"/>
            </p:cNvSpPr>
            <p:nvPr/>
          </p:nvSpPr>
          <p:spPr bwMode="gray">
            <a:xfrm>
              <a:off x="2208" y="1344"/>
              <a:ext cx="1382" cy="624"/>
            </a:xfrm>
            <a:prstGeom prst="ellipse">
              <a:avLst/>
            </a:prstGeom>
            <a:gradFill rotWithShape="1">
              <a:gsLst>
                <a:gs pos="0">
                  <a:srgbClr val="5AB14B">
                    <a:gamma/>
                    <a:tint val="0"/>
                    <a:invGamma/>
                  </a:srgbClr>
                </a:gs>
                <a:gs pos="100000">
                  <a:srgbClr val="5AB14B">
                    <a:alpha val="38000"/>
                  </a:srgb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FFFFFF"/>
                </a:solidFill>
                <a:effectLst/>
                <a:uLnTx/>
                <a:uFillTx/>
                <a:latin typeface="Arial" pitchFamily="34" charset="0"/>
                <a:ea typeface="+mn-ea"/>
                <a:cs typeface="+mn-cs"/>
              </a:endParaRPr>
            </a:p>
          </p:txBody>
        </p:sp>
      </p:grpSp>
      <p:sp>
        <p:nvSpPr>
          <p:cNvPr id="36" name="Text Box 34"/>
          <p:cNvSpPr txBox="1">
            <a:spLocks noChangeArrowheads="1"/>
          </p:cNvSpPr>
          <p:nvPr/>
        </p:nvSpPr>
        <p:spPr bwMode="gray">
          <a:xfrm>
            <a:off x="3643307" y="1643050"/>
            <a:ext cx="1857388" cy="584775"/>
          </a:xfrm>
          <a:prstGeom prst="rect">
            <a:avLst/>
          </a:prstGeom>
          <a:noFill/>
          <a:ln w="9525" algn="ctr">
            <a:noFill/>
            <a:miter lim="800000"/>
            <a:headEnd/>
            <a:tailEnd/>
          </a:ln>
          <a:effectLst/>
        </p:spPr>
        <p:txBody>
          <a:bodyPr wrap="square">
            <a:spAutoFit/>
          </a:bodyPr>
          <a:lstStyle/>
          <a:p>
            <a:pPr eaLnBrk="0" fontAlgn="base" hangingPunct="0">
              <a:spcBef>
                <a:spcPct val="0"/>
              </a:spcBef>
              <a:spcAft>
                <a:spcPct val="0"/>
              </a:spcAft>
            </a:pPr>
            <a:r>
              <a:rPr lang="zh-CN" altLang="en-US" sz="1600" dirty="0" smtClean="0">
                <a:solidFill>
                  <a:srgbClr val="000000">
                    <a:lumMod val="75000"/>
                    <a:lumOff val="25000"/>
                  </a:srgbClr>
                </a:solidFill>
                <a:ea typeface="方正兰亭黑_GBK" pitchFamily="2" charset="-122"/>
              </a:rPr>
              <a:t>海洋污染历史事件的统计分析结果</a:t>
            </a:r>
            <a:endParaRPr lang="en-US" altLang="zh-CN" sz="1400" kern="1200" dirty="0">
              <a:solidFill>
                <a:srgbClr val="000000"/>
              </a:solidFill>
              <a:latin typeface="Arial" pitchFamily="34" charset="0"/>
              <a:ea typeface="宋体" pitchFamily="2" charset="-122"/>
              <a:cs typeface="+mn-cs"/>
            </a:endParaRPr>
          </a:p>
        </p:txBody>
      </p:sp>
      <p:sp>
        <p:nvSpPr>
          <p:cNvPr id="37" name="Text Box 35"/>
          <p:cNvSpPr txBox="1">
            <a:spLocks noChangeArrowheads="1"/>
          </p:cNvSpPr>
          <p:nvPr/>
        </p:nvSpPr>
        <p:spPr bwMode="gray">
          <a:xfrm>
            <a:off x="5643570" y="3000372"/>
            <a:ext cx="2214578" cy="2677656"/>
          </a:xfrm>
          <a:prstGeom prst="rect">
            <a:avLst/>
          </a:prstGeom>
          <a:noFill/>
          <a:ln w="9525">
            <a:noFill/>
            <a:miter lim="800000"/>
            <a:headEnd/>
            <a:tailEnd/>
          </a:ln>
          <a:effectLst/>
        </p:spPr>
        <p:txBody>
          <a:bodyPr wrap="square">
            <a:spAutoFit/>
          </a:bodyPr>
          <a:lstStyle/>
          <a:p>
            <a:pPr>
              <a:lnSpc>
                <a:spcPct val="150000"/>
              </a:lnSpc>
            </a:pPr>
            <a:r>
              <a:rPr lang="zh-CN" altLang="en-US" sz="1600" dirty="0" smtClean="0">
                <a:latin typeface="+mn-ea"/>
              </a:rPr>
              <a:t>中国：</a:t>
            </a:r>
            <a:endParaRPr lang="en-US" altLang="zh-CN" sz="1600" dirty="0" smtClean="0">
              <a:latin typeface="+mn-ea"/>
            </a:endParaRPr>
          </a:p>
          <a:p>
            <a:pPr>
              <a:lnSpc>
                <a:spcPct val="150000"/>
              </a:lnSpc>
            </a:pPr>
            <a:r>
              <a:rPr lang="zh-CN" altLang="en-US" sz="1600" dirty="0" smtClean="0">
                <a:latin typeface="+mn-ea"/>
              </a:rPr>
              <a:t>进入海洋的石油大约每年有</a:t>
            </a:r>
            <a:r>
              <a:rPr lang="en-US" sz="1600" dirty="0" smtClean="0">
                <a:latin typeface="+mn-ea"/>
              </a:rPr>
              <a:t>320</a:t>
            </a:r>
            <a:r>
              <a:rPr lang="zh-CN" altLang="en-US" sz="1600" dirty="0" smtClean="0">
                <a:latin typeface="+mn-ea"/>
              </a:rPr>
              <a:t>万吨，其中主要来源是油轮及其它航运，大约每年为</a:t>
            </a:r>
            <a:r>
              <a:rPr lang="en-US" sz="1600" dirty="0" smtClean="0">
                <a:latin typeface="+mn-ea"/>
              </a:rPr>
              <a:t>147</a:t>
            </a:r>
            <a:r>
              <a:rPr lang="zh-CN" altLang="en-US" sz="1600" dirty="0" smtClean="0">
                <a:latin typeface="+mn-ea"/>
              </a:rPr>
              <a:t>万吨，是石油年入海量的</a:t>
            </a:r>
            <a:r>
              <a:rPr lang="en-US" sz="1600" dirty="0" smtClean="0">
                <a:latin typeface="+mn-ea"/>
              </a:rPr>
              <a:t>46%</a:t>
            </a:r>
            <a:r>
              <a:rPr lang="zh-CN" altLang="en-US" sz="1600" dirty="0" smtClean="0">
                <a:latin typeface="+mn-ea"/>
              </a:rPr>
              <a:t>。</a:t>
            </a:r>
            <a:endParaRPr lang="zh-CN" altLang="en-US" sz="1600" dirty="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940777" y="1124744"/>
          <a:ext cx="7313975" cy="484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1"/>
          <p:cNvSpPr>
            <a:spLocks noGrp="1"/>
          </p:cNvSpPr>
          <p:nvPr>
            <p:ph type="title"/>
          </p:nvPr>
        </p:nvSpPr>
        <p:spPr>
          <a:xfrm>
            <a:off x="940777" y="214290"/>
            <a:ext cx="7313975" cy="432048"/>
          </a:xfrm>
        </p:spPr>
        <p:txBody>
          <a:bodyPr>
            <a:noAutofit/>
          </a:bodyPr>
          <a:lstStyle/>
          <a:p>
            <a:pPr algn="ctr"/>
            <a:r>
              <a:rPr lang="zh-CN" altLang="en-US" sz="2800" b="1" dirty="0" smtClean="0"/>
              <a:t>海洋污染的影响</a:t>
            </a:r>
            <a:endParaRPr lang="zh-CN" alt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ChangeArrowheads="1"/>
          </p:cNvSpPr>
          <p:nvPr>
            <p:ph idx="1"/>
          </p:nvPr>
        </p:nvSpPr>
        <p:spPr bwMode="auto">
          <a:xfrm>
            <a:off x="940777" y="2071677"/>
            <a:ext cx="7313975" cy="1714513"/>
          </a:xfrm>
          <a:prstGeom prst="bevel">
            <a:avLst>
              <a:gd name="adj" fmla="val 12500"/>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p:spPr>
        <p:txBody>
          <a:bodyPr wrap="none" anchor="ctr"/>
          <a:lstStyle/>
          <a:p>
            <a:pPr marL="342900" indent="-342900" algn="ctr">
              <a:spcBef>
                <a:spcPct val="20000"/>
              </a:spcBef>
            </a:pPr>
            <a:r>
              <a:rPr kumimoji="1" lang="zh-CN" altLang="en-US" sz="2800" dirty="0" smtClean="0">
                <a:latin typeface="黑体" pitchFamily="2" charset="-122"/>
                <a:ea typeface="黑体" pitchFamily="2" charset="-122"/>
              </a:rPr>
              <a:t>墨西哥湾事件及事故致因分析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14290"/>
            <a:ext cx="7313975" cy="432048"/>
          </a:xfrm>
        </p:spPr>
        <p:txBody>
          <a:bodyPr>
            <a:noAutofit/>
          </a:bodyPr>
          <a:lstStyle/>
          <a:p>
            <a:pPr algn="ctr"/>
            <a:r>
              <a:rPr lang="zh-CN" altLang="en-US" sz="2800" b="1" dirty="0" smtClean="0"/>
              <a:t>墨西哥湾事件概况</a:t>
            </a:r>
            <a:endParaRPr lang="zh-CN" altLang="en-US" sz="2800" dirty="0"/>
          </a:p>
        </p:txBody>
      </p:sp>
      <p:sp>
        <p:nvSpPr>
          <p:cNvPr id="3" name="内容占位符 2"/>
          <p:cNvSpPr>
            <a:spLocks noGrp="1"/>
          </p:cNvSpPr>
          <p:nvPr>
            <p:ph idx="1"/>
          </p:nvPr>
        </p:nvSpPr>
        <p:spPr>
          <a:xfrm>
            <a:off x="940777" y="1124744"/>
            <a:ext cx="7313975" cy="3090074"/>
          </a:xfrm>
        </p:spPr>
        <p:txBody>
          <a:bodyPr>
            <a:normAutofit fontScale="77500" lnSpcReduction="20000"/>
          </a:bodyPr>
          <a:lstStyle/>
          <a:p>
            <a:r>
              <a:rPr lang="zh-CN" altLang="en-US" sz="2100" b="1" dirty="0" smtClean="0"/>
              <a:t>时间：</a:t>
            </a:r>
            <a:r>
              <a:rPr lang="en-US" altLang="zh-CN" sz="2100" dirty="0" smtClean="0"/>
              <a:t>4</a:t>
            </a:r>
            <a:r>
              <a:rPr lang="zh-CN" altLang="en-US" sz="2100" dirty="0" smtClean="0"/>
              <a:t>月</a:t>
            </a:r>
            <a:r>
              <a:rPr lang="en-US" altLang="zh-CN" sz="2100" dirty="0" smtClean="0"/>
              <a:t>20</a:t>
            </a:r>
            <a:r>
              <a:rPr lang="zh-CN" altLang="en-US" sz="2100" dirty="0" smtClean="0"/>
              <a:t>日英国石油公司</a:t>
            </a:r>
            <a:r>
              <a:rPr lang="en-US" altLang="zh-CN" sz="2100" dirty="0" smtClean="0"/>
              <a:t>(BP)</a:t>
            </a:r>
            <a:r>
              <a:rPr lang="zh-CN" altLang="en-US" sz="2100" dirty="0" smtClean="0"/>
              <a:t>墨西哥湾钻井平台</a:t>
            </a:r>
            <a:r>
              <a:rPr lang="en-US" sz="2100" dirty="0" smtClean="0"/>
              <a:t>MC252</a:t>
            </a:r>
            <a:r>
              <a:rPr lang="zh-CN" altLang="en-US" sz="2100" dirty="0" smtClean="0"/>
              <a:t>号</a:t>
            </a:r>
            <a:r>
              <a:rPr lang="en-US" sz="2100" dirty="0" smtClean="0"/>
              <a:t>1-01</a:t>
            </a:r>
            <a:r>
              <a:rPr lang="zh-CN" altLang="en-US" sz="2100" dirty="0" smtClean="0"/>
              <a:t>井发生井喷并爆炸着火，在火灾爆炸持续近</a:t>
            </a:r>
            <a:r>
              <a:rPr lang="en-US" sz="2100" dirty="0" smtClean="0"/>
              <a:t>37</a:t>
            </a:r>
            <a:r>
              <a:rPr lang="zh-CN" altLang="en-US" sz="2100" dirty="0" smtClean="0"/>
              <a:t>小时后，钻井平台沉没。</a:t>
            </a:r>
            <a:endParaRPr lang="en-US" altLang="zh-CN" sz="2100" b="1" dirty="0" smtClean="0"/>
          </a:p>
          <a:p>
            <a:r>
              <a:rPr lang="zh-CN" altLang="en-US" sz="2100" b="1" dirty="0" smtClean="0"/>
              <a:t>人员伤亡：</a:t>
            </a:r>
            <a:r>
              <a:rPr lang="en-US" altLang="zh-CN" sz="2100" b="1" u="sng" dirty="0" smtClean="0">
                <a:solidFill>
                  <a:schemeClr val="tx1"/>
                </a:solidFill>
                <a:latin typeface="Garamond" pitchFamily="18" charset="0"/>
              </a:rPr>
              <a:t>7</a:t>
            </a:r>
            <a:r>
              <a:rPr lang="zh-CN" altLang="en-US" sz="2100" b="1" u="sng" dirty="0" smtClean="0">
                <a:solidFill>
                  <a:schemeClr val="tx1"/>
                </a:solidFill>
                <a:latin typeface="Garamond" pitchFamily="18" charset="0"/>
              </a:rPr>
              <a:t>人重伤</a:t>
            </a:r>
            <a:r>
              <a:rPr lang="en-US" altLang="zh-CN" sz="2100" b="1" u="sng" dirty="0" smtClean="0">
                <a:solidFill>
                  <a:schemeClr val="tx1"/>
                </a:solidFill>
                <a:latin typeface="Garamond" pitchFamily="18" charset="0"/>
              </a:rPr>
              <a:t>11</a:t>
            </a:r>
            <a:r>
              <a:rPr lang="zh-CN" altLang="en-US" sz="2100" b="1" u="sng" dirty="0" smtClean="0">
                <a:solidFill>
                  <a:schemeClr val="tx1"/>
                </a:solidFill>
                <a:latin typeface="Garamond" pitchFamily="18" charset="0"/>
              </a:rPr>
              <a:t>人死亡。</a:t>
            </a:r>
            <a:endParaRPr lang="en-US" altLang="zh-CN" sz="2100" b="1" u="sng" dirty="0" smtClean="0">
              <a:solidFill>
                <a:schemeClr val="tx1"/>
              </a:solidFill>
              <a:latin typeface="Garamond" pitchFamily="18" charset="0"/>
            </a:endParaRPr>
          </a:p>
          <a:p>
            <a:r>
              <a:rPr lang="zh-CN" altLang="en-US" sz="2100" b="1" dirty="0" smtClean="0">
                <a:solidFill>
                  <a:schemeClr val="tx2"/>
                </a:solidFill>
                <a:latin typeface="Garamond" pitchFamily="18" charset="0"/>
              </a:rPr>
              <a:t>财产损失：</a:t>
            </a:r>
            <a:r>
              <a:rPr lang="zh-CN" altLang="en-US" sz="2100" dirty="0" smtClean="0"/>
              <a:t>发生事故当天</a:t>
            </a:r>
            <a:r>
              <a:rPr lang="en-US" sz="2100" dirty="0" smtClean="0"/>
              <a:t>BP</a:t>
            </a:r>
            <a:r>
              <a:rPr lang="zh-CN" altLang="en-US" sz="2100" dirty="0" smtClean="0"/>
              <a:t>公司股票下跌约</a:t>
            </a:r>
            <a:r>
              <a:rPr lang="en-US" sz="2100" dirty="0" smtClean="0"/>
              <a:t>54%</a:t>
            </a:r>
            <a:r>
              <a:rPr lang="zh-CN" altLang="en-US" sz="2100" dirty="0" smtClean="0"/>
              <a:t>，公司市值损失</a:t>
            </a:r>
            <a:r>
              <a:rPr lang="en-US" sz="2100" dirty="0" smtClean="0"/>
              <a:t>1050</a:t>
            </a:r>
            <a:r>
              <a:rPr lang="zh-CN" altLang="en-US" sz="2100" dirty="0" smtClean="0"/>
              <a:t>亿美元，应急反应发生的费用约为</a:t>
            </a:r>
            <a:r>
              <a:rPr lang="en-US" sz="2100" dirty="0" smtClean="0"/>
              <a:t>31.2</a:t>
            </a:r>
            <a:r>
              <a:rPr lang="zh-CN" altLang="en-US" sz="2100" dirty="0" smtClean="0"/>
              <a:t>亿美元，总损失达到</a:t>
            </a:r>
            <a:r>
              <a:rPr lang="en-US" sz="2100" dirty="0" smtClean="0"/>
              <a:t>4</a:t>
            </a:r>
            <a:r>
              <a:rPr lang="en-US" altLang="zh-CN" sz="2100" dirty="0" smtClean="0"/>
              <a:t>78</a:t>
            </a:r>
            <a:r>
              <a:rPr lang="zh-CN" altLang="en-US" sz="2100" dirty="0" smtClean="0"/>
              <a:t>亿美元。</a:t>
            </a:r>
            <a:endParaRPr lang="en-US" altLang="zh-CN" sz="2100" dirty="0" smtClean="0"/>
          </a:p>
          <a:p>
            <a:r>
              <a:rPr lang="zh-CN" altLang="en-US" sz="2100" b="1" dirty="0" smtClean="0"/>
              <a:t>物种威胁：</a:t>
            </a:r>
            <a:r>
              <a:rPr lang="en-US" sz="2100" dirty="0" smtClean="0"/>
              <a:t>400</a:t>
            </a:r>
            <a:r>
              <a:rPr lang="zh-CN" altLang="en-US" sz="2100" dirty="0" smtClean="0"/>
              <a:t>个物种面临威胁，包括濒危物种。</a:t>
            </a:r>
          </a:p>
          <a:p>
            <a:r>
              <a:rPr lang="zh-CN" altLang="en-US" sz="2100" b="1" dirty="0" smtClean="0"/>
              <a:t>恶化：</a:t>
            </a:r>
            <a:r>
              <a:rPr lang="zh-CN" altLang="en-US" sz="2100" b="1" u="sng" dirty="0" smtClean="0"/>
              <a:t>钻井平台漏油每天</a:t>
            </a:r>
            <a:r>
              <a:rPr lang="en-US" altLang="zh-CN" sz="2100" b="1" u="sng" dirty="0" smtClean="0"/>
              <a:t>10000</a:t>
            </a:r>
            <a:r>
              <a:rPr lang="zh-CN" altLang="en-US" sz="2100" b="1" u="sng" dirty="0" smtClean="0"/>
              <a:t>～</a:t>
            </a:r>
            <a:r>
              <a:rPr lang="en-US" altLang="zh-CN" sz="2100" b="1" u="sng" dirty="0" smtClean="0"/>
              <a:t>20000</a:t>
            </a:r>
            <a:r>
              <a:rPr lang="zh-CN" altLang="en-US" sz="2100" b="1" u="sng" dirty="0" smtClean="0"/>
              <a:t>桶</a:t>
            </a:r>
            <a:endParaRPr lang="zh-CN" altLang="en-US" sz="2100" b="1" dirty="0" smtClean="0"/>
          </a:p>
          <a:p>
            <a:r>
              <a:rPr lang="zh-CN" altLang="en-US" sz="2100" b="1" dirty="0" smtClean="0"/>
              <a:t>升级：</a:t>
            </a:r>
            <a:r>
              <a:rPr lang="zh-CN" altLang="en-US" sz="2100" b="1" u="sng" dirty="0" smtClean="0"/>
              <a:t>美国宣布把漏油危机列为国家级灾害，美军参与救灾。 </a:t>
            </a:r>
          </a:p>
          <a:p>
            <a:endParaRPr lang="zh-CN" altLang="en-US" dirty="0"/>
          </a:p>
        </p:txBody>
      </p:sp>
      <p:pic>
        <p:nvPicPr>
          <p:cNvPr id="4" name="Picture 5" descr="漏油示意图"/>
          <p:cNvPicPr>
            <a:picLocks noChangeAspect="1" noChangeArrowheads="1"/>
          </p:cNvPicPr>
          <p:nvPr/>
        </p:nvPicPr>
        <p:blipFill>
          <a:blip r:embed="rId2" cstate="print"/>
          <a:srcRect/>
          <a:stretch>
            <a:fillRect/>
          </a:stretch>
        </p:blipFill>
        <p:spPr bwMode="auto">
          <a:xfrm>
            <a:off x="3929058" y="4572008"/>
            <a:ext cx="3629025" cy="1762120"/>
          </a:xfrm>
          <a:prstGeom prst="rect">
            <a:avLst/>
          </a:prstGeom>
          <a:noFill/>
        </p:spPr>
      </p:pic>
      <p:pic>
        <p:nvPicPr>
          <p:cNvPr id="5" name="Picture 6" descr="Img271871243"/>
          <p:cNvPicPr>
            <a:picLocks noChangeAspect="1" noChangeArrowheads="1"/>
          </p:cNvPicPr>
          <p:nvPr/>
        </p:nvPicPr>
        <p:blipFill>
          <a:blip r:embed="rId3" cstate="print"/>
          <a:srcRect/>
          <a:stretch>
            <a:fillRect/>
          </a:stretch>
        </p:blipFill>
        <p:spPr bwMode="auto">
          <a:xfrm>
            <a:off x="785786" y="4786322"/>
            <a:ext cx="2362200" cy="14922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14290"/>
            <a:ext cx="7313975" cy="432048"/>
          </a:xfrm>
        </p:spPr>
        <p:txBody>
          <a:bodyPr>
            <a:noAutofit/>
          </a:bodyPr>
          <a:lstStyle/>
          <a:p>
            <a:pPr algn="ctr"/>
            <a:r>
              <a:rPr lang="zh-CN" altLang="en-US" b="1" dirty="0" smtClean="0"/>
              <a:t>墨西哥湾事故致因分析</a:t>
            </a:r>
            <a:endParaRPr lang="zh-CN" altLang="en-US" b="1" dirty="0"/>
          </a:p>
        </p:txBody>
      </p:sp>
      <p:graphicFrame>
        <p:nvGraphicFramePr>
          <p:cNvPr id="4" name="图示 3"/>
          <p:cNvGraphicFramePr/>
          <p:nvPr/>
        </p:nvGraphicFramePr>
        <p:xfrm>
          <a:off x="857224" y="1000108"/>
          <a:ext cx="721523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777" y="214290"/>
            <a:ext cx="7313975" cy="432048"/>
          </a:xfrm>
        </p:spPr>
        <p:txBody>
          <a:bodyPr>
            <a:noAutofit/>
          </a:bodyPr>
          <a:lstStyle/>
          <a:p>
            <a:pPr algn="ctr"/>
            <a:r>
              <a:rPr lang="zh-CN" altLang="en-US" sz="2800" b="1" dirty="0" smtClean="0"/>
              <a:t>墨西哥湾事件致因分析图</a:t>
            </a:r>
            <a:endParaRPr lang="zh-CN" altLang="en-US" sz="2800" b="1"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9697" name="Object 1"/>
          <p:cNvGraphicFramePr>
            <a:graphicFrameLocks noChangeAspect="1"/>
          </p:cNvGraphicFramePr>
          <p:nvPr/>
        </p:nvGraphicFramePr>
        <p:xfrm>
          <a:off x="714348" y="1428736"/>
          <a:ext cx="7572428" cy="4143404"/>
        </p:xfrm>
        <a:graphic>
          <a:graphicData uri="http://schemas.openxmlformats.org/presentationml/2006/ole">
            <p:oleObj spid="_x0000_s29697" name="Visio" r:id="rId3" imgW="8830522" imgH="4105798"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ChangeArrowheads="1"/>
          </p:cNvSpPr>
          <p:nvPr>
            <p:ph idx="1"/>
          </p:nvPr>
        </p:nvSpPr>
        <p:spPr bwMode="auto">
          <a:xfrm>
            <a:off x="940777" y="2428868"/>
            <a:ext cx="7313975" cy="1357322"/>
          </a:xfrm>
          <a:prstGeom prst="bevel">
            <a:avLst>
              <a:gd name="adj" fmla="val 12500"/>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p:spPr>
        <p:txBody>
          <a:bodyPr wrap="none" anchor="ctr"/>
          <a:lstStyle/>
          <a:p>
            <a:pPr marL="342900" indent="-342900" algn="ctr">
              <a:spcBef>
                <a:spcPct val="20000"/>
              </a:spcBef>
            </a:pPr>
            <a:r>
              <a:rPr kumimoji="1" lang="zh-CN" altLang="en-US" sz="2800" dirty="0" smtClean="0">
                <a:latin typeface="黑体" pitchFamily="2" charset="-122"/>
                <a:ea typeface="黑体" pitchFamily="2" charset="-122"/>
              </a:rPr>
              <a:t>中国海洋污染风险分析及管理建议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16632"/>
            <a:ext cx="7313975" cy="432048"/>
          </a:xfrm>
        </p:spPr>
        <p:txBody>
          <a:bodyPr>
            <a:noAutofit/>
          </a:bodyPr>
          <a:lstStyle/>
          <a:p>
            <a:pPr algn="ctr"/>
            <a:r>
              <a:rPr lang="zh-CN" altLang="en-US" sz="3200" b="1" dirty="0" smtClean="0"/>
              <a:t>目录</a:t>
            </a:r>
            <a:endParaRPr lang="zh-CN" altLang="en-US" sz="3200" b="1" dirty="0"/>
          </a:p>
        </p:txBody>
      </p:sp>
      <p:sp>
        <p:nvSpPr>
          <p:cNvPr id="4" name="AutoShape 4"/>
          <p:cNvSpPr>
            <a:spLocks noChangeArrowheads="1"/>
          </p:cNvSpPr>
          <p:nvPr/>
        </p:nvSpPr>
        <p:spPr bwMode="auto">
          <a:xfrm>
            <a:off x="838200" y="1785926"/>
            <a:ext cx="7543800" cy="750694"/>
          </a:xfrm>
          <a:prstGeom prst="bevel">
            <a:avLst>
              <a:gd name="adj" fmla="val 12500"/>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wrap="none" anchor="ctr"/>
          <a:lstStyle/>
          <a:p>
            <a:pPr marL="342900" indent="-342900" algn="ctr">
              <a:spcBef>
                <a:spcPct val="20000"/>
              </a:spcBef>
            </a:pPr>
            <a:r>
              <a:rPr kumimoji="1" lang="zh-CN" altLang="en-US" sz="2800" dirty="0" smtClean="0">
                <a:latin typeface="黑体" pitchFamily="2" charset="-122"/>
                <a:ea typeface="黑体" pitchFamily="2" charset="-122"/>
              </a:rPr>
              <a:t>中国海洋石油污染现状</a:t>
            </a:r>
            <a:endParaRPr kumimoji="1" lang="zh-CN" altLang="en-US" sz="2800" dirty="0">
              <a:latin typeface="黑体" pitchFamily="2" charset="-122"/>
              <a:ea typeface="黑体" pitchFamily="2" charset="-122"/>
            </a:endParaRPr>
          </a:p>
        </p:txBody>
      </p:sp>
      <p:sp>
        <p:nvSpPr>
          <p:cNvPr id="5" name="AutoShape 4"/>
          <p:cNvSpPr>
            <a:spLocks noChangeArrowheads="1"/>
          </p:cNvSpPr>
          <p:nvPr/>
        </p:nvSpPr>
        <p:spPr bwMode="auto">
          <a:xfrm>
            <a:off x="826284" y="3142456"/>
            <a:ext cx="7543800" cy="752400"/>
          </a:xfrm>
          <a:prstGeom prst="bevel">
            <a:avLst>
              <a:gd name="adj" fmla="val 12500"/>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p:spPr>
        <p:txBody>
          <a:bodyPr wrap="none" anchor="ctr"/>
          <a:lstStyle/>
          <a:p>
            <a:pPr marL="342900" indent="-342900" algn="ctr">
              <a:spcBef>
                <a:spcPct val="20000"/>
              </a:spcBef>
            </a:pPr>
            <a:r>
              <a:rPr kumimoji="1" lang="zh-CN" altLang="en-US" sz="2800" dirty="0" smtClean="0">
                <a:latin typeface="黑体" pitchFamily="2" charset="-122"/>
                <a:ea typeface="黑体" pitchFamily="2" charset="-122"/>
              </a:rPr>
              <a:t>典型海洋污染事件及事故致因分析</a:t>
            </a:r>
          </a:p>
        </p:txBody>
      </p:sp>
      <p:sp>
        <p:nvSpPr>
          <p:cNvPr id="6" name="AutoShape 4"/>
          <p:cNvSpPr>
            <a:spLocks noChangeArrowheads="1"/>
          </p:cNvSpPr>
          <p:nvPr/>
        </p:nvSpPr>
        <p:spPr bwMode="auto">
          <a:xfrm>
            <a:off x="845949" y="4533988"/>
            <a:ext cx="7543800" cy="752400"/>
          </a:xfrm>
          <a:prstGeom prst="bevel">
            <a:avLst>
              <a:gd name="adj" fmla="val 12500"/>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p:spPr>
        <p:txBody>
          <a:bodyPr wrap="none" anchor="ctr"/>
          <a:lstStyle/>
          <a:p>
            <a:pPr marL="342900" indent="-342900" algn="ctr">
              <a:spcBef>
                <a:spcPct val="20000"/>
              </a:spcBef>
            </a:pPr>
            <a:r>
              <a:rPr kumimoji="1" lang="zh-CN" altLang="en-US" sz="2800" dirty="0" smtClean="0">
                <a:latin typeface="黑体" pitchFamily="2" charset="-122"/>
                <a:ea typeface="黑体" pitchFamily="2" charset="-122"/>
              </a:rPr>
              <a:t>中国海洋污染风险分析及管理建议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60648"/>
            <a:ext cx="7313975" cy="432048"/>
          </a:xfrm>
        </p:spPr>
        <p:txBody>
          <a:bodyPr>
            <a:normAutofit fontScale="90000"/>
          </a:bodyPr>
          <a:lstStyle/>
          <a:p>
            <a:pPr algn="ctr"/>
            <a:r>
              <a:rPr lang="zh-CN" altLang="zh-CN" b="1" dirty="0" smtClean="0"/>
              <a:t>海洋溢油污染风险</a:t>
            </a:r>
            <a:r>
              <a:rPr lang="zh-CN" altLang="en-US" b="1" dirty="0" smtClean="0"/>
              <a:t>识别</a:t>
            </a:r>
            <a:endParaRPr lang="zh-CN" altLang="en-US" dirty="0"/>
          </a:p>
        </p:txBody>
      </p:sp>
      <p:graphicFrame>
        <p:nvGraphicFramePr>
          <p:cNvPr id="4" name="内容占位符 3"/>
          <p:cNvGraphicFramePr>
            <a:graphicFrameLocks noGrp="1"/>
          </p:cNvGraphicFramePr>
          <p:nvPr>
            <p:ph idx="1"/>
          </p:nvPr>
        </p:nvGraphicFramePr>
        <p:xfrm>
          <a:off x="395536" y="980727"/>
          <a:ext cx="8424936" cy="5240197"/>
        </p:xfrm>
        <a:graphic>
          <a:graphicData uri="http://schemas.openxmlformats.org/drawingml/2006/table">
            <a:tbl>
              <a:tblPr>
                <a:tableStyleId>{775DCB02-9BB8-47FD-8907-85C794F793BA}</a:tableStyleId>
              </a:tblPr>
              <a:tblGrid>
                <a:gridCol w="1080120"/>
                <a:gridCol w="1878056"/>
                <a:gridCol w="5466760"/>
              </a:tblGrid>
              <a:tr h="200428">
                <a:tc>
                  <a:txBody>
                    <a:bodyPr/>
                    <a:lstStyle/>
                    <a:p>
                      <a:pPr algn="just">
                        <a:lnSpc>
                          <a:spcPts val="1200"/>
                        </a:lnSpc>
                        <a:spcAft>
                          <a:spcPts val="0"/>
                        </a:spcAft>
                      </a:pPr>
                      <a:r>
                        <a:rPr lang="zh-CN" sz="1200" kern="0" dirty="0"/>
                        <a:t>名称</a:t>
                      </a:r>
                      <a:endParaRPr lang="zh-CN" sz="1200" kern="100" dirty="0">
                        <a:latin typeface="Calibri"/>
                        <a:ea typeface="宋体"/>
                        <a:cs typeface="Times New Roman"/>
                      </a:endParaRPr>
                    </a:p>
                  </a:txBody>
                  <a:tcPr marL="61430" marR="61430" marT="0" marB="0"/>
                </a:tc>
                <a:tc>
                  <a:txBody>
                    <a:bodyPr/>
                    <a:lstStyle/>
                    <a:p>
                      <a:pPr indent="133350" algn="just">
                        <a:lnSpc>
                          <a:spcPts val="1200"/>
                        </a:lnSpc>
                        <a:spcAft>
                          <a:spcPts val="0"/>
                        </a:spcAft>
                      </a:pPr>
                      <a:r>
                        <a:rPr lang="zh-CN" sz="1200" kern="0" dirty="0"/>
                        <a:t>溢油风险因素</a:t>
                      </a:r>
                      <a:endParaRPr lang="zh-CN" sz="1200" kern="100" dirty="0">
                        <a:latin typeface="Calibri"/>
                        <a:ea typeface="宋体"/>
                        <a:cs typeface="Times New Roman"/>
                      </a:endParaRPr>
                    </a:p>
                  </a:txBody>
                  <a:tcPr marL="61430" marR="61430" marT="0" marB="0"/>
                </a:tc>
                <a:tc>
                  <a:txBody>
                    <a:bodyPr/>
                    <a:lstStyle/>
                    <a:p>
                      <a:pPr marL="141605" indent="-141605" algn="just">
                        <a:lnSpc>
                          <a:spcPts val="1200"/>
                        </a:lnSpc>
                        <a:spcAft>
                          <a:spcPts val="0"/>
                        </a:spcAft>
                      </a:pPr>
                      <a:r>
                        <a:rPr lang="zh-CN" sz="1200" kern="0"/>
                        <a:t>溢油风险状况</a:t>
                      </a:r>
                      <a:endParaRPr lang="zh-CN" sz="1200" kern="100">
                        <a:latin typeface="Calibri"/>
                        <a:ea typeface="宋体"/>
                        <a:cs typeface="Times New Roman"/>
                      </a:endParaRPr>
                    </a:p>
                  </a:txBody>
                  <a:tcPr marL="61430" marR="61430" marT="0" marB="0"/>
                </a:tc>
              </a:tr>
              <a:tr h="375637">
                <a:tc rowSpan="6">
                  <a:txBody>
                    <a:bodyPr/>
                    <a:lstStyle/>
                    <a:p>
                      <a:pPr algn="just">
                        <a:lnSpc>
                          <a:spcPts val="1200"/>
                        </a:lnSpc>
                        <a:spcAft>
                          <a:spcPts val="0"/>
                        </a:spcAft>
                      </a:pPr>
                      <a:r>
                        <a:rPr lang="zh-CN" sz="1200" kern="0" dirty="0"/>
                        <a:t>船舶溢油</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en-US" sz="1200" kern="0" dirty="0"/>
                        <a:t>1. </a:t>
                      </a:r>
                      <a:r>
                        <a:rPr lang="zh-CN" sz="1200" kern="0" dirty="0"/>
                        <a:t>船与船碰撞</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船舶在海上航行或锚泊时，碰撞或被任何自航船碰撞。</a:t>
                      </a:r>
                      <a:endParaRPr lang="zh-CN" sz="1200" kern="100" dirty="0">
                        <a:latin typeface="Calibri"/>
                        <a:ea typeface="宋体"/>
                        <a:cs typeface="Times New Roman"/>
                      </a:endParaRPr>
                    </a:p>
                  </a:txBody>
                  <a:tcPr marL="61430" marR="61430" marT="0" marB="0"/>
                </a:tc>
              </a:tr>
              <a:tr h="360040">
                <a:tc vMerge="1">
                  <a:txBody>
                    <a:bodyPr/>
                    <a:lstStyle/>
                    <a:p>
                      <a:endParaRPr lang="zh-CN" altLang="en-US"/>
                    </a:p>
                  </a:txBody>
                  <a:tcPr/>
                </a:tc>
                <a:tc>
                  <a:txBody>
                    <a:bodyPr/>
                    <a:lstStyle/>
                    <a:p>
                      <a:pPr algn="just">
                        <a:lnSpc>
                          <a:spcPts val="1200"/>
                        </a:lnSpc>
                        <a:spcAft>
                          <a:spcPts val="0"/>
                        </a:spcAft>
                      </a:pPr>
                      <a:r>
                        <a:rPr lang="en-US" sz="1200" kern="0" dirty="0"/>
                        <a:t>2. </a:t>
                      </a:r>
                      <a:r>
                        <a:rPr lang="zh-CN" sz="1200" kern="0" dirty="0"/>
                        <a:t>动力搁浅</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船舶处于动力状态下，船舶触底或搁浅，触碰沙洲，触碰水下残骸和沉船。</a:t>
                      </a:r>
                      <a:endParaRPr lang="zh-CN" sz="1200" kern="100" dirty="0">
                        <a:latin typeface="Calibri"/>
                        <a:ea typeface="宋体"/>
                        <a:cs typeface="Times New Roman"/>
                      </a:endParaRPr>
                    </a:p>
                  </a:txBody>
                  <a:tcPr marL="61430" marR="61430" marT="0" marB="0"/>
                </a:tc>
              </a:tr>
              <a:tr h="528599">
                <a:tc vMerge="1">
                  <a:txBody>
                    <a:bodyPr/>
                    <a:lstStyle/>
                    <a:p>
                      <a:endParaRPr lang="zh-CN" altLang="en-US"/>
                    </a:p>
                  </a:txBody>
                  <a:tcPr/>
                </a:tc>
                <a:tc>
                  <a:txBody>
                    <a:bodyPr/>
                    <a:lstStyle/>
                    <a:p>
                      <a:pPr algn="just">
                        <a:lnSpc>
                          <a:spcPts val="1200"/>
                        </a:lnSpc>
                        <a:spcAft>
                          <a:spcPts val="0"/>
                        </a:spcAft>
                      </a:pPr>
                      <a:r>
                        <a:rPr lang="en-US" sz="1200" kern="0" dirty="0"/>
                        <a:t>3. </a:t>
                      </a:r>
                      <a:r>
                        <a:rPr lang="zh-CN" sz="1200" kern="0" dirty="0"/>
                        <a:t>漂流搁</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船舶因失去动力、舵效，或因恶劣气象影响致使船舶走锚时，船舶触底、搁浅、触滩、触碰水下残骸、沉船等。</a:t>
                      </a:r>
                      <a:endParaRPr lang="zh-CN" sz="1200" kern="100" dirty="0">
                        <a:latin typeface="Calibri"/>
                        <a:ea typeface="宋体"/>
                        <a:cs typeface="Times New Roman"/>
                      </a:endParaRPr>
                    </a:p>
                  </a:txBody>
                  <a:tcPr marL="61430" marR="61430" marT="0" marB="0"/>
                </a:tc>
              </a:tr>
              <a:tr h="393415">
                <a:tc vMerge="1">
                  <a:txBody>
                    <a:bodyPr/>
                    <a:lstStyle/>
                    <a:p>
                      <a:endParaRPr lang="zh-CN" altLang="en-US"/>
                    </a:p>
                  </a:txBody>
                  <a:tcPr/>
                </a:tc>
                <a:tc>
                  <a:txBody>
                    <a:bodyPr/>
                    <a:lstStyle/>
                    <a:p>
                      <a:pPr algn="just">
                        <a:lnSpc>
                          <a:spcPts val="1200"/>
                        </a:lnSpc>
                        <a:spcAft>
                          <a:spcPts val="0"/>
                        </a:spcAft>
                      </a:pPr>
                      <a:r>
                        <a:rPr lang="en-US" sz="1200" kern="0" dirty="0"/>
                        <a:t>4. </a:t>
                      </a:r>
                      <a:r>
                        <a:rPr lang="zh-CN" sz="1200" kern="0" dirty="0"/>
                        <a:t>倾覆、沉没、结构损坏</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船舶沉没，或因船故障、恶劣气象损害、进水、泄漏、断裂等原因导致损害。</a:t>
                      </a:r>
                      <a:endParaRPr lang="zh-CN" sz="1200" kern="100" dirty="0">
                        <a:latin typeface="Calibri"/>
                        <a:ea typeface="宋体"/>
                        <a:cs typeface="Times New Roman"/>
                      </a:endParaRPr>
                    </a:p>
                  </a:txBody>
                  <a:tcPr marL="61430" marR="61430" marT="0" marB="0"/>
                </a:tc>
              </a:tr>
              <a:tr h="302122">
                <a:tc vMerge="1">
                  <a:txBody>
                    <a:bodyPr/>
                    <a:lstStyle/>
                    <a:p>
                      <a:endParaRPr lang="zh-CN" altLang="en-US"/>
                    </a:p>
                  </a:txBody>
                  <a:tcPr/>
                </a:tc>
                <a:tc>
                  <a:txBody>
                    <a:bodyPr/>
                    <a:lstStyle/>
                    <a:p>
                      <a:pPr algn="just">
                        <a:lnSpc>
                          <a:spcPts val="1200"/>
                        </a:lnSpc>
                        <a:spcAft>
                          <a:spcPts val="0"/>
                        </a:spcAft>
                      </a:pPr>
                      <a:r>
                        <a:rPr lang="en-US" sz="1200" kern="0" dirty="0"/>
                        <a:t>5. </a:t>
                      </a:r>
                      <a:r>
                        <a:rPr lang="zh-CN" sz="1200" kern="0" dirty="0"/>
                        <a:t>火灾／爆炸</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船舶在碰撞、搁浅等事故后发生火灾和</a:t>
                      </a:r>
                      <a:r>
                        <a:rPr lang="en-US" sz="1200" kern="0" dirty="0"/>
                        <a:t>/</a:t>
                      </a:r>
                      <a:r>
                        <a:rPr lang="zh-CN" sz="1200" kern="0" dirty="0"/>
                        <a:t>或爆炸断裂等原因而导致的损害等。</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dirty="0"/>
                        <a:t>6. </a:t>
                      </a:r>
                      <a:r>
                        <a:rPr lang="zh-CN" sz="1200" kern="0" dirty="0"/>
                        <a:t>卸油和燃油作业</a:t>
                      </a:r>
                      <a:endParaRPr lang="zh-CN" sz="1200" kern="100" dirty="0">
                        <a:latin typeface="Calibri"/>
                        <a:ea typeface="宋体"/>
                        <a:cs typeface="Times New Roman"/>
                      </a:endParaRPr>
                    </a:p>
                  </a:txBody>
                  <a:tcPr marL="61430" marR="61430" marT="0" marB="0"/>
                </a:tc>
                <a:tc>
                  <a:txBody>
                    <a:bodyPr/>
                    <a:lstStyle/>
                    <a:p>
                      <a:pPr marL="6985" indent="-6985" algn="just">
                        <a:lnSpc>
                          <a:spcPts val="1200"/>
                        </a:lnSpc>
                        <a:spcAft>
                          <a:spcPts val="0"/>
                        </a:spcAft>
                      </a:pPr>
                      <a:r>
                        <a:rPr lang="zh-CN" sz="1200" kern="0" dirty="0"/>
                        <a:t>管线、法兰、泵的故障和人员失误等。</a:t>
                      </a:r>
                      <a:endParaRPr lang="zh-CN" sz="1200" kern="100" dirty="0">
                        <a:latin typeface="Calibri"/>
                        <a:ea typeface="宋体"/>
                        <a:cs typeface="Times New Roman"/>
                      </a:endParaRPr>
                    </a:p>
                  </a:txBody>
                  <a:tcPr marL="61430" marR="61430" marT="0" marB="0"/>
                </a:tc>
              </a:tr>
              <a:tr h="288064">
                <a:tc rowSpan="4">
                  <a:txBody>
                    <a:bodyPr/>
                    <a:lstStyle/>
                    <a:p>
                      <a:pPr algn="just">
                        <a:lnSpc>
                          <a:spcPts val="1200"/>
                        </a:lnSpc>
                        <a:spcAft>
                          <a:spcPts val="0"/>
                        </a:spcAft>
                      </a:pPr>
                      <a:r>
                        <a:rPr lang="zh-CN" sz="1200" kern="0"/>
                        <a:t>港口、码头、</a:t>
                      </a:r>
                      <a:endParaRPr lang="zh-CN" sz="1200" kern="100"/>
                    </a:p>
                    <a:p>
                      <a:pPr algn="just">
                        <a:lnSpc>
                          <a:spcPts val="1200"/>
                        </a:lnSpc>
                        <a:spcAft>
                          <a:spcPts val="0"/>
                        </a:spcAft>
                      </a:pPr>
                      <a:r>
                        <a:rPr lang="zh-CN" sz="1200" kern="0"/>
                        <a:t>油库溢油</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en-US" sz="1200" kern="0"/>
                        <a:t>1. </a:t>
                      </a:r>
                      <a:r>
                        <a:rPr lang="zh-CN" sz="1200" kern="0"/>
                        <a:t>设备故障</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因结构故障、密封性、泄漏等设备原因导致的损害等。</a:t>
                      </a:r>
                      <a:endParaRPr lang="zh-CN" sz="1200" kern="100" dirty="0">
                        <a:latin typeface="Calibri"/>
                        <a:ea typeface="宋体"/>
                        <a:cs typeface="Times New Roman"/>
                      </a:endParaRPr>
                    </a:p>
                  </a:txBody>
                  <a:tcPr marL="61430" marR="61430" marT="0" marB="0"/>
                </a:tc>
              </a:tr>
              <a:tr h="352399">
                <a:tc vMerge="1">
                  <a:txBody>
                    <a:bodyPr/>
                    <a:lstStyle/>
                    <a:p>
                      <a:endParaRPr lang="zh-CN" altLang="en-US"/>
                    </a:p>
                  </a:txBody>
                  <a:tcPr/>
                </a:tc>
                <a:tc>
                  <a:txBody>
                    <a:bodyPr/>
                    <a:lstStyle/>
                    <a:p>
                      <a:pPr algn="just">
                        <a:lnSpc>
                          <a:spcPts val="1200"/>
                        </a:lnSpc>
                        <a:spcAft>
                          <a:spcPts val="0"/>
                        </a:spcAft>
                      </a:pPr>
                      <a:r>
                        <a:rPr lang="en-US" sz="1200" kern="0" dirty="0"/>
                        <a:t>2. </a:t>
                      </a:r>
                      <a:r>
                        <a:rPr lang="zh-CN" sz="1200" kern="0" dirty="0"/>
                        <a:t>油轮装卸</a:t>
                      </a:r>
                      <a:endParaRPr lang="zh-CN" sz="1200" kern="100" dirty="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油轮装卸的设备、管路、法兰、泵的故障和人员失误等。</a:t>
                      </a:r>
                      <a:endParaRPr lang="zh-CN" sz="1200" kern="100" dirty="0">
                        <a:latin typeface="Calibri"/>
                        <a:ea typeface="宋体"/>
                        <a:cs typeface="Times New Roman"/>
                      </a:endParaRPr>
                    </a:p>
                  </a:txBody>
                  <a:tcPr marL="61430" marR="61430" marT="0" marB="0"/>
                </a:tc>
              </a:tr>
              <a:tr h="352399">
                <a:tc vMerge="1">
                  <a:txBody>
                    <a:bodyPr/>
                    <a:lstStyle/>
                    <a:p>
                      <a:endParaRPr lang="zh-CN" altLang="en-US"/>
                    </a:p>
                  </a:txBody>
                  <a:tcPr/>
                </a:tc>
                <a:tc>
                  <a:txBody>
                    <a:bodyPr/>
                    <a:lstStyle/>
                    <a:p>
                      <a:pPr algn="just">
                        <a:lnSpc>
                          <a:spcPts val="1200"/>
                        </a:lnSpc>
                        <a:spcAft>
                          <a:spcPts val="0"/>
                        </a:spcAft>
                      </a:pPr>
                      <a:r>
                        <a:rPr lang="en-US" sz="1200" kern="0"/>
                        <a:t>3. </a:t>
                      </a:r>
                      <a:r>
                        <a:rPr lang="zh-CN" sz="1200" kern="0"/>
                        <a:t>加装燃油</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加装燃油的设备、管路、法兰、泵的故障和人员失误等。</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4. </a:t>
                      </a:r>
                      <a:r>
                        <a:rPr lang="zh-CN" sz="1200" kern="0"/>
                        <a:t>火灾／爆炸</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发生火灾或爆炸的事故。</a:t>
                      </a:r>
                      <a:endParaRPr lang="zh-CN" sz="1200" kern="100" dirty="0">
                        <a:latin typeface="Calibri"/>
                        <a:ea typeface="宋体"/>
                        <a:cs typeface="Times New Roman"/>
                      </a:endParaRPr>
                    </a:p>
                  </a:txBody>
                  <a:tcPr marL="61430" marR="61430" marT="0" marB="0"/>
                </a:tc>
              </a:tr>
              <a:tr h="201896">
                <a:tc rowSpan="8">
                  <a:txBody>
                    <a:bodyPr/>
                    <a:lstStyle/>
                    <a:p>
                      <a:pPr algn="just">
                        <a:lnSpc>
                          <a:spcPts val="1200"/>
                        </a:lnSpc>
                        <a:spcAft>
                          <a:spcPts val="0"/>
                        </a:spcAft>
                      </a:pPr>
                      <a:r>
                        <a:rPr lang="zh-CN" sz="1200" kern="0"/>
                        <a:t>石油平台溢油</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en-US" sz="1200" kern="0"/>
                        <a:t>1. </a:t>
                      </a:r>
                      <a:r>
                        <a:rPr lang="zh-CN" sz="1200" kern="0"/>
                        <a:t>井喷</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油井事故喷出原油、石油天然气。</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2. </a:t>
                      </a:r>
                      <a:r>
                        <a:rPr lang="zh-CN" sz="1200" kern="0"/>
                        <a:t>碰撞</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在海上石油平台被自航船碰撞，导致损害。</a:t>
                      </a:r>
                      <a:endParaRPr lang="zh-CN" sz="1200" kern="100" dirty="0">
                        <a:latin typeface="Calibri"/>
                        <a:ea typeface="宋体"/>
                        <a:cs typeface="Times New Roman"/>
                      </a:endParaRPr>
                    </a:p>
                  </a:txBody>
                  <a:tcPr marL="61430" marR="61430" marT="0" marB="0"/>
                </a:tc>
              </a:tr>
              <a:tr h="303417">
                <a:tc vMerge="1">
                  <a:txBody>
                    <a:bodyPr/>
                    <a:lstStyle/>
                    <a:p>
                      <a:endParaRPr lang="zh-CN" altLang="en-US"/>
                    </a:p>
                  </a:txBody>
                  <a:tcPr/>
                </a:tc>
                <a:tc>
                  <a:txBody>
                    <a:bodyPr/>
                    <a:lstStyle/>
                    <a:p>
                      <a:pPr algn="just">
                        <a:lnSpc>
                          <a:spcPts val="1200"/>
                        </a:lnSpc>
                        <a:spcAft>
                          <a:spcPts val="0"/>
                        </a:spcAft>
                      </a:pPr>
                      <a:r>
                        <a:rPr lang="en-US" sz="1200" kern="0"/>
                        <a:t>3. </a:t>
                      </a:r>
                      <a:r>
                        <a:rPr lang="zh-CN" sz="1200" kern="0"/>
                        <a:t>平台故障</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因平台故障、恶劣气象损害，进水、泄漏、断裂等原因导致损害。</a:t>
                      </a:r>
                      <a:endParaRPr lang="zh-CN" sz="1200" kern="100" dirty="0">
                        <a:latin typeface="Calibri"/>
                        <a:ea typeface="宋体"/>
                        <a:cs typeface="Times New Roman"/>
                      </a:endParaRPr>
                    </a:p>
                  </a:txBody>
                  <a:tcPr marL="61430" marR="61430" marT="0" marB="0"/>
                </a:tc>
              </a:tr>
              <a:tr h="204832">
                <a:tc vMerge="1">
                  <a:txBody>
                    <a:bodyPr/>
                    <a:lstStyle/>
                    <a:p>
                      <a:endParaRPr lang="zh-CN" altLang="en-US"/>
                    </a:p>
                  </a:txBody>
                  <a:tcPr/>
                </a:tc>
                <a:tc>
                  <a:txBody>
                    <a:bodyPr/>
                    <a:lstStyle/>
                    <a:p>
                      <a:pPr algn="just">
                        <a:lnSpc>
                          <a:spcPts val="1200"/>
                        </a:lnSpc>
                        <a:spcAft>
                          <a:spcPts val="0"/>
                        </a:spcAft>
                      </a:pPr>
                      <a:r>
                        <a:rPr lang="en-US" sz="1200" kern="0"/>
                        <a:t>4. </a:t>
                      </a:r>
                      <a:r>
                        <a:rPr lang="zh-CN" sz="1200" kern="0"/>
                        <a:t>管路故障</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因结构故障、密封性、泄漏等原因导致损害等。</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5. </a:t>
                      </a:r>
                      <a:r>
                        <a:rPr lang="zh-CN" sz="1200" kern="0"/>
                        <a:t>设备故障</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设备及管路的法兰、泵故障和人员失误等。</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6. </a:t>
                      </a:r>
                      <a:r>
                        <a:rPr lang="zh-CN" sz="1200" kern="0"/>
                        <a:t>火灾</a:t>
                      </a:r>
                      <a:r>
                        <a:rPr lang="en-US" sz="1200" kern="0"/>
                        <a:t>/</a:t>
                      </a:r>
                      <a:r>
                        <a:rPr lang="zh-CN" sz="1200" kern="0"/>
                        <a:t>爆炸</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发生火灾和／或爆炸的事故。</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7. </a:t>
                      </a:r>
                      <a:r>
                        <a:rPr lang="zh-CN" sz="1200" kern="0"/>
                        <a:t>加装燃油</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加装燃油的管路、法兰、泵的故障和人员失误等。</a:t>
                      </a:r>
                      <a:endParaRPr lang="zh-CN" sz="1200" kern="100" dirty="0">
                        <a:latin typeface="Calibri"/>
                        <a:ea typeface="宋体"/>
                        <a:cs typeface="Times New Roman"/>
                      </a:endParaRPr>
                    </a:p>
                  </a:txBody>
                  <a:tcPr marL="61430" marR="61430" marT="0" marB="0"/>
                </a:tc>
              </a:tr>
              <a:tr h="196707">
                <a:tc vMerge="1">
                  <a:txBody>
                    <a:bodyPr/>
                    <a:lstStyle/>
                    <a:p>
                      <a:endParaRPr lang="zh-CN" altLang="en-US"/>
                    </a:p>
                  </a:txBody>
                  <a:tcPr/>
                </a:tc>
                <a:tc>
                  <a:txBody>
                    <a:bodyPr/>
                    <a:lstStyle/>
                    <a:p>
                      <a:pPr algn="just">
                        <a:lnSpc>
                          <a:spcPts val="1200"/>
                        </a:lnSpc>
                        <a:spcAft>
                          <a:spcPts val="0"/>
                        </a:spcAft>
                      </a:pPr>
                      <a:r>
                        <a:rPr lang="en-US" sz="1200" kern="0"/>
                        <a:t>8. </a:t>
                      </a:r>
                      <a:r>
                        <a:rPr lang="zh-CN" sz="1200" kern="0"/>
                        <a:t>系泊故障</a:t>
                      </a:r>
                      <a:endParaRPr lang="zh-CN" sz="1200" kern="100">
                        <a:latin typeface="Calibri"/>
                        <a:ea typeface="宋体"/>
                        <a:cs typeface="Times New Roman"/>
                      </a:endParaRPr>
                    </a:p>
                  </a:txBody>
                  <a:tcPr marL="61430" marR="61430" marT="0" marB="0" anchor="ctr"/>
                </a:tc>
                <a:tc>
                  <a:txBody>
                    <a:bodyPr/>
                    <a:lstStyle/>
                    <a:p>
                      <a:pPr algn="just">
                        <a:lnSpc>
                          <a:spcPts val="1200"/>
                        </a:lnSpc>
                        <a:spcAft>
                          <a:spcPts val="0"/>
                        </a:spcAft>
                      </a:pPr>
                      <a:r>
                        <a:rPr lang="zh-CN" sz="1200" kern="0" dirty="0"/>
                        <a:t>因系泊有关结构故障、恶劣气象损害而导致的损害。</a:t>
                      </a:r>
                      <a:endParaRPr lang="zh-CN" sz="1200" kern="100" dirty="0">
                        <a:latin typeface="Calibri"/>
                        <a:ea typeface="宋体"/>
                        <a:cs typeface="Times New Roman"/>
                      </a:endParaRPr>
                    </a:p>
                  </a:txBody>
                  <a:tcPr marL="61430" marR="6143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777" y="142852"/>
            <a:ext cx="7313975" cy="432048"/>
          </a:xfrm>
        </p:spPr>
        <p:txBody>
          <a:bodyPr>
            <a:noAutofit/>
          </a:bodyPr>
          <a:lstStyle/>
          <a:p>
            <a:pPr algn="ctr"/>
            <a:r>
              <a:rPr lang="zh-CN" altLang="en-US" sz="2800" b="1" dirty="0" smtClean="0"/>
              <a:t>中国海洋污染风险分析</a:t>
            </a:r>
          </a:p>
        </p:txBody>
      </p:sp>
      <p:graphicFrame>
        <p:nvGraphicFramePr>
          <p:cNvPr id="4" name="内容占位符 4"/>
          <p:cNvGraphicFramePr>
            <a:graphicFrameLocks noGrp="1"/>
          </p:cNvGraphicFramePr>
          <p:nvPr>
            <p:ph idx="1"/>
          </p:nvPr>
        </p:nvGraphicFramePr>
        <p:xfrm>
          <a:off x="185704" y="1357295"/>
          <a:ext cx="8858280" cy="4592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139432"/>
            <a:ext cx="7313975" cy="432048"/>
          </a:xfrm>
        </p:spPr>
        <p:txBody>
          <a:bodyPr>
            <a:noAutofit/>
          </a:bodyPr>
          <a:lstStyle/>
          <a:p>
            <a:pPr algn="ctr"/>
            <a:r>
              <a:rPr lang="zh-CN" altLang="en-US" sz="2800" b="1" dirty="0" smtClean="0"/>
              <a:t>中国海洋污染风险分析</a:t>
            </a:r>
            <a:endParaRPr lang="zh-CN" altLang="en-US" sz="2800" dirty="0" smtClean="0">
              <a:solidFill>
                <a:schemeClr val="tx1"/>
              </a:solidFill>
              <a:latin typeface="+mn-lt"/>
              <a:ea typeface="+mn-ea"/>
              <a:cs typeface="+mn-cs"/>
            </a:endParaRPr>
          </a:p>
        </p:txBody>
      </p:sp>
      <p:graphicFrame>
        <p:nvGraphicFramePr>
          <p:cNvPr id="4" name="内容占位符 4"/>
          <p:cNvGraphicFramePr>
            <a:graphicFrameLocks noGrp="1"/>
          </p:cNvGraphicFramePr>
          <p:nvPr>
            <p:ph idx="1"/>
          </p:nvPr>
        </p:nvGraphicFramePr>
        <p:xfrm>
          <a:off x="185704" y="1357295"/>
          <a:ext cx="8858280" cy="4592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b="1" dirty="0" smtClean="0"/>
              <a:t>1</a:t>
            </a:r>
            <a:r>
              <a:rPr lang="zh-CN" altLang="en-US" b="1" dirty="0" smtClean="0"/>
              <a:t>、</a:t>
            </a:r>
            <a:r>
              <a:rPr lang="zh-CN" altLang="zh-CN" b="1" dirty="0" smtClean="0"/>
              <a:t>中国海洋环境保护的法律、法规管理</a:t>
            </a:r>
            <a:endParaRPr lang="en-US" altLang="zh-CN" b="1" dirty="0" smtClean="0"/>
          </a:p>
          <a:p>
            <a:r>
              <a:rPr lang="en-US" altLang="zh-CN" dirty="0" smtClean="0"/>
              <a:t>1999</a:t>
            </a:r>
            <a:r>
              <a:rPr lang="zh-CN" altLang="zh-CN" dirty="0" smtClean="0"/>
              <a:t>年修订《中华人民共和国海洋环境保护法》，对管辖海域内从事航行、勘探、开发、生产、旅游、科学研究及其他活动，或者在沿海陆域内从事影响海洋环境活动的任何单位和个人，或则海域以外，造成中华人民共和国管辖海域污染的，在国家法律层面进行规定。</a:t>
            </a:r>
            <a:r>
              <a:rPr lang="en-US" altLang="zh-CN" dirty="0" smtClean="0"/>
              <a:t>《</a:t>
            </a:r>
            <a:r>
              <a:rPr lang="zh-CN" altLang="en-US" dirty="0" smtClean="0"/>
              <a:t>中华人民共和国防治船舶污染海洋环境管理条例</a:t>
            </a:r>
            <a:r>
              <a:rPr lang="en-US" altLang="zh-CN" dirty="0" smtClean="0"/>
              <a:t>》(《</a:t>
            </a:r>
            <a:r>
              <a:rPr lang="zh-CN" altLang="en-US" dirty="0" smtClean="0"/>
              <a:t>防污条例</a:t>
            </a:r>
            <a:r>
              <a:rPr lang="en-US" altLang="zh-CN" dirty="0" smtClean="0"/>
              <a:t>》)</a:t>
            </a:r>
            <a:r>
              <a:rPr lang="zh-CN" altLang="en-US" dirty="0" smtClean="0"/>
              <a:t>，于</a:t>
            </a:r>
            <a:r>
              <a:rPr lang="en-US" altLang="zh-CN" dirty="0" smtClean="0"/>
              <a:t>2010</a:t>
            </a:r>
            <a:r>
              <a:rPr lang="zh-CN" altLang="en-US" dirty="0" smtClean="0"/>
              <a:t>年</a:t>
            </a:r>
            <a:r>
              <a:rPr lang="en-US" altLang="zh-CN" dirty="0" smtClean="0"/>
              <a:t>3</a:t>
            </a:r>
            <a:r>
              <a:rPr lang="zh-CN" altLang="en-US" dirty="0" smtClean="0"/>
              <a:t>月</a:t>
            </a:r>
            <a:r>
              <a:rPr lang="en-US" altLang="zh-CN" dirty="0" smtClean="0"/>
              <a:t>1</a:t>
            </a:r>
            <a:r>
              <a:rPr lang="zh-CN" altLang="en-US" dirty="0" smtClean="0"/>
              <a:t>日起施行。</a:t>
            </a:r>
            <a:endParaRPr lang="en-US" altLang="zh-CN" dirty="0" smtClean="0"/>
          </a:p>
          <a:p>
            <a:r>
              <a:rPr lang="zh-CN" altLang="zh-CN" dirty="0" smtClean="0"/>
              <a:t>而国家安监局、海洋局、环境保护部等监督管理部门也先后制订了《海上作业安全管理规定》、《海洋石油安全生产规定》、《海洋石油勘探开发环境保护管理条例实施办法》、《船舶污染海洋环境风险评价技术规范》等管理规定和技术规范，进一步细化防治海洋污染，保护海洋环境要求。</a:t>
            </a:r>
            <a:endParaRPr lang="en-US" altLang="zh-CN" dirty="0" smtClean="0"/>
          </a:p>
          <a:p>
            <a:r>
              <a:rPr lang="en-US" altLang="zh-CN" b="1" dirty="0" smtClean="0"/>
              <a:t>2</a:t>
            </a:r>
            <a:r>
              <a:rPr lang="zh-CN" altLang="en-US" b="1" dirty="0" smtClean="0"/>
              <a:t>、</a:t>
            </a:r>
            <a:r>
              <a:rPr lang="zh-CN" altLang="zh-CN" b="1" dirty="0" smtClean="0"/>
              <a:t>企业健康、安全与环境的制度管控措施</a:t>
            </a:r>
            <a:endParaRPr lang="en-US" altLang="zh-CN" b="1" dirty="0" smtClean="0"/>
          </a:p>
          <a:p>
            <a:r>
              <a:rPr lang="zh-CN" altLang="en-US" dirty="0" smtClean="0"/>
              <a:t>依据国家</a:t>
            </a:r>
            <a:r>
              <a:rPr lang="en-US" altLang="zh-CN" dirty="0" smtClean="0"/>
              <a:t>《</a:t>
            </a:r>
            <a:r>
              <a:rPr lang="zh-CN" altLang="en-US" dirty="0" smtClean="0"/>
              <a:t>海洋环境保护法</a:t>
            </a:r>
            <a:r>
              <a:rPr lang="en-US" altLang="zh-CN" dirty="0" smtClean="0"/>
              <a:t>》</a:t>
            </a:r>
            <a:r>
              <a:rPr lang="zh-CN" altLang="en-US" dirty="0" smtClean="0"/>
              <a:t>、</a:t>
            </a:r>
            <a:r>
              <a:rPr lang="en-US" altLang="zh-CN" dirty="0" smtClean="0"/>
              <a:t>《</a:t>
            </a:r>
            <a:r>
              <a:rPr lang="zh-CN" altLang="en-US" dirty="0" smtClean="0"/>
              <a:t>安全生产法</a:t>
            </a:r>
            <a:r>
              <a:rPr lang="en-US" altLang="zh-CN" dirty="0" smtClean="0"/>
              <a:t>》</a:t>
            </a:r>
            <a:r>
              <a:rPr lang="zh-CN" altLang="en-US" dirty="0" smtClean="0"/>
              <a:t>等法律法规，以及安监局、海洋局、环境保护部等相关部门的监督管理下，海洋污染相关企业通过建立安全生产责任制，健康、安全与环境（</a:t>
            </a:r>
            <a:r>
              <a:rPr lang="en-US" altLang="zh-CN" dirty="0" smtClean="0"/>
              <a:t>HSE</a:t>
            </a:r>
            <a:r>
              <a:rPr lang="zh-CN" altLang="en-US" dirty="0" smtClean="0"/>
              <a:t>）管理标准体系，实施安全、环保风险管理。</a:t>
            </a:r>
            <a:endParaRPr lang="zh-CN" altLang="zh-CN" dirty="0" smtClean="0"/>
          </a:p>
          <a:p>
            <a:endParaRPr lang="zh-CN" altLang="zh-CN" b="1" dirty="0" smtClean="0"/>
          </a:p>
          <a:p>
            <a:endParaRPr lang="zh-CN" altLang="zh-CN" b="1" dirty="0" smtClean="0"/>
          </a:p>
          <a:p>
            <a:endParaRPr lang="zh-CN" altLang="en-US" dirty="0"/>
          </a:p>
        </p:txBody>
      </p:sp>
      <p:sp>
        <p:nvSpPr>
          <p:cNvPr id="4" name="标题 1"/>
          <p:cNvSpPr>
            <a:spLocks noGrp="1"/>
          </p:cNvSpPr>
          <p:nvPr>
            <p:ph type="title"/>
          </p:nvPr>
        </p:nvSpPr>
        <p:spPr>
          <a:xfrm>
            <a:off x="1000100" y="139432"/>
            <a:ext cx="7313975" cy="432048"/>
          </a:xfrm>
        </p:spPr>
        <p:txBody>
          <a:bodyPr>
            <a:noAutofit/>
          </a:bodyPr>
          <a:lstStyle/>
          <a:p>
            <a:pPr algn="ctr"/>
            <a:r>
              <a:rPr lang="zh-CN" altLang="en-US" sz="2800" b="1" dirty="0" smtClean="0"/>
              <a:t>中国海洋污染风险管控现状</a:t>
            </a:r>
            <a:endParaRPr lang="zh-CN" altLang="en-US" sz="28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908720"/>
            <a:ext cx="7807687" cy="5472608"/>
          </a:xfrm>
        </p:spPr>
        <p:txBody>
          <a:bodyPr>
            <a:normAutofit fontScale="85000" lnSpcReduction="10000"/>
          </a:bodyPr>
          <a:lstStyle/>
          <a:p>
            <a:r>
              <a:rPr lang="en-US" altLang="zh-CN" sz="1900" b="1" dirty="0" smtClean="0"/>
              <a:t>3</a:t>
            </a:r>
            <a:r>
              <a:rPr lang="zh-CN" altLang="zh-CN" sz="1900" b="1" dirty="0" smtClean="0"/>
              <a:t>、企业自我评估并借助第三方力量管控风险</a:t>
            </a:r>
            <a:r>
              <a:rPr lang="zh-CN" altLang="en-US" sz="1900" b="1" dirty="0" smtClean="0"/>
              <a:t>，取得一定效果</a:t>
            </a:r>
            <a:endParaRPr lang="en-US" altLang="zh-CN" sz="1900" b="1" dirty="0" smtClean="0"/>
          </a:p>
          <a:p>
            <a:r>
              <a:rPr lang="zh-CN" altLang="en-US" sz="1900" dirty="0" smtClean="0"/>
              <a:t>专门的安全环保管理人员，通过日常的工作检查、考核、事故演练、相关培训等措施，查找危险源、通过自身风险评价与改进，来预防和控制风险事故的发生；并聘请第三方评价资质机构，如安全评价机构、环境评价机构等，管控风险。</a:t>
            </a:r>
            <a:endParaRPr lang="en-US" altLang="zh-CN" sz="1900" dirty="0" smtClean="0"/>
          </a:p>
          <a:p>
            <a:r>
              <a:rPr lang="en-US" altLang="zh-CN" sz="1900" b="1" dirty="0" smtClean="0"/>
              <a:t>4</a:t>
            </a:r>
            <a:r>
              <a:rPr lang="zh-CN" altLang="zh-CN" sz="1900" b="1" dirty="0" smtClean="0"/>
              <a:t>、海洋污染保险转移措施</a:t>
            </a:r>
            <a:r>
              <a:rPr lang="zh-CN" altLang="en-US" sz="1900" b="1" dirty="0" smtClean="0"/>
              <a:t>，效果不明显</a:t>
            </a:r>
            <a:endParaRPr lang="en-US" altLang="zh-CN" sz="1900" b="1" dirty="0" smtClean="0"/>
          </a:p>
          <a:p>
            <a:r>
              <a:rPr lang="en-US" altLang="zh-CN" sz="1900" dirty="0" smtClean="0"/>
              <a:t>《</a:t>
            </a:r>
            <a:r>
              <a:rPr lang="zh-CN" altLang="en-US" sz="1900" dirty="0" smtClean="0"/>
              <a:t>海洋石油勘探开发环境保护管理条例</a:t>
            </a:r>
            <a:r>
              <a:rPr lang="en-US" altLang="zh-CN" sz="1900" dirty="0" smtClean="0"/>
              <a:t>》</a:t>
            </a:r>
            <a:r>
              <a:rPr lang="zh-CN" altLang="en-US" sz="1900" dirty="0" smtClean="0"/>
              <a:t>规定从事海洋石油勘探开发的企业、事业单位和作业者应具有有关污染损害民事责任保险或其他财务保证。</a:t>
            </a:r>
            <a:r>
              <a:rPr lang="en-US" altLang="zh-CN" sz="1900" dirty="0" smtClean="0"/>
              <a:t>2010</a:t>
            </a:r>
            <a:r>
              <a:rPr lang="zh-CN" altLang="en-US" sz="1900" dirty="0" smtClean="0"/>
              <a:t>年</a:t>
            </a:r>
            <a:r>
              <a:rPr lang="en-US" altLang="zh-CN" sz="1900" dirty="0" smtClean="0"/>
              <a:t>8</a:t>
            </a:r>
            <a:r>
              <a:rPr lang="zh-CN" altLang="en-US" sz="1900" dirty="0" smtClean="0"/>
              <a:t>月交通运输部发布</a:t>
            </a:r>
            <a:r>
              <a:rPr lang="en-US" altLang="zh-CN" sz="1900" dirty="0" smtClean="0"/>
              <a:t>《</a:t>
            </a:r>
            <a:r>
              <a:rPr lang="zh-CN" altLang="en-US" sz="1900" dirty="0" smtClean="0"/>
              <a:t>船舶油污损害民事责任保险实施办法</a:t>
            </a:r>
            <a:r>
              <a:rPr lang="en-US" altLang="zh-CN" sz="1900" dirty="0" smtClean="0"/>
              <a:t>》</a:t>
            </a:r>
            <a:r>
              <a:rPr lang="zh-CN" altLang="en-US" sz="1900" dirty="0" smtClean="0"/>
              <a:t>；除</a:t>
            </a:r>
            <a:r>
              <a:rPr lang="en-US" altLang="zh-CN" sz="1900" dirty="0" smtClean="0"/>
              <a:t>1000</a:t>
            </a:r>
            <a:r>
              <a:rPr lang="zh-CN" altLang="en-US" sz="1900" dirty="0" smtClean="0"/>
              <a:t>总吨以下载运非油类物质的船舶无需投保外，必须投保船舶油污损害民事责任险；</a:t>
            </a:r>
            <a:r>
              <a:rPr lang="en-US" altLang="zh-CN" sz="1900" dirty="0" smtClean="0"/>
              <a:t>2007</a:t>
            </a:r>
            <a:r>
              <a:rPr lang="zh-CN" altLang="en-US" sz="1900" dirty="0" smtClean="0"/>
              <a:t>年环境总局与保会联合发布了</a:t>
            </a:r>
            <a:r>
              <a:rPr lang="en-US" altLang="zh-CN" sz="1900" dirty="0" smtClean="0"/>
              <a:t>《</a:t>
            </a:r>
            <a:r>
              <a:rPr lang="zh-CN" altLang="en-US" sz="1900" dirty="0" smtClean="0"/>
              <a:t>关于环境污染责任保险工作的指导意见</a:t>
            </a:r>
            <a:r>
              <a:rPr lang="en-US" altLang="zh-CN" sz="1900" dirty="0" smtClean="0"/>
              <a:t>》</a:t>
            </a:r>
            <a:r>
              <a:rPr lang="zh-CN" altLang="en-US" sz="1900" dirty="0" smtClean="0"/>
              <a:t>提出建立环境污染责任保险制度。</a:t>
            </a:r>
            <a:endParaRPr lang="en-US" altLang="zh-CN" sz="1900" dirty="0" smtClean="0"/>
          </a:p>
          <a:p>
            <a:r>
              <a:rPr lang="zh-CN" altLang="zh-CN" sz="1900" dirty="0" smtClean="0"/>
              <a:t>由于缺乏强制性、责任大、保费高</a:t>
            </a:r>
            <a:r>
              <a:rPr lang="zh-CN" altLang="en-US" sz="1900" dirty="0" smtClean="0"/>
              <a:t>、保险产品少</a:t>
            </a:r>
            <a:r>
              <a:rPr lang="zh-CN" altLang="zh-CN" sz="1900" dirty="0" smtClean="0"/>
              <a:t>等原因乏人问津，推行受阻</a:t>
            </a:r>
            <a:endParaRPr lang="en-US" altLang="zh-CN" sz="1900" b="1" dirty="0" smtClean="0"/>
          </a:p>
          <a:p>
            <a:r>
              <a:rPr lang="en-US" altLang="zh-CN" sz="1900" b="1" dirty="0" smtClean="0"/>
              <a:t>5</a:t>
            </a:r>
            <a:r>
              <a:rPr lang="zh-CN" altLang="en-US" sz="1900" b="1" dirty="0" smtClean="0"/>
              <a:t>、</a:t>
            </a:r>
            <a:r>
              <a:rPr lang="zh-CN" altLang="zh-CN" sz="1900" b="1" dirty="0" smtClean="0"/>
              <a:t>海洋污染应急救援机制</a:t>
            </a:r>
            <a:endParaRPr lang="en-US" altLang="zh-CN" sz="1900" b="1" dirty="0" smtClean="0"/>
          </a:p>
          <a:p>
            <a:r>
              <a:rPr lang="zh-CN" altLang="en-US" sz="1900" dirty="0" smtClean="0"/>
              <a:t>国家海洋局、外交部、公安部、财政部，各级地方政府，企业共同参与的事故应急救援体系。与发达国家相比，还存在应急救援组织松散，应急制度不健全，基础设施、设备不足，事故信息披露能力不够，没有统一应急预案等诸多问题，有待进一步完善。</a:t>
            </a:r>
            <a:endParaRPr lang="en-US" altLang="zh-CN" sz="1900" dirty="0" smtClean="0"/>
          </a:p>
          <a:p>
            <a:endParaRPr lang="zh-CN" altLang="zh-CN" sz="1900" b="1" dirty="0" smtClean="0"/>
          </a:p>
          <a:p>
            <a:endParaRPr lang="zh-CN" altLang="zh-CN" b="1" dirty="0" smtClean="0"/>
          </a:p>
          <a:p>
            <a:endParaRPr lang="zh-CN" altLang="en-US" dirty="0"/>
          </a:p>
        </p:txBody>
      </p:sp>
      <p:sp>
        <p:nvSpPr>
          <p:cNvPr id="4" name="标题 1"/>
          <p:cNvSpPr>
            <a:spLocks noGrp="1"/>
          </p:cNvSpPr>
          <p:nvPr>
            <p:ph type="title"/>
          </p:nvPr>
        </p:nvSpPr>
        <p:spPr>
          <a:xfrm>
            <a:off x="1000100" y="139432"/>
            <a:ext cx="7313975" cy="432048"/>
          </a:xfrm>
        </p:spPr>
        <p:txBody>
          <a:bodyPr>
            <a:noAutofit/>
          </a:bodyPr>
          <a:lstStyle/>
          <a:p>
            <a:pPr algn="ctr"/>
            <a:r>
              <a:rPr lang="zh-CN" altLang="en-US" sz="2800" b="1" dirty="0" smtClean="0"/>
              <a:t>中国海洋污染风险管控现状</a:t>
            </a:r>
            <a:endParaRPr lang="zh-CN" altLang="en-US" sz="28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14290"/>
            <a:ext cx="7313975" cy="432048"/>
          </a:xfrm>
        </p:spPr>
        <p:txBody>
          <a:bodyPr>
            <a:normAutofit fontScale="90000"/>
          </a:bodyPr>
          <a:lstStyle/>
          <a:p>
            <a:pPr algn="ctr"/>
            <a:r>
              <a:rPr lang="zh-CN" altLang="en-US" sz="2800" b="1" dirty="0" smtClean="0">
                <a:solidFill>
                  <a:srgbClr val="000000">
                    <a:lumMod val="75000"/>
                    <a:lumOff val="25000"/>
                  </a:srgbClr>
                </a:solidFill>
              </a:rPr>
              <a:t>中国海洋污染风险管理建议</a:t>
            </a:r>
            <a:endParaRPr lang="zh-CN" altLang="en-US" dirty="0"/>
          </a:p>
        </p:txBody>
      </p:sp>
      <p:sp>
        <p:nvSpPr>
          <p:cNvPr id="56" name="Freeform 18"/>
          <p:cNvSpPr>
            <a:spLocks/>
          </p:cNvSpPr>
          <p:nvPr/>
        </p:nvSpPr>
        <p:spPr bwMode="invGray">
          <a:xfrm>
            <a:off x="7761288" y="204313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endParaRPr lang="zh-CN" altLang="en-US"/>
          </a:p>
        </p:txBody>
      </p:sp>
      <p:sp>
        <p:nvSpPr>
          <p:cNvPr id="57" name="Freeform 19"/>
          <p:cNvSpPr>
            <a:spLocks/>
          </p:cNvSpPr>
          <p:nvPr/>
        </p:nvSpPr>
        <p:spPr bwMode="invGray">
          <a:xfrm>
            <a:off x="4821238" y="204313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endParaRPr lang="zh-CN" altLang="en-US"/>
          </a:p>
        </p:txBody>
      </p:sp>
      <p:sp>
        <p:nvSpPr>
          <p:cNvPr id="58" name="Freeform 20"/>
          <p:cNvSpPr>
            <a:spLocks/>
          </p:cNvSpPr>
          <p:nvPr/>
        </p:nvSpPr>
        <p:spPr bwMode="gray">
          <a:xfrm>
            <a:off x="7143750" y="3017855"/>
            <a:ext cx="612775" cy="974725"/>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w="0">
            <a:noFill/>
            <a:prstDash val="solid"/>
            <a:round/>
            <a:headEnd/>
            <a:tailEnd/>
          </a:ln>
        </p:spPr>
        <p:txBody>
          <a:bodyPr/>
          <a:lstStyle/>
          <a:p>
            <a:endParaRPr lang="zh-CN" altLang="en-US"/>
          </a:p>
        </p:txBody>
      </p:sp>
      <p:sp>
        <p:nvSpPr>
          <p:cNvPr id="59" name="Freeform 21"/>
          <p:cNvSpPr>
            <a:spLocks/>
          </p:cNvSpPr>
          <p:nvPr/>
        </p:nvSpPr>
        <p:spPr bwMode="gray">
          <a:xfrm>
            <a:off x="3937000" y="3017855"/>
            <a:ext cx="3827463" cy="625475"/>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rgbClr val="A77BFF"/>
          </a:solidFill>
          <a:ln w="0">
            <a:noFill/>
            <a:prstDash val="solid"/>
            <a:round/>
            <a:headEnd/>
            <a:tailEnd/>
          </a:ln>
        </p:spPr>
        <p:txBody>
          <a:bodyPr/>
          <a:lstStyle/>
          <a:p>
            <a:endParaRPr lang="zh-CN" altLang="en-US"/>
          </a:p>
        </p:txBody>
      </p:sp>
      <p:sp>
        <p:nvSpPr>
          <p:cNvPr id="60" name="Freeform 22"/>
          <p:cNvSpPr>
            <a:spLocks/>
          </p:cNvSpPr>
          <p:nvPr/>
        </p:nvSpPr>
        <p:spPr bwMode="gray">
          <a:xfrm>
            <a:off x="6524625" y="3981468"/>
            <a:ext cx="611188" cy="981075"/>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w="0">
            <a:noFill/>
            <a:prstDash val="solid"/>
            <a:round/>
            <a:headEnd/>
            <a:tailEnd/>
          </a:ln>
        </p:spPr>
        <p:txBody>
          <a:bodyPr/>
          <a:lstStyle/>
          <a:p>
            <a:endParaRPr lang="zh-CN" altLang="en-US"/>
          </a:p>
        </p:txBody>
      </p:sp>
      <p:sp>
        <p:nvSpPr>
          <p:cNvPr id="61" name="Freeform 23"/>
          <p:cNvSpPr>
            <a:spLocks/>
          </p:cNvSpPr>
          <p:nvPr/>
        </p:nvSpPr>
        <p:spPr bwMode="gray">
          <a:xfrm>
            <a:off x="5910263" y="4948255"/>
            <a:ext cx="614362" cy="981075"/>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endParaRPr lang="zh-CN" altLang="en-US"/>
          </a:p>
        </p:txBody>
      </p:sp>
      <p:sp>
        <p:nvSpPr>
          <p:cNvPr id="62" name="Freeform 24"/>
          <p:cNvSpPr>
            <a:spLocks/>
          </p:cNvSpPr>
          <p:nvPr/>
        </p:nvSpPr>
        <p:spPr bwMode="gray">
          <a:xfrm>
            <a:off x="2178050" y="4953018"/>
            <a:ext cx="4346575" cy="627062"/>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endParaRPr lang="zh-CN" altLang="en-US" dirty="0"/>
          </a:p>
        </p:txBody>
      </p:sp>
      <p:sp>
        <p:nvSpPr>
          <p:cNvPr id="63" name="Line 25"/>
          <p:cNvSpPr>
            <a:spLocks noChangeShapeType="1"/>
          </p:cNvSpPr>
          <p:nvPr/>
        </p:nvSpPr>
        <p:spPr bwMode="auto">
          <a:xfrm flipH="1">
            <a:off x="914400" y="5922980"/>
            <a:ext cx="1263650" cy="0"/>
          </a:xfrm>
          <a:prstGeom prst="line">
            <a:avLst/>
          </a:prstGeom>
          <a:noFill/>
          <a:ln w="9525">
            <a:solidFill>
              <a:schemeClr val="tx1"/>
            </a:solidFill>
            <a:round/>
            <a:headEnd/>
            <a:tailEnd/>
          </a:ln>
          <a:effectLst/>
        </p:spPr>
        <p:txBody>
          <a:bodyPr wrap="none" anchor="ctr"/>
          <a:lstStyle/>
          <a:p>
            <a:endParaRPr lang="zh-CN" altLang="en-US"/>
          </a:p>
        </p:txBody>
      </p:sp>
      <p:sp>
        <p:nvSpPr>
          <p:cNvPr id="64" name="Line 26"/>
          <p:cNvSpPr>
            <a:spLocks noChangeShapeType="1"/>
          </p:cNvSpPr>
          <p:nvPr/>
        </p:nvSpPr>
        <p:spPr bwMode="auto">
          <a:xfrm flipH="1">
            <a:off x="914400" y="4948255"/>
            <a:ext cx="2146300" cy="0"/>
          </a:xfrm>
          <a:prstGeom prst="line">
            <a:avLst/>
          </a:prstGeom>
          <a:noFill/>
          <a:ln w="9525">
            <a:solidFill>
              <a:schemeClr val="tx1"/>
            </a:solidFill>
            <a:round/>
            <a:headEnd/>
            <a:tailEnd/>
          </a:ln>
          <a:effectLst/>
        </p:spPr>
        <p:txBody>
          <a:bodyPr wrap="none" anchor="ctr"/>
          <a:lstStyle/>
          <a:p>
            <a:endParaRPr lang="zh-CN" altLang="en-US"/>
          </a:p>
        </p:txBody>
      </p:sp>
      <p:sp>
        <p:nvSpPr>
          <p:cNvPr id="65" name="Line 27"/>
          <p:cNvSpPr>
            <a:spLocks noChangeShapeType="1"/>
          </p:cNvSpPr>
          <p:nvPr/>
        </p:nvSpPr>
        <p:spPr bwMode="auto">
          <a:xfrm flipH="1">
            <a:off x="914400" y="3986230"/>
            <a:ext cx="3030538" cy="0"/>
          </a:xfrm>
          <a:prstGeom prst="line">
            <a:avLst/>
          </a:prstGeom>
          <a:noFill/>
          <a:ln w="9525">
            <a:solidFill>
              <a:schemeClr val="tx1"/>
            </a:solidFill>
            <a:round/>
            <a:headEnd/>
            <a:tailEnd/>
          </a:ln>
          <a:effectLst/>
        </p:spPr>
        <p:txBody>
          <a:bodyPr wrap="none" anchor="ctr"/>
          <a:lstStyle/>
          <a:p>
            <a:endParaRPr lang="zh-CN" altLang="en-US"/>
          </a:p>
        </p:txBody>
      </p:sp>
      <p:sp>
        <p:nvSpPr>
          <p:cNvPr id="66" name="Line 28"/>
          <p:cNvSpPr>
            <a:spLocks noChangeShapeType="1"/>
          </p:cNvSpPr>
          <p:nvPr/>
        </p:nvSpPr>
        <p:spPr bwMode="auto">
          <a:xfrm flipH="1">
            <a:off x="914400" y="3025793"/>
            <a:ext cx="3914775" cy="0"/>
          </a:xfrm>
          <a:prstGeom prst="line">
            <a:avLst/>
          </a:prstGeom>
          <a:noFill/>
          <a:ln w="9525">
            <a:solidFill>
              <a:schemeClr val="tx1"/>
            </a:solidFill>
            <a:round/>
            <a:headEnd/>
            <a:tailEnd/>
          </a:ln>
          <a:effectLst/>
        </p:spPr>
        <p:txBody>
          <a:bodyPr wrap="none" anchor="ctr"/>
          <a:lstStyle/>
          <a:p>
            <a:endParaRPr lang="zh-CN" altLang="en-US"/>
          </a:p>
        </p:txBody>
      </p:sp>
      <p:sp>
        <p:nvSpPr>
          <p:cNvPr id="67" name="Line 29"/>
          <p:cNvSpPr>
            <a:spLocks noChangeShapeType="1"/>
          </p:cNvSpPr>
          <p:nvPr/>
        </p:nvSpPr>
        <p:spPr bwMode="auto">
          <a:xfrm flipH="1">
            <a:off x="914400" y="2049480"/>
            <a:ext cx="4797425" cy="0"/>
          </a:xfrm>
          <a:prstGeom prst="line">
            <a:avLst/>
          </a:prstGeom>
          <a:noFill/>
          <a:ln w="9525">
            <a:solidFill>
              <a:schemeClr val="tx1"/>
            </a:solidFill>
            <a:round/>
            <a:headEnd/>
            <a:tailEnd/>
          </a:ln>
          <a:effectLst/>
        </p:spPr>
        <p:txBody>
          <a:bodyPr wrap="none" anchor="ctr"/>
          <a:lstStyle/>
          <a:p>
            <a:endParaRPr lang="zh-CN" altLang="en-US"/>
          </a:p>
        </p:txBody>
      </p:sp>
      <p:sp>
        <p:nvSpPr>
          <p:cNvPr id="68" name="Line 30"/>
          <p:cNvSpPr>
            <a:spLocks noChangeShapeType="1"/>
          </p:cNvSpPr>
          <p:nvPr/>
        </p:nvSpPr>
        <p:spPr bwMode="auto">
          <a:xfrm>
            <a:off x="1104900" y="2043130"/>
            <a:ext cx="0" cy="1011238"/>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69" name="Line 31"/>
          <p:cNvSpPr>
            <a:spLocks noChangeShapeType="1"/>
          </p:cNvSpPr>
          <p:nvPr/>
        </p:nvSpPr>
        <p:spPr bwMode="auto">
          <a:xfrm>
            <a:off x="1104900" y="3054368"/>
            <a:ext cx="0" cy="946150"/>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0" name="Line 32"/>
          <p:cNvSpPr>
            <a:spLocks noChangeShapeType="1"/>
          </p:cNvSpPr>
          <p:nvPr/>
        </p:nvSpPr>
        <p:spPr bwMode="auto">
          <a:xfrm>
            <a:off x="1104900" y="4000518"/>
            <a:ext cx="0" cy="946150"/>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1" name="Line 33"/>
          <p:cNvSpPr>
            <a:spLocks noChangeShapeType="1"/>
          </p:cNvSpPr>
          <p:nvPr/>
        </p:nvSpPr>
        <p:spPr bwMode="auto">
          <a:xfrm>
            <a:off x="1104900" y="4948255"/>
            <a:ext cx="0" cy="946150"/>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2" name="Freeform 34"/>
          <p:cNvSpPr>
            <a:spLocks/>
          </p:cNvSpPr>
          <p:nvPr/>
        </p:nvSpPr>
        <p:spPr bwMode="invGray">
          <a:xfrm>
            <a:off x="2808288" y="2232043"/>
            <a:ext cx="1957387" cy="3157537"/>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w="0">
            <a:noFill/>
            <a:prstDash val="solid"/>
            <a:round/>
            <a:headEnd/>
            <a:tailEnd/>
          </a:ln>
        </p:spPr>
        <p:txBody>
          <a:bodyPr/>
          <a:lstStyle/>
          <a:p>
            <a:endParaRPr lang="zh-CN" altLang="en-US"/>
          </a:p>
        </p:txBody>
      </p:sp>
      <p:sp>
        <p:nvSpPr>
          <p:cNvPr id="73" name="Rectangle 35"/>
          <p:cNvSpPr>
            <a:spLocks noChangeArrowheads="1"/>
          </p:cNvSpPr>
          <p:nvPr/>
        </p:nvSpPr>
        <p:spPr bwMode="gray">
          <a:xfrm>
            <a:off x="4827588" y="267019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algn="ctr" eaLnBrk="0" hangingPunct="0"/>
            <a:r>
              <a:rPr lang="zh-CN" altLang="en-US" sz="2000" dirty="0" smtClean="0">
                <a:latin typeface="黑体" pitchFamily="49" charset="-122"/>
                <a:ea typeface="黑体" pitchFamily="49" charset="-122"/>
              </a:rPr>
              <a:t>系统分析</a:t>
            </a:r>
            <a:endParaRPr lang="en-US" altLang="zh-CN" sz="2000" dirty="0" smtClean="0">
              <a:latin typeface="黑体" pitchFamily="49" charset="-122"/>
              <a:ea typeface="黑体" pitchFamily="49" charset="-122"/>
            </a:endParaRPr>
          </a:p>
        </p:txBody>
      </p:sp>
      <p:sp>
        <p:nvSpPr>
          <p:cNvPr id="74" name="Rectangle 36"/>
          <p:cNvSpPr>
            <a:spLocks noChangeArrowheads="1"/>
          </p:cNvSpPr>
          <p:nvPr/>
        </p:nvSpPr>
        <p:spPr bwMode="gray">
          <a:xfrm>
            <a:off x="3938588" y="3643330"/>
            <a:ext cx="3211512" cy="346075"/>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w="9525">
            <a:noFill/>
            <a:miter lim="800000"/>
            <a:headEnd/>
            <a:tailEnd/>
          </a:ln>
          <a:effectLst/>
        </p:spPr>
        <p:txBody>
          <a:bodyPr wrap="none" anchor="ctr"/>
          <a:lstStyle/>
          <a:p>
            <a:pPr algn="ctr" eaLnBrk="0" hangingPunct="0"/>
            <a:r>
              <a:rPr lang="zh-CN" altLang="en-US" sz="2000" dirty="0" smtClean="0">
                <a:latin typeface="黑体" pitchFamily="49" charset="-122"/>
                <a:ea typeface="黑体" pitchFamily="49" charset="-122"/>
              </a:rPr>
              <a:t>整合资源</a:t>
            </a:r>
            <a:endParaRPr lang="en-US" altLang="zh-CN" sz="2000" dirty="0" smtClean="0">
              <a:latin typeface="黑体" pitchFamily="49" charset="-122"/>
              <a:ea typeface="黑体" pitchFamily="49" charset="-122"/>
            </a:endParaRPr>
          </a:p>
        </p:txBody>
      </p:sp>
      <p:sp>
        <p:nvSpPr>
          <p:cNvPr id="75" name="Freeform 37"/>
          <p:cNvSpPr>
            <a:spLocks/>
          </p:cNvSpPr>
          <p:nvPr/>
        </p:nvSpPr>
        <p:spPr bwMode="gray">
          <a:xfrm>
            <a:off x="3059113" y="3981468"/>
            <a:ext cx="4083050" cy="631825"/>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FF9966"/>
          </a:solidFill>
          <a:ln w="0">
            <a:noFill/>
            <a:prstDash val="solid"/>
            <a:round/>
            <a:headEnd/>
            <a:tailEnd/>
          </a:ln>
        </p:spPr>
        <p:txBody>
          <a:bodyPr/>
          <a:lstStyle/>
          <a:p>
            <a:endParaRPr lang="zh-CN" altLang="en-US"/>
          </a:p>
        </p:txBody>
      </p:sp>
      <p:sp>
        <p:nvSpPr>
          <p:cNvPr id="76" name="Rectangle 38"/>
          <p:cNvSpPr>
            <a:spLocks noChangeArrowheads="1"/>
          </p:cNvSpPr>
          <p:nvPr/>
        </p:nvSpPr>
        <p:spPr bwMode="gray">
          <a:xfrm>
            <a:off x="3060700" y="4613293"/>
            <a:ext cx="3478213" cy="344487"/>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w="9525">
            <a:noFill/>
            <a:miter lim="800000"/>
            <a:headEnd/>
            <a:tailEnd/>
          </a:ln>
          <a:effectLst/>
        </p:spPr>
        <p:txBody>
          <a:bodyPr wrap="none" anchor="ctr"/>
          <a:lstStyle/>
          <a:p>
            <a:pPr algn="ctr" eaLnBrk="0" hangingPunct="0"/>
            <a:r>
              <a:rPr lang="zh-CN" altLang="en-US" sz="2000" dirty="0" smtClean="0">
                <a:latin typeface="黑体" pitchFamily="49" charset="-122"/>
                <a:ea typeface="黑体" pitchFamily="49" charset="-122"/>
              </a:rPr>
              <a:t>致因分析</a:t>
            </a:r>
            <a:endParaRPr lang="en-US" altLang="zh-CN" sz="2000" dirty="0" smtClean="0">
              <a:latin typeface="黑体" pitchFamily="49" charset="-122"/>
              <a:ea typeface="黑体" pitchFamily="49" charset="-122"/>
            </a:endParaRPr>
          </a:p>
        </p:txBody>
      </p:sp>
      <p:sp>
        <p:nvSpPr>
          <p:cNvPr id="77" name="Rectangle 39"/>
          <p:cNvSpPr>
            <a:spLocks noChangeArrowheads="1"/>
          </p:cNvSpPr>
          <p:nvPr/>
        </p:nvSpPr>
        <p:spPr bwMode="gray">
          <a:xfrm>
            <a:off x="2176463" y="5581668"/>
            <a:ext cx="3741737" cy="344487"/>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algn="ctr" eaLnBrk="0" hangingPunct="0"/>
            <a:r>
              <a:rPr lang="zh-CN" altLang="en-US" sz="2000" dirty="0" smtClean="0">
                <a:latin typeface="黑体" pitchFamily="49" charset="-122"/>
                <a:ea typeface="黑体" pitchFamily="49" charset="-122"/>
              </a:rPr>
              <a:t>风险识别</a:t>
            </a:r>
            <a:endParaRPr lang="en-US" altLang="zh-CN" sz="2000" dirty="0">
              <a:latin typeface="黑体" pitchFamily="49" charset="-122"/>
              <a:ea typeface="黑体" pitchFamily="49" charset="-122"/>
            </a:endParaRPr>
          </a:p>
        </p:txBody>
      </p:sp>
      <p:sp>
        <p:nvSpPr>
          <p:cNvPr id="78" name="Text Box 40"/>
          <p:cNvSpPr txBox="1">
            <a:spLocks noChangeArrowheads="1"/>
          </p:cNvSpPr>
          <p:nvPr/>
        </p:nvSpPr>
        <p:spPr bwMode="auto">
          <a:xfrm>
            <a:off x="1095375" y="2419368"/>
            <a:ext cx="3057247" cy="800219"/>
          </a:xfrm>
          <a:prstGeom prst="rect">
            <a:avLst/>
          </a:prstGeom>
          <a:noFill/>
          <a:ln w="9525">
            <a:noFill/>
            <a:miter lim="800000"/>
            <a:headEnd/>
            <a:tailEnd/>
          </a:ln>
          <a:effectLst/>
        </p:spPr>
        <p:txBody>
          <a:bodyPr wrap="none">
            <a:spAutoFit/>
          </a:bodyPr>
          <a:lstStyle/>
          <a:p>
            <a:pPr lvl="0" eaLnBrk="0" hangingPunct="0"/>
            <a:r>
              <a:rPr lang="zh-CN" altLang="en-US" sz="1600" dirty="0" smtClean="0">
                <a:latin typeface="+mn-ea"/>
              </a:rPr>
              <a:t>综合性、立体式、可持续发展的</a:t>
            </a:r>
            <a:endParaRPr lang="en-US" altLang="zh-CN" sz="1600" dirty="0" smtClean="0">
              <a:latin typeface="+mn-ea"/>
            </a:endParaRPr>
          </a:p>
          <a:p>
            <a:pPr lvl="0" eaLnBrk="0" hangingPunct="0"/>
            <a:r>
              <a:rPr lang="zh-CN" altLang="en-US" sz="1600" dirty="0" smtClean="0">
                <a:latin typeface="+mn-ea"/>
              </a:rPr>
              <a:t>海洋污染风险管理体系</a:t>
            </a:r>
          </a:p>
          <a:p>
            <a:pPr eaLnBrk="0" hangingPunct="0"/>
            <a:endParaRPr lang="en-US" altLang="zh-CN" sz="1400" dirty="0">
              <a:latin typeface="Verdana" pitchFamily="34" charset="0"/>
              <a:ea typeface="宋体" charset="-122"/>
            </a:endParaRPr>
          </a:p>
        </p:txBody>
      </p:sp>
      <p:sp>
        <p:nvSpPr>
          <p:cNvPr id="79" name="Text Box 41"/>
          <p:cNvSpPr txBox="1">
            <a:spLocks noChangeArrowheads="1"/>
          </p:cNvSpPr>
          <p:nvPr/>
        </p:nvSpPr>
        <p:spPr bwMode="auto">
          <a:xfrm>
            <a:off x="1095375" y="3376630"/>
            <a:ext cx="1672253" cy="615553"/>
          </a:xfrm>
          <a:prstGeom prst="rect">
            <a:avLst/>
          </a:prstGeom>
          <a:noFill/>
          <a:ln w="9525">
            <a:noFill/>
            <a:miter lim="800000"/>
            <a:headEnd/>
            <a:tailEnd/>
          </a:ln>
          <a:effectLst/>
        </p:spPr>
        <p:txBody>
          <a:bodyPr wrap="none">
            <a:spAutoFit/>
          </a:bodyPr>
          <a:lstStyle/>
          <a:p>
            <a:pPr lvl="0"/>
            <a:r>
              <a:rPr lang="zh-CN" altLang="en-US" sz="1600" dirty="0" smtClean="0">
                <a:solidFill>
                  <a:schemeClr val="tx1">
                    <a:lumMod val="85000"/>
                    <a:lumOff val="15000"/>
                  </a:schemeClr>
                </a:solidFill>
                <a:latin typeface="+mn-ea"/>
              </a:rPr>
              <a:t>政府、</a:t>
            </a:r>
            <a:r>
              <a:rPr lang="zh-CN" altLang="en-US" sz="1600" dirty="0" smtClean="0">
                <a:solidFill>
                  <a:schemeClr val="tx1">
                    <a:lumMod val="85000"/>
                    <a:lumOff val="15000"/>
                  </a:schemeClr>
                </a:solidFill>
                <a:latin typeface="+mn-ea"/>
              </a:rPr>
              <a:t>企业</a:t>
            </a:r>
            <a:r>
              <a:rPr lang="zh-CN" altLang="en-US" sz="1600" dirty="0" smtClean="0">
                <a:solidFill>
                  <a:schemeClr val="tx1">
                    <a:lumMod val="85000"/>
                    <a:lumOff val="15000"/>
                  </a:schemeClr>
                </a:solidFill>
                <a:latin typeface="+mn-ea"/>
              </a:rPr>
              <a:t>、</a:t>
            </a:r>
            <a:endParaRPr lang="en-US" altLang="zh-CN" sz="1600" dirty="0" smtClean="0">
              <a:solidFill>
                <a:schemeClr val="tx1">
                  <a:lumMod val="85000"/>
                  <a:lumOff val="15000"/>
                </a:schemeClr>
              </a:solidFill>
              <a:latin typeface="+mn-ea"/>
            </a:endParaRPr>
          </a:p>
          <a:p>
            <a:pPr lvl="0"/>
            <a:r>
              <a:rPr lang="zh-CN" altLang="en-US" dirty="0" smtClean="0">
                <a:latin typeface="+mn-ea"/>
              </a:rPr>
              <a:t>社会</a:t>
            </a:r>
            <a:r>
              <a:rPr lang="zh-CN" altLang="en-US" sz="1600" dirty="0" smtClean="0">
                <a:solidFill>
                  <a:schemeClr val="tx1">
                    <a:lumMod val="85000"/>
                    <a:lumOff val="15000"/>
                  </a:schemeClr>
                </a:solidFill>
                <a:latin typeface="+mn-ea"/>
              </a:rPr>
              <a:t>等多方资源</a:t>
            </a:r>
            <a:endParaRPr lang="zh-CN" altLang="en-US" sz="1600" dirty="0">
              <a:latin typeface="+mn-ea"/>
            </a:endParaRPr>
          </a:p>
        </p:txBody>
      </p:sp>
      <p:sp>
        <p:nvSpPr>
          <p:cNvPr id="80" name="Text Box 42"/>
          <p:cNvSpPr txBox="1">
            <a:spLocks noChangeArrowheads="1"/>
          </p:cNvSpPr>
          <p:nvPr/>
        </p:nvSpPr>
        <p:spPr bwMode="auto">
          <a:xfrm>
            <a:off x="1095375" y="4378343"/>
            <a:ext cx="2031325" cy="584775"/>
          </a:xfrm>
          <a:prstGeom prst="rect">
            <a:avLst/>
          </a:prstGeom>
          <a:noFill/>
          <a:ln w="9525">
            <a:noFill/>
            <a:miter lim="800000"/>
            <a:headEnd/>
            <a:tailEnd/>
          </a:ln>
          <a:effectLst/>
        </p:spPr>
        <p:txBody>
          <a:bodyPr wrap="none">
            <a:spAutoFit/>
          </a:bodyPr>
          <a:lstStyle/>
          <a:p>
            <a:pPr eaLnBrk="0" hangingPunct="0"/>
            <a:r>
              <a:rPr lang="zh-CN" altLang="en-US" sz="1600" dirty="0" smtClean="0">
                <a:latin typeface="+mn-ea"/>
              </a:rPr>
              <a:t>政策、监察、信息、</a:t>
            </a:r>
            <a:endParaRPr lang="en-US" altLang="zh-CN" sz="1600" dirty="0" smtClean="0">
              <a:latin typeface="+mn-ea"/>
            </a:endParaRPr>
          </a:p>
          <a:p>
            <a:pPr eaLnBrk="0" hangingPunct="0"/>
            <a:r>
              <a:rPr lang="zh-CN" altLang="en-US" sz="1600" dirty="0" smtClean="0">
                <a:latin typeface="+mn-ea"/>
              </a:rPr>
              <a:t>自身防御等角度</a:t>
            </a:r>
            <a:endParaRPr lang="en-US" altLang="zh-CN" sz="1600" dirty="0">
              <a:latin typeface="+mn-ea"/>
            </a:endParaRPr>
          </a:p>
        </p:txBody>
      </p:sp>
      <p:sp>
        <p:nvSpPr>
          <p:cNvPr id="81" name="Text Box 43"/>
          <p:cNvSpPr txBox="1">
            <a:spLocks noChangeArrowheads="1"/>
          </p:cNvSpPr>
          <p:nvPr/>
        </p:nvSpPr>
        <p:spPr bwMode="auto">
          <a:xfrm>
            <a:off x="1095375" y="5313380"/>
            <a:ext cx="1415772" cy="338554"/>
          </a:xfrm>
          <a:prstGeom prst="rect">
            <a:avLst/>
          </a:prstGeom>
          <a:noFill/>
          <a:ln w="9525">
            <a:noFill/>
            <a:miter lim="800000"/>
            <a:headEnd/>
            <a:tailEnd/>
          </a:ln>
          <a:effectLst/>
        </p:spPr>
        <p:txBody>
          <a:bodyPr wrap="none">
            <a:spAutoFit/>
          </a:bodyPr>
          <a:lstStyle/>
          <a:p>
            <a:pPr eaLnBrk="0" hangingPunct="0"/>
            <a:r>
              <a:rPr lang="zh-CN" altLang="en-US" sz="1600" dirty="0" smtClean="0">
                <a:latin typeface="+mn-ea"/>
              </a:rPr>
              <a:t>风险有效分类</a:t>
            </a:r>
            <a:endParaRPr lang="en-US" altLang="zh-CN" sz="1600" dirty="0">
              <a:latin typeface="+mn-ea"/>
            </a:endParaRPr>
          </a:p>
        </p:txBody>
      </p:sp>
      <p:sp>
        <p:nvSpPr>
          <p:cNvPr id="82" name="矩形 81"/>
          <p:cNvSpPr/>
          <p:nvPr/>
        </p:nvSpPr>
        <p:spPr>
          <a:xfrm>
            <a:off x="857224" y="1242940"/>
            <a:ext cx="7072362" cy="400110"/>
          </a:xfrm>
          <a:prstGeom prst="rect">
            <a:avLst/>
          </a:prstGeom>
        </p:spPr>
        <p:txBody>
          <a:bodyPr wrap="square">
            <a:spAutoFit/>
          </a:bodyPr>
          <a:lstStyle/>
          <a:p>
            <a:pPr lvl="0"/>
            <a:r>
              <a:rPr lang="zh-CN" altLang="en-US" sz="2000" dirty="0" smtClean="0">
                <a:solidFill>
                  <a:schemeClr val="tx1">
                    <a:lumMod val="85000"/>
                    <a:lumOff val="15000"/>
                  </a:schemeClr>
                </a:solidFill>
              </a:rPr>
              <a:t>多方</a:t>
            </a:r>
            <a:r>
              <a:rPr lang="zh-CN" altLang="en-US" sz="2000" dirty="0" smtClean="0">
                <a:solidFill>
                  <a:schemeClr val="tx1">
                    <a:lumMod val="85000"/>
                    <a:lumOff val="15000"/>
                  </a:schemeClr>
                </a:solidFill>
              </a:rPr>
              <a:t>合力</a:t>
            </a:r>
            <a:r>
              <a:rPr lang="zh-CN" altLang="en-US" sz="2000" dirty="0" smtClean="0">
                <a:solidFill>
                  <a:schemeClr val="tx1">
                    <a:lumMod val="85000"/>
                    <a:lumOff val="15000"/>
                  </a:schemeClr>
                </a:solidFill>
              </a:rPr>
              <a:t>共同、综合整治、共建有效海洋污染管控体系</a:t>
            </a:r>
            <a:endParaRPr lang="zh-CN" alt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777" y="210870"/>
            <a:ext cx="7313975" cy="432048"/>
          </a:xfrm>
        </p:spPr>
        <p:txBody>
          <a:bodyPr>
            <a:normAutofit fontScale="90000"/>
          </a:bodyPr>
          <a:lstStyle/>
          <a:p>
            <a:pPr algn="ctr"/>
            <a:r>
              <a:rPr lang="zh-CN" altLang="en-US" sz="3100" b="1" dirty="0" smtClean="0"/>
              <a:t>海洋污染风险管控体系简略图</a:t>
            </a:r>
            <a:r>
              <a:rPr lang="zh-CN" altLang="en-US" dirty="0" smtClean="0"/>
              <a:t/>
            </a:r>
            <a:br>
              <a:rPr lang="zh-CN" altLang="en-US" dirty="0" smtClean="0"/>
            </a:br>
            <a:endParaRPr lang="zh-CN" altLang="en-US"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5841" name="Object 1"/>
          <p:cNvGraphicFramePr>
            <a:graphicFrameLocks noChangeAspect="1"/>
          </p:cNvGraphicFramePr>
          <p:nvPr/>
        </p:nvGraphicFramePr>
        <p:xfrm>
          <a:off x="714348" y="1142984"/>
          <a:ext cx="7786742" cy="4429156"/>
        </p:xfrm>
        <a:graphic>
          <a:graphicData uri="http://schemas.openxmlformats.org/presentationml/2006/ole">
            <p:oleObj spid="_x0000_s35841" name="Visio" r:id="rId4" imgW="10044079" imgH="6761222" progId="Visio.Drawing.11">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8662" y="214290"/>
            <a:ext cx="7313975" cy="432048"/>
          </a:xfrm>
        </p:spPr>
        <p:txBody>
          <a:bodyPr>
            <a:noAutofit/>
          </a:bodyPr>
          <a:lstStyle/>
          <a:p>
            <a:pPr algn="ctr"/>
            <a:r>
              <a:rPr lang="zh-CN" altLang="en-US" sz="2800" b="1" dirty="0" smtClean="0"/>
              <a:t>风险管控体系的有效运行</a:t>
            </a:r>
            <a:endParaRPr lang="zh-CN" altLang="en-US" sz="2800" b="1" dirty="0"/>
          </a:p>
        </p:txBody>
      </p:sp>
      <p:sp>
        <p:nvSpPr>
          <p:cNvPr id="3" name="内容占位符 2"/>
          <p:cNvSpPr>
            <a:spLocks noGrp="1"/>
          </p:cNvSpPr>
          <p:nvPr>
            <p:ph idx="1"/>
          </p:nvPr>
        </p:nvSpPr>
        <p:spPr>
          <a:xfrm>
            <a:off x="928662" y="1571612"/>
            <a:ext cx="7747794" cy="3945620"/>
          </a:xfrm>
          <a:ln>
            <a:solidFill>
              <a:schemeClr val="accent1"/>
            </a:solidFill>
          </a:ln>
        </p:spPr>
        <p:txBody>
          <a:bodyPr>
            <a:noAutofit/>
          </a:bodyPr>
          <a:lstStyle/>
          <a:p>
            <a:pPr>
              <a:lnSpc>
                <a:spcPct val="200000"/>
              </a:lnSpc>
              <a:buFont typeface="Wingdings" pitchFamily="2" charset="2"/>
              <a:buChar char="u"/>
            </a:pPr>
            <a:r>
              <a:rPr lang="zh-CN" altLang="en-US" sz="2000" u="sng" dirty="0" smtClean="0"/>
              <a:t>在海洋污染管理体系中，通过界定各主体双方的权利和义务，发挥政府主动监管的作用；积极调动社会民间组织、保险业等社会的监督检查、技术支持和风险分散的作用；同时，通过海洋污染相关企业自身管控以及第三方安全和环境评价机构的审查监督，形成良好的风险管理闭环，搭建起政府</a:t>
            </a:r>
            <a:r>
              <a:rPr lang="en-US" sz="2000" u="sng" dirty="0" smtClean="0"/>
              <a:t>-</a:t>
            </a:r>
            <a:r>
              <a:rPr lang="zh-CN" altLang="en-US" sz="2000" u="sng" dirty="0" smtClean="0"/>
              <a:t>企业</a:t>
            </a:r>
            <a:r>
              <a:rPr lang="en-US" sz="2000" u="sng" dirty="0" smtClean="0"/>
              <a:t>-</a:t>
            </a:r>
            <a:r>
              <a:rPr lang="zh-CN" altLang="en-US" sz="2000" u="sng" dirty="0" smtClean="0"/>
              <a:t>社会三方的立体式的、可操作性的风险管理框架。</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052736"/>
            <a:ext cx="7313975" cy="432048"/>
          </a:xfrm>
        </p:spPr>
        <p:txBody>
          <a:bodyPr>
            <a:noAutofit/>
          </a:bodyPr>
          <a:lstStyle/>
          <a:p>
            <a:pPr algn="ctr"/>
            <a:r>
              <a:rPr lang="zh-CN" altLang="en-US" sz="2800" b="1" dirty="0" smtClean="0"/>
              <a:t>后语</a:t>
            </a:r>
            <a:endParaRPr lang="zh-CN" altLang="en-US" sz="2800" b="1" dirty="0"/>
          </a:p>
        </p:txBody>
      </p:sp>
      <p:sp>
        <p:nvSpPr>
          <p:cNvPr id="3" name="内容占位符 2"/>
          <p:cNvSpPr>
            <a:spLocks noGrp="1"/>
          </p:cNvSpPr>
          <p:nvPr>
            <p:ph idx="1"/>
          </p:nvPr>
        </p:nvSpPr>
        <p:spPr>
          <a:xfrm>
            <a:off x="940777" y="1700808"/>
            <a:ext cx="7313975" cy="4271367"/>
          </a:xfrm>
          <a:ln w="19050">
            <a:solidFill>
              <a:schemeClr val="accent1"/>
            </a:solidFill>
          </a:ln>
        </p:spPr>
        <p:txBody>
          <a:bodyPr>
            <a:normAutofit/>
          </a:bodyPr>
          <a:lstStyle/>
          <a:p>
            <a:r>
              <a:rPr lang="zh-CN" altLang="zh-CN" sz="2000" dirty="0" smtClean="0"/>
              <a:t>海洋生态环境是人类生存发展的重要基础，中国具有漫长的海岸线，保护海洋环境安全</a:t>
            </a:r>
            <a:r>
              <a:rPr lang="zh-CN" altLang="en-US" sz="2000" dirty="0" smtClean="0"/>
              <a:t>意义重大</a:t>
            </a:r>
            <a:r>
              <a:rPr lang="zh-CN" altLang="zh-CN" sz="2000" dirty="0" smtClean="0"/>
              <a:t>。必须建立起一套完整的海洋污染风险管理体系，保证海洋污染风险管理从源头开始、综合管理，有利于我国海洋产业的可持续发展。</a:t>
            </a:r>
          </a:p>
          <a:p>
            <a:r>
              <a:rPr lang="zh-CN" altLang="zh-CN" sz="2000" dirty="0" smtClean="0"/>
              <a:t>海洋污染风险管理是一个全面的系统管理过程，企业自律</a:t>
            </a:r>
            <a:r>
              <a:rPr lang="zh-CN" altLang="en-US" sz="2000" dirty="0" smtClean="0"/>
              <a:t>、</a:t>
            </a:r>
            <a:r>
              <a:rPr lang="zh-CN" altLang="zh-CN" sz="2000" dirty="0" smtClean="0"/>
              <a:t>政府监管、社会舆论引导、国际合作等方面都需要发挥积极的作用。</a:t>
            </a:r>
            <a:endParaRPr lang="en-US" altLang="zh-CN" sz="2000" dirty="0" smtClean="0"/>
          </a:p>
          <a:p>
            <a:r>
              <a:rPr lang="zh-CN" altLang="zh-CN" sz="2000" dirty="0" smtClean="0"/>
              <a:t>我们相信，在各方的共同努力之下，中国的海洋污染风险管理工作将会不断完善与提高，海洋环境也将持续性改进。</a:t>
            </a:r>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23728" y="2852936"/>
            <a:ext cx="4752528" cy="1368152"/>
          </a:xfrm>
          <a:ln>
            <a:noFill/>
          </a:ln>
        </p:spPr>
        <p:txBody>
          <a:bodyPr>
            <a:normAutofit/>
          </a:bodyPr>
          <a:lstStyle/>
          <a:p>
            <a:pPr algn="ctr"/>
            <a:r>
              <a:rPr lang="zh-CN" altLang="en-US" sz="6000" dirty="0" smtClean="0"/>
              <a:t>谢谢大家！</a:t>
            </a:r>
            <a:endParaRPr lang="en-US" altLang="zh-CN" sz="6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9991" y="214290"/>
            <a:ext cx="7313975" cy="432048"/>
          </a:xfrm>
        </p:spPr>
        <p:txBody>
          <a:bodyPr>
            <a:normAutofit fontScale="90000"/>
          </a:bodyPr>
          <a:lstStyle/>
          <a:p>
            <a:r>
              <a:rPr lang="zh-CN" altLang="en-US" b="1" dirty="0" smtClean="0"/>
              <a:t>竞盛保险经纪</a:t>
            </a:r>
            <a:r>
              <a:rPr lang="en-US" altLang="zh-CN" b="1" dirty="0" smtClean="0"/>
              <a:t>-</a:t>
            </a:r>
            <a:r>
              <a:rPr lang="zh-CN" altLang="en-US" b="1" noProof="1" smtClean="0">
                <a:latin typeface="华文中宋" pitchFamily="2" charset="-122"/>
                <a:ea typeface="华文中宋" pitchFamily="2" charset="-122"/>
              </a:rPr>
              <a:t>秉承大庆精神，专注石化风险</a:t>
            </a:r>
            <a:endParaRPr lang="zh-CN" altLang="en-US" b="1" dirty="0"/>
          </a:p>
        </p:txBody>
      </p:sp>
      <p:cxnSp>
        <p:nvCxnSpPr>
          <p:cNvPr id="15" name="直接箭头连接符 14"/>
          <p:cNvCxnSpPr/>
          <p:nvPr/>
        </p:nvCxnSpPr>
        <p:spPr bwMode="auto">
          <a:xfrm>
            <a:off x="601249" y="2890780"/>
            <a:ext cx="7866345" cy="1588"/>
          </a:xfrm>
          <a:prstGeom prst="straightConnector1">
            <a:avLst/>
          </a:prstGeom>
          <a:solidFill>
            <a:srgbClr val="FEA501"/>
          </a:solidFill>
          <a:ln w="31750" cap="flat" cmpd="sng" algn="ctr">
            <a:solidFill>
              <a:srgbClr val="000000"/>
            </a:solidFill>
            <a:prstDash val="solid"/>
            <a:round/>
            <a:headEnd type="none" w="med" len="med"/>
            <a:tailEnd type="stealth" w="lg" len="lg"/>
          </a:ln>
          <a:effectLst/>
        </p:spPr>
      </p:cxnSp>
      <p:cxnSp>
        <p:nvCxnSpPr>
          <p:cNvPr id="16" name="直接连接符 15"/>
          <p:cNvCxnSpPr/>
          <p:nvPr/>
        </p:nvCxnSpPr>
        <p:spPr bwMode="auto">
          <a:xfrm rot="5400000" flipH="1" flipV="1">
            <a:off x="1252608" y="2500885"/>
            <a:ext cx="751562" cy="0"/>
          </a:xfrm>
          <a:prstGeom prst="line">
            <a:avLst/>
          </a:prstGeom>
          <a:solidFill>
            <a:srgbClr val="FEA501"/>
          </a:solidFill>
          <a:ln w="19050" cap="flat" cmpd="sng" algn="ctr">
            <a:solidFill>
              <a:srgbClr val="000000"/>
            </a:solidFill>
            <a:prstDash val="solid"/>
            <a:round/>
            <a:headEnd type="none" w="med" len="med"/>
            <a:tailEnd type="oval" w="med" len="med"/>
          </a:ln>
          <a:effectLst/>
        </p:spPr>
      </p:cxnSp>
      <p:sp>
        <p:nvSpPr>
          <p:cNvPr id="17" name="AutoShape 33"/>
          <p:cNvSpPr>
            <a:spLocks noChangeArrowheads="1"/>
          </p:cNvSpPr>
          <p:nvPr/>
        </p:nvSpPr>
        <p:spPr bwMode="gray">
          <a:xfrm>
            <a:off x="367609" y="1285860"/>
            <a:ext cx="2488331" cy="766210"/>
          </a:xfrm>
          <a:prstGeom prst="roundRect">
            <a:avLst>
              <a:gd name="adj" fmla="val 12537"/>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专</a:t>
            </a:r>
            <a:r>
              <a:rPr kumimoji="0" lang="zh-CN"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业</a:t>
            </a: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中介</a:t>
            </a:r>
            <a:endParaRPr kumimoji="0" lang="en-US"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竞盛保险经纪股份有限公司</a:t>
            </a:r>
            <a:endParaRPr kumimoji="0" lang="en-US"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竞胜保险公估有限公司</a:t>
            </a:r>
            <a:endParaRPr kumimoji="0" lang="zh-CN" altLang="zh-CN"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endParaRPr>
          </a:p>
        </p:txBody>
      </p:sp>
      <p:sp>
        <p:nvSpPr>
          <p:cNvPr id="18" name="TextBox 17"/>
          <p:cNvSpPr txBox="1"/>
          <p:nvPr/>
        </p:nvSpPr>
        <p:spPr>
          <a:xfrm>
            <a:off x="1177448" y="2889193"/>
            <a:ext cx="914400" cy="307777"/>
          </a:xfrm>
          <a:prstGeom prst="rect">
            <a:avLst/>
          </a:prstGeom>
          <a:noFill/>
        </p:spPr>
        <p:txBody>
          <a:bodyPr wrap="square" rtlCol="0">
            <a:spAutoFit/>
          </a:bodyPr>
          <a:lstStyle/>
          <a:p>
            <a:pPr algn="ctr" rtl="0" fontAlgn="base">
              <a:spcBef>
                <a:spcPct val="0"/>
              </a:spcBef>
              <a:spcAft>
                <a:spcPct val="0"/>
              </a:spcAft>
            </a:pPr>
            <a:r>
              <a:rPr lang="en-US" altLang="zh-CN" sz="1400" b="1" kern="1200" dirty="0">
                <a:solidFill>
                  <a:srgbClr val="C00000"/>
                </a:solidFill>
                <a:latin typeface="Arial" charset="0"/>
                <a:ea typeface="+mn-ea"/>
                <a:cs typeface="Arial" charset="0"/>
              </a:rPr>
              <a:t>2003</a:t>
            </a:r>
            <a:endParaRPr lang="zh-CN" altLang="en-US" sz="1400" b="1" kern="1200" dirty="0">
              <a:solidFill>
                <a:srgbClr val="C00000"/>
              </a:solidFill>
              <a:latin typeface="Arial" charset="0"/>
              <a:ea typeface="+mn-ea"/>
              <a:cs typeface="Arial" charset="0"/>
            </a:endParaRPr>
          </a:p>
        </p:txBody>
      </p:sp>
      <p:cxnSp>
        <p:nvCxnSpPr>
          <p:cNvPr id="19" name="直接连接符 18"/>
          <p:cNvCxnSpPr/>
          <p:nvPr/>
        </p:nvCxnSpPr>
        <p:spPr bwMode="auto">
          <a:xfrm rot="5400000" flipH="1" flipV="1">
            <a:off x="6764053" y="3277498"/>
            <a:ext cx="751562" cy="0"/>
          </a:xfrm>
          <a:prstGeom prst="line">
            <a:avLst/>
          </a:prstGeom>
          <a:solidFill>
            <a:srgbClr val="FEA501"/>
          </a:solidFill>
          <a:ln w="19050" cap="flat" cmpd="sng" algn="ctr">
            <a:solidFill>
              <a:srgbClr val="000000"/>
            </a:solidFill>
            <a:prstDash val="solid"/>
            <a:round/>
            <a:headEnd type="oval" w="med" len="med"/>
            <a:tailEnd type="none" w="med" len="med"/>
          </a:ln>
          <a:effectLst/>
        </p:spPr>
      </p:cxnSp>
      <p:sp>
        <p:nvSpPr>
          <p:cNvPr id="20" name="AutoShape 33"/>
          <p:cNvSpPr>
            <a:spLocks noChangeArrowheads="1"/>
          </p:cNvSpPr>
          <p:nvPr/>
        </p:nvSpPr>
        <p:spPr bwMode="gray">
          <a:xfrm>
            <a:off x="5904105" y="3703384"/>
            <a:ext cx="2488331" cy="789699"/>
          </a:xfrm>
          <a:prstGeom prst="roundRect">
            <a:avLst>
              <a:gd name="adj" fmla="val 12537"/>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专</a:t>
            </a:r>
            <a:r>
              <a:rPr kumimoji="0" lang="zh-CN"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业</a:t>
            </a: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rPr>
              <a:t>中介</a:t>
            </a:r>
            <a:endParaRPr kumimoji="0" lang="en-US"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经纪</a:t>
            </a:r>
            <a:r>
              <a:rPr kumimoji="0" lang="en-US"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&amp;</a:t>
            </a: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公估－实现战略整合</a:t>
            </a:r>
            <a:endParaRPr kumimoji="0" lang="en-US" altLang="zh-CN"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公估公司成为经纪公司子公司</a:t>
            </a:r>
            <a:endParaRPr kumimoji="0" lang="zh-CN" altLang="zh-CN" sz="15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
        <p:nvSpPr>
          <p:cNvPr id="21" name="TextBox 20"/>
          <p:cNvSpPr txBox="1"/>
          <p:nvPr/>
        </p:nvSpPr>
        <p:spPr>
          <a:xfrm>
            <a:off x="6688899" y="2576043"/>
            <a:ext cx="914400" cy="307777"/>
          </a:xfrm>
          <a:prstGeom prst="rect">
            <a:avLst/>
          </a:prstGeom>
          <a:noFill/>
        </p:spPr>
        <p:txBody>
          <a:bodyPr wrap="square" rtlCol="0">
            <a:spAutoFit/>
          </a:bodyPr>
          <a:lstStyle/>
          <a:p>
            <a:pPr algn="ctr" rtl="0" fontAlgn="base">
              <a:spcBef>
                <a:spcPct val="0"/>
              </a:spcBef>
              <a:spcAft>
                <a:spcPct val="0"/>
              </a:spcAft>
            </a:pPr>
            <a:r>
              <a:rPr lang="en-US" altLang="zh-CN" sz="1400" b="1" kern="1200" dirty="0">
                <a:solidFill>
                  <a:srgbClr val="C00000"/>
                </a:solidFill>
                <a:latin typeface="Arial" charset="0"/>
                <a:ea typeface="+mn-ea"/>
                <a:cs typeface="Arial" charset="0"/>
              </a:rPr>
              <a:t>2011</a:t>
            </a:r>
            <a:endParaRPr lang="zh-CN" altLang="en-US" sz="1400" b="1" kern="1200" dirty="0">
              <a:solidFill>
                <a:srgbClr val="C00000"/>
              </a:solidFill>
              <a:latin typeface="Arial" charset="0"/>
              <a:ea typeface="+mn-ea"/>
              <a:cs typeface="Arial" charset="0"/>
            </a:endParaRPr>
          </a:p>
        </p:txBody>
      </p:sp>
      <p:sp>
        <p:nvSpPr>
          <p:cNvPr id="22" name="TextBox 21"/>
          <p:cNvSpPr txBox="1"/>
          <p:nvPr/>
        </p:nvSpPr>
        <p:spPr>
          <a:xfrm>
            <a:off x="2868462" y="1298387"/>
            <a:ext cx="5336087" cy="900246"/>
          </a:xfrm>
          <a:prstGeom prst="rect">
            <a:avLst/>
          </a:prstGeom>
          <a:noFill/>
        </p:spPr>
        <p:txBody>
          <a:bodyPr wrap="square" rtlCol="0">
            <a:spAutoFit/>
          </a:bodyPr>
          <a:lstStyle/>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zh-CN" sz="1400" kern="1200" dirty="0">
                <a:solidFill>
                  <a:srgbClr val="000000"/>
                </a:solidFill>
                <a:latin typeface="微软雅黑" pitchFamily="34" charset="-122"/>
                <a:ea typeface="微软雅黑" pitchFamily="34" charset="-122"/>
                <a:cs typeface="Arial" charset="0"/>
              </a:rPr>
              <a:t>国内保险经纪</a:t>
            </a:r>
            <a:r>
              <a:rPr lang="zh-CN" altLang="en-US" sz="1400" kern="1200" dirty="0">
                <a:solidFill>
                  <a:srgbClr val="000000"/>
                </a:solidFill>
                <a:latin typeface="微软雅黑" pitchFamily="34" charset="-122"/>
                <a:ea typeface="微软雅黑" pitchFamily="34" charset="-122"/>
                <a:cs typeface="Arial" charset="0"/>
              </a:rPr>
              <a:t>行业</a:t>
            </a:r>
            <a:r>
              <a:rPr lang="zh-CN" altLang="zh-CN" sz="1400" kern="1200" dirty="0">
                <a:solidFill>
                  <a:srgbClr val="000000"/>
                </a:solidFill>
                <a:latin typeface="微软雅黑" pitchFamily="34" charset="-122"/>
                <a:ea typeface="微软雅黑" pitchFamily="34" charset="-122"/>
                <a:cs typeface="Arial" charset="0"/>
              </a:rPr>
              <a:t>的第一家股份有限公司</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zh-CN" sz="1400" kern="1200" dirty="0">
                <a:solidFill>
                  <a:srgbClr val="000000"/>
                </a:solidFill>
                <a:latin typeface="微软雅黑" pitchFamily="34" charset="-122"/>
                <a:ea typeface="微软雅黑" pitchFamily="34" charset="-122"/>
                <a:cs typeface="Arial" charset="0"/>
              </a:rPr>
              <a:t>国内以石油化工行业为主要目标市场的第一家专业保险经纪公司</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资本金</a:t>
            </a:r>
            <a:r>
              <a:rPr lang="en-US" altLang="zh-CN" sz="1400" kern="1200" dirty="0">
                <a:solidFill>
                  <a:srgbClr val="000000"/>
                </a:solidFill>
                <a:latin typeface="微软雅黑" pitchFamily="34" charset="-122"/>
                <a:ea typeface="微软雅黑" pitchFamily="34" charset="-122"/>
                <a:cs typeface="Arial" charset="0"/>
              </a:rPr>
              <a:t>5000</a:t>
            </a:r>
            <a:r>
              <a:rPr lang="zh-CN" altLang="en-US" sz="1400" kern="1200" dirty="0">
                <a:solidFill>
                  <a:srgbClr val="000000"/>
                </a:solidFill>
                <a:latin typeface="微软雅黑" pitchFamily="34" charset="-122"/>
                <a:ea typeface="微软雅黑" pitchFamily="34" charset="-122"/>
                <a:cs typeface="Arial" charset="0"/>
              </a:rPr>
              <a:t>万元，中石油全资</a:t>
            </a:r>
          </a:p>
        </p:txBody>
      </p:sp>
      <p:sp>
        <p:nvSpPr>
          <p:cNvPr id="23" name="TextBox 22"/>
          <p:cNvSpPr txBox="1"/>
          <p:nvPr/>
        </p:nvSpPr>
        <p:spPr>
          <a:xfrm>
            <a:off x="1866378" y="2513414"/>
            <a:ext cx="4997885" cy="354521"/>
          </a:xfrm>
          <a:prstGeom prst="rect">
            <a:avLst/>
          </a:prstGeom>
          <a:noFill/>
        </p:spPr>
        <p:txBody>
          <a:bodyPr wrap="square" rtlCol="0">
            <a:spAutoFit/>
          </a:bodyPr>
          <a:lstStyle/>
          <a:p>
            <a:pPr algn="ctr" rtl="0" fontAlgn="base">
              <a:lnSpc>
                <a:spcPct val="125000"/>
              </a:lnSpc>
              <a:spcBef>
                <a:spcPct val="0"/>
              </a:spcBef>
            </a:pPr>
            <a:r>
              <a:rPr lang="zh-CN" altLang="en-US" sz="1500" b="1" kern="1200" dirty="0">
                <a:solidFill>
                  <a:srgbClr val="000000"/>
                </a:solidFill>
                <a:latin typeface="微软雅黑" pitchFamily="34" charset="-122"/>
                <a:ea typeface="微软雅黑" pitchFamily="34" charset="-122"/>
                <a:cs typeface="Arial" charset="0"/>
              </a:rPr>
              <a:t>秉承</a:t>
            </a:r>
            <a:r>
              <a:rPr lang="zh-CN" altLang="en-US" sz="1500" b="1" kern="1200" dirty="0">
                <a:solidFill>
                  <a:srgbClr val="CC0000"/>
                </a:solidFill>
                <a:latin typeface="微软雅黑" pitchFamily="34" charset="-122"/>
                <a:ea typeface="微软雅黑" pitchFamily="34" charset="-122"/>
                <a:cs typeface="Arial" charset="0"/>
              </a:rPr>
              <a:t>“爱国、创业、求实、奉献”</a:t>
            </a:r>
            <a:r>
              <a:rPr lang="zh-CN" altLang="en-US" sz="1500" b="1" kern="1200" dirty="0">
                <a:solidFill>
                  <a:srgbClr val="000000"/>
                </a:solidFill>
                <a:latin typeface="微软雅黑" pitchFamily="34" charset="-122"/>
                <a:ea typeface="微软雅黑" pitchFamily="34" charset="-122"/>
                <a:cs typeface="Arial" charset="0"/>
              </a:rPr>
              <a:t>的大庆精神、铁人精神</a:t>
            </a:r>
          </a:p>
        </p:txBody>
      </p:sp>
      <p:sp>
        <p:nvSpPr>
          <p:cNvPr id="24" name="TextBox 23"/>
          <p:cNvSpPr txBox="1"/>
          <p:nvPr/>
        </p:nvSpPr>
        <p:spPr>
          <a:xfrm>
            <a:off x="5924811" y="4714884"/>
            <a:ext cx="2809756" cy="1438855"/>
          </a:xfrm>
          <a:prstGeom prst="rect">
            <a:avLst/>
          </a:prstGeom>
          <a:noFill/>
        </p:spPr>
        <p:txBody>
          <a:bodyPr wrap="square" rtlCol="0">
            <a:spAutoFit/>
          </a:bodyPr>
          <a:lstStyle/>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稳居保险经纪行业前</a:t>
            </a:r>
            <a:r>
              <a:rPr lang="en-US" altLang="zh-CN" sz="1400" kern="1200" dirty="0">
                <a:solidFill>
                  <a:srgbClr val="000000"/>
                </a:solidFill>
                <a:latin typeface="微软雅黑" pitchFamily="34" charset="-122"/>
                <a:ea typeface="微软雅黑" pitchFamily="34" charset="-122"/>
                <a:cs typeface="Arial" charset="0"/>
              </a:rPr>
              <a:t>10</a:t>
            </a:r>
            <a:r>
              <a:rPr lang="zh-CN" altLang="en-US" sz="1400" kern="1200" dirty="0">
                <a:solidFill>
                  <a:srgbClr val="000000"/>
                </a:solidFill>
                <a:latin typeface="微软雅黑" pitchFamily="34" charset="-122"/>
                <a:ea typeface="微软雅黑" pitchFamily="34" charset="-122"/>
                <a:cs typeface="Arial" charset="0"/>
              </a:rPr>
              <a:t>名</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石油石化行业技术领军者</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资本金</a:t>
            </a:r>
            <a:r>
              <a:rPr lang="en-US" altLang="zh-CN" sz="1400" kern="1200" dirty="0">
                <a:solidFill>
                  <a:srgbClr val="000000"/>
                </a:solidFill>
                <a:latin typeface="微软雅黑" pitchFamily="34" charset="-122"/>
                <a:ea typeface="微软雅黑" pitchFamily="34" charset="-122"/>
                <a:cs typeface="Arial" charset="0"/>
              </a:rPr>
              <a:t>1</a:t>
            </a:r>
            <a:r>
              <a:rPr lang="zh-CN" altLang="en-US" sz="1400" kern="1200" dirty="0">
                <a:solidFill>
                  <a:srgbClr val="000000"/>
                </a:solidFill>
                <a:latin typeface="微软雅黑" pitchFamily="34" charset="-122"/>
                <a:ea typeface="微软雅黑" pitchFamily="34" charset="-122"/>
                <a:cs typeface="Arial" charset="0"/>
              </a:rPr>
              <a:t>亿元</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spcBef>
                <a:spcPct val="0"/>
              </a:spcBef>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中石油集团持股</a:t>
            </a:r>
            <a:r>
              <a:rPr lang="en-US" altLang="zh-CN" sz="1400" kern="1200" dirty="0">
                <a:solidFill>
                  <a:srgbClr val="000000"/>
                </a:solidFill>
                <a:latin typeface="微软雅黑" pitchFamily="34" charset="-122"/>
                <a:ea typeface="微软雅黑" pitchFamily="34" charset="-122"/>
                <a:cs typeface="Arial" charset="0"/>
              </a:rPr>
              <a:t>30%</a:t>
            </a:r>
            <a:r>
              <a:rPr lang="zh-CN" altLang="en-US" sz="1400" kern="1200" dirty="0">
                <a:solidFill>
                  <a:srgbClr val="000000"/>
                </a:solidFill>
                <a:latin typeface="微软雅黑" pitchFamily="34" charset="-122"/>
                <a:ea typeface="微软雅黑" pitchFamily="34" charset="-122"/>
                <a:cs typeface="Arial" charset="0"/>
              </a:rPr>
              <a:t>，中石油股份持股</a:t>
            </a:r>
            <a:r>
              <a:rPr lang="en-US" altLang="zh-CN" sz="1400" kern="1200" dirty="0">
                <a:solidFill>
                  <a:srgbClr val="000000"/>
                </a:solidFill>
                <a:latin typeface="微软雅黑" pitchFamily="34" charset="-122"/>
                <a:ea typeface="微软雅黑" pitchFamily="34" charset="-122"/>
                <a:cs typeface="Arial" charset="0"/>
              </a:rPr>
              <a:t>70%</a:t>
            </a:r>
            <a:endParaRPr lang="zh-CN" altLang="en-US" sz="1400" kern="1200" dirty="0">
              <a:solidFill>
                <a:srgbClr val="000000"/>
              </a:solidFill>
              <a:latin typeface="微软雅黑" pitchFamily="34" charset="-122"/>
              <a:ea typeface="微软雅黑" pitchFamily="34" charset="-122"/>
              <a:cs typeface="Arial" charset="0"/>
            </a:endParaRPr>
          </a:p>
        </p:txBody>
      </p:sp>
      <p:sp>
        <p:nvSpPr>
          <p:cNvPr id="25" name="TextBox 24"/>
          <p:cNvSpPr txBox="1"/>
          <p:nvPr/>
        </p:nvSpPr>
        <p:spPr>
          <a:xfrm>
            <a:off x="1992574" y="3320529"/>
            <a:ext cx="4107976" cy="1169551"/>
          </a:xfrm>
          <a:prstGeom prst="rect">
            <a:avLst/>
          </a:prstGeom>
          <a:noFill/>
        </p:spPr>
        <p:txBody>
          <a:bodyPr wrap="square" rtlCol="0">
            <a:spAutoFit/>
          </a:bodyPr>
          <a:lstStyle/>
          <a:p>
            <a:pPr algn="l" rtl="0" fontAlgn="base">
              <a:lnSpc>
                <a:spcPct val="125000"/>
              </a:lnSpc>
              <a:buFont typeface="Arial" pitchFamily="34" charset="0"/>
              <a:buChar char="•"/>
            </a:pPr>
            <a:r>
              <a:rPr lang="zh-CN" altLang="en-US" sz="1400" kern="1200" dirty="0">
                <a:solidFill>
                  <a:srgbClr val="000000"/>
                </a:solidFill>
                <a:latin typeface="微软雅黑" pitchFamily="34" charset="-122"/>
                <a:ea typeface="微软雅黑" pitchFamily="34" charset="-122"/>
                <a:cs typeface="Arial" charset="0"/>
              </a:rPr>
              <a:t> 国内项目－西气东输、千万吨炼油</a:t>
            </a:r>
            <a:r>
              <a:rPr lang="en-US" altLang="zh-CN" sz="1400" kern="1200" dirty="0">
                <a:solidFill>
                  <a:srgbClr val="000000"/>
                </a:solidFill>
                <a:latin typeface="微软雅黑" pitchFamily="34" charset="-122"/>
                <a:ea typeface="微软雅黑" pitchFamily="34" charset="-122"/>
                <a:cs typeface="Arial" charset="0"/>
              </a:rPr>
              <a:t>/</a:t>
            </a:r>
            <a:r>
              <a:rPr lang="zh-CN" altLang="en-US" sz="1400" kern="1200" dirty="0">
                <a:solidFill>
                  <a:srgbClr val="000000"/>
                </a:solidFill>
                <a:latin typeface="微软雅黑" pitchFamily="34" charset="-122"/>
                <a:ea typeface="微软雅黑" pitchFamily="34" charset="-122"/>
                <a:cs typeface="Arial" charset="0"/>
              </a:rPr>
              <a:t>百万吨乙烯</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buFont typeface="Arial" pitchFamily="34" charset="0"/>
              <a:buChar char="•"/>
            </a:pPr>
            <a:r>
              <a:rPr lang="en-US" altLang="zh-CN" sz="1400" kern="1200" dirty="0">
                <a:solidFill>
                  <a:srgbClr val="000000"/>
                </a:solidFill>
                <a:latin typeface="微软雅黑" pitchFamily="34" charset="-122"/>
                <a:ea typeface="微软雅黑" pitchFamily="34" charset="-122"/>
                <a:cs typeface="Arial" charset="0"/>
              </a:rPr>
              <a:t> </a:t>
            </a:r>
            <a:r>
              <a:rPr lang="zh-CN" altLang="en-US" sz="1400" kern="1200" dirty="0">
                <a:solidFill>
                  <a:srgbClr val="000000"/>
                </a:solidFill>
                <a:latin typeface="微软雅黑" pitchFamily="34" charset="-122"/>
                <a:ea typeface="微软雅黑" pitchFamily="34" charset="-122"/>
                <a:cs typeface="Arial" charset="0"/>
              </a:rPr>
              <a:t>海外项目－中亚、中东</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buFont typeface="Arial" pitchFamily="34" charset="0"/>
              <a:buChar char="•"/>
            </a:pPr>
            <a:r>
              <a:rPr lang="zh-CN" altLang="en-US" sz="1400" kern="1200" dirty="0">
                <a:solidFill>
                  <a:srgbClr val="000000"/>
                </a:solidFill>
                <a:latin typeface="微软雅黑" pitchFamily="34" charset="-122"/>
                <a:ea typeface="微软雅黑" pitchFamily="34" charset="-122"/>
                <a:cs typeface="Arial" charset="0"/>
              </a:rPr>
              <a:t> 集团业务－中国石油集团公司统保</a:t>
            </a:r>
            <a:endParaRPr lang="en-US" altLang="zh-CN" sz="1400" kern="1200" dirty="0">
              <a:solidFill>
                <a:srgbClr val="000000"/>
              </a:solidFill>
              <a:latin typeface="微软雅黑" pitchFamily="34" charset="-122"/>
              <a:ea typeface="微软雅黑" pitchFamily="34" charset="-122"/>
              <a:cs typeface="Arial" charset="0"/>
            </a:endParaRPr>
          </a:p>
          <a:p>
            <a:pPr algn="l" rtl="0" fontAlgn="base">
              <a:lnSpc>
                <a:spcPct val="125000"/>
              </a:lnSpc>
              <a:buFont typeface="Arial" pitchFamily="34" charset="0"/>
              <a:buChar char="•"/>
            </a:pPr>
            <a:r>
              <a:rPr lang="zh-CN" altLang="en-US" sz="1400" kern="1200" dirty="0">
                <a:solidFill>
                  <a:srgbClr val="000000"/>
                </a:solidFill>
                <a:latin typeface="微软雅黑" pitchFamily="34" charset="-122"/>
                <a:ea typeface="微软雅黑" pitchFamily="34" charset="-122"/>
                <a:cs typeface="Arial" charset="0"/>
              </a:rPr>
              <a:t> 科研课题－石化行业风险管理报告</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14290"/>
            <a:ext cx="7313975" cy="432048"/>
          </a:xfrm>
        </p:spPr>
        <p:txBody>
          <a:bodyPr>
            <a:noAutofit/>
          </a:bodyPr>
          <a:lstStyle/>
          <a:p>
            <a:pPr algn="ctr"/>
            <a:r>
              <a:rPr lang="zh-CN" altLang="en-US" sz="2800" b="1" dirty="0" smtClean="0"/>
              <a:t>摘要</a:t>
            </a:r>
            <a:endParaRPr lang="zh-CN" altLang="en-US" sz="2800" b="1" dirty="0"/>
          </a:p>
        </p:txBody>
      </p:sp>
      <p:grpSp>
        <p:nvGrpSpPr>
          <p:cNvPr id="48" name="Group 3"/>
          <p:cNvGrpSpPr>
            <a:grpSpLocks/>
          </p:cNvGrpSpPr>
          <p:nvPr/>
        </p:nvGrpSpPr>
        <p:grpSpPr bwMode="auto">
          <a:xfrm>
            <a:off x="1071538" y="1124744"/>
            <a:ext cx="2170113" cy="4929222"/>
            <a:chOff x="720" y="1296"/>
            <a:chExt cx="1367" cy="2542"/>
          </a:xfrm>
        </p:grpSpPr>
        <p:sp>
          <p:nvSpPr>
            <p:cNvPr id="4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0"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2"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grpSp>
          <p:nvGrpSpPr>
            <p:cNvPr id="55" name="Group 10"/>
            <p:cNvGrpSpPr>
              <a:grpSpLocks/>
            </p:cNvGrpSpPr>
            <p:nvPr/>
          </p:nvGrpSpPr>
          <p:grpSpPr bwMode="auto">
            <a:xfrm>
              <a:off x="1189" y="1296"/>
              <a:ext cx="405" cy="405"/>
              <a:chOff x="1289" y="582"/>
              <a:chExt cx="668" cy="668"/>
            </a:xfrm>
          </p:grpSpPr>
          <p:sp>
            <p:nvSpPr>
              <p:cNvPr id="5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5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grpSp>
        <p:sp>
          <p:nvSpPr>
            <p:cNvPr id="56" name="Text Box 16"/>
            <p:cNvSpPr txBox="1">
              <a:spLocks noChangeArrowheads="1"/>
            </p:cNvSpPr>
            <p:nvPr/>
          </p:nvSpPr>
          <p:spPr bwMode="gray">
            <a:xfrm>
              <a:off x="1200" y="1319"/>
              <a:ext cx="375" cy="302"/>
            </a:xfrm>
            <a:prstGeom prst="rect">
              <a:avLst/>
            </a:prstGeom>
            <a:noFill/>
            <a:ln w="9525"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600" noProof="0" dirty="0" smtClean="0">
                  <a:solidFill>
                    <a:srgbClr val="000000"/>
                  </a:solidFill>
                  <a:latin typeface="+mn-ea"/>
                </a:rPr>
                <a:t>现状</a:t>
              </a:r>
              <a:endParaRPr lang="en-US" altLang="zh-CN" sz="1600" noProof="0" dirty="0" smtClean="0">
                <a:solidFill>
                  <a:srgbClr val="000000"/>
                </a:solidFill>
                <a:latin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600" noProof="0" dirty="0" smtClean="0">
                  <a:solidFill>
                    <a:srgbClr val="000000"/>
                  </a:solidFill>
                  <a:latin typeface="+mn-ea"/>
                </a:rPr>
                <a:t>分析</a:t>
              </a:r>
              <a:endParaRPr kumimoji="0" lang="en-US" altLang="zh-CN" sz="1200" b="0" i="0" u="none" strike="noStrike" kern="1200" cap="none" spc="0" normalizeH="0" baseline="0" noProof="0" dirty="0" smtClean="0">
                <a:ln>
                  <a:noFill/>
                </a:ln>
                <a:solidFill>
                  <a:srgbClr val="17347D"/>
                </a:solidFill>
                <a:effectLst/>
                <a:uLnTx/>
                <a:uFillTx/>
                <a:latin typeface="+mn-ea"/>
                <a:cs typeface="+mn-cs"/>
              </a:endParaRPr>
            </a:p>
          </p:txBody>
        </p:sp>
        <p:sp>
          <p:nvSpPr>
            <p:cNvPr id="57" name="Text Box 17"/>
            <p:cNvSpPr txBox="1">
              <a:spLocks noChangeArrowheads="1"/>
            </p:cNvSpPr>
            <p:nvPr/>
          </p:nvSpPr>
          <p:spPr bwMode="gray">
            <a:xfrm>
              <a:off x="768" y="1701"/>
              <a:ext cx="1296" cy="1548"/>
            </a:xfrm>
            <a:prstGeom prst="rect">
              <a:avLst/>
            </a:prstGeom>
            <a:noFill/>
            <a:ln w="9525" algn="ctr">
              <a:noFill/>
              <a:miter lim="800000"/>
              <a:headEnd/>
              <a:tailEnd/>
            </a:ln>
            <a:effectLst/>
          </p:spPr>
          <p:txBody>
            <a:bodyPr wrap="square">
              <a:spAutoFit/>
            </a:bodyPr>
            <a:lstStyle/>
            <a:p>
              <a:pPr>
                <a:lnSpc>
                  <a:spcPct val="150000"/>
                </a:lnSpc>
              </a:pPr>
              <a:r>
                <a:rPr lang="zh-CN" altLang="en-US" sz="1400" dirty="0" smtClean="0">
                  <a:latin typeface="+mn-ea"/>
                </a:rPr>
                <a:t>随着现代石油化工业的快速发展，海外石油采购、石油及其产品海上运输，深海及新领域石油勘探和开发力度不断加强，导致石油污染事故频发，对海洋生态环境造成巨大破坏。如</a:t>
              </a:r>
              <a:endParaRPr lang="en-US" altLang="zh-CN" sz="1400" dirty="0" smtClean="0">
                <a:latin typeface="+mn-ea"/>
              </a:endParaRPr>
            </a:p>
            <a:p>
              <a:pPr>
                <a:lnSpc>
                  <a:spcPct val="150000"/>
                </a:lnSpc>
              </a:pPr>
              <a:r>
                <a:rPr lang="en-US" altLang="zh-CN" sz="1400" dirty="0" smtClean="0">
                  <a:latin typeface="+mn-ea"/>
                </a:rPr>
                <a:t>BP</a:t>
              </a:r>
              <a:r>
                <a:rPr lang="zh-CN" altLang="en-US" sz="1400" dirty="0" smtClean="0">
                  <a:latin typeface="+mn-ea"/>
                </a:rPr>
                <a:t>、康菲事件</a:t>
              </a:r>
              <a:endParaRPr lang="en-US" altLang="zh-CN" sz="1400" dirty="0" smtClean="0">
                <a:latin typeface="+mn-ea"/>
              </a:endParaRPr>
            </a:p>
          </p:txBody>
        </p:sp>
      </p:grpSp>
      <p:grpSp>
        <p:nvGrpSpPr>
          <p:cNvPr id="63" name="Group 18"/>
          <p:cNvGrpSpPr>
            <a:grpSpLocks/>
          </p:cNvGrpSpPr>
          <p:nvPr/>
        </p:nvGrpSpPr>
        <p:grpSpPr bwMode="auto">
          <a:xfrm>
            <a:off x="3433738" y="1124744"/>
            <a:ext cx="2166938" cy="5000660"/>
            <a:chOff x="2208" y="1296"/>
            <a:chExt cx="1365" cy="2542"/>
          </a:xfrm>
        </p:grpSpPr>
        <p:sp>
          <p:nvSpPr>
            <p:cNvPr id="64"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5"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6"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7"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8" name="Oval 23"/>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69"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0"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1"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2"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3" name="Text Box 28"/>
            <p:cNvSpPr txBox="1">
              <a:spLocks noChangeArrowheads="1"/>
            </p:cNvSpPr>
            <p:nvPr/>
          </p:nvSpPr>
          <p:spPr bwMode="gray">
            <a:xfrm>
              <a:off x="2685" y="1326"/>
              <a:ext cx="375" cy="297"/>
            </a:xfrm>
            <a:prstGeom prst="rect">
              <a:avLst/>
            </a:prstGeom>
            <a:noFill/>
            <a:ln w="9525"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rgbClr val="17347D"/>
                  </a:solidFill>
                  <a:effectLst/>
                  <a:uLnTx/>
                  <a:uFillTx/>
                  <a:latin typeface="+mn-ea"/>
                  <a:cs typeface="+mn-cs"/>
                </a:rPr>
                <a:t>致因</a:t>
              </a:r>
              <a:endParaRPr kumimoji="0" lang="en-US" altLang="zh-CN" sz="1600" b="0" i="0" u="none" strike="noStrike" kern="1200" cap="none" spc="0" normalizeH="0" baseline="0" noProof="0" dirty="0" smtClean="0">
                <a:ln>
                  <a:noFill/>
                </a:ln>
                <a:solidFill>
                  <a:srgbClr val="17347D"/>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rgbClr val="17347D"/>
                  </a:solidFill>
                  <a:effectLst/>
                  <a:uLnTx/>
                  <a:uFillTx/>
                  <a:latin typeface="+mn-ea"/>
                  <a:cs typeface="+mn-cs"/>
                </a:rPr>
                <a:t>分析</a:t>
              </a:r>
              <a:endParaRPr kumimoji="0" lang="en-US" altLang="zh-CN" sz="1600" b="0" i="0" u="none" strike="noStrike" kern="1200" cap="none" spc="0" normalizeH="0" baseline="0" noProof="0" dirty="0" smtClean="0">
                <a:ln>
                  <a:noFill/>
                </a:ln>
                <a:solidFill>
                  <a:srgbClr val="17347D"/>
                </a:solidFill>
                <a:effectLst/>
                <a:uLnTx/>
                <a:uFillTx/>
                <a:latin typeface="+mn-ea"/>
                <a:cs typeface="+mn-cs"/>
              </a:endParaRPr>
            </a:p>
          </p:txBody>
        </p:sp>
        <p:sp>
          <p:nvSpPr>
            <p:cNvPr id="74" name="Text Box 29"/>
            <p:cNvSpPr txBox="1">
              <a:spLocks noChangeArrowheads="1"/>
            </p:cNvSpPr>
            <p:nvPr/>
          </p:nvSpPr>
          <p:spPr bwMode="gray">
            <a:xfrm>
              <a:off x="2256" y="1776"/>
              <a:ext cx="1296" cy="1459"/>
            </a:xfrm>
            <a:prstGeom prst="rect">
              <a:avLst/>
            </a:prstGeom>
            <a:noFill/>
            <a:ln w="9525" algn="ctr">
              <a:noFill/>
              <a:miter lim="800000"/>
              <a:headEnd/>
              <a:tailEnd/>
            </a:ln>
            <a:effectLst/>
          </p:spPr>
          <p:txBody>
            <a:bodyPr>
              <a:spAutoFit/>
            </a:bodyPr>
            <a:lstStyle/>
            <a:p>
              <a:pPr lvl="0" fontAlgn="base">
                <a:lnSpc>
                  <a:spcPct val="150000"/>
                </a:lnSpc>
                <a:spcBef>
                  <a:spcPct val="0"/>
                </a:spcBef>
                <a:spcAft>
                  <a:spcPct val="0"/>
                </a:spcAft>
              </a:pPr>
              <a:r>
                <a:rPr lang="zh-CN" altLang="en-US" sz="1400" dirty="0" smtClean="0">
                  <a:latin typeface="+mn-ea"/>
                </a:rPr>
                <a:t>以海洋石油污染为例，借助鱼刺图因果分析法，从技术原因，人员行为、管理问题、生产环境等多方面，对</a:t>
              </a:r>
              <a:r>
                <a:rPr lang="en-US" sz="1400" dirty="0" smtClean="0">
                  <a:latin typeface="+mn-ea"/>
                </a:rPr>
                <a:t>BP</a:t>
              </a:r>
              <a:r>
                <a:rPr lang="zh-CN" altLang="en-US" sz="1400" dirty="0" smtClean="0">
                  <a:latin typeface="+mn-ea"/>
                </a:rPr>
                <a:t>墨西哥湾漏油典型事故致因进行剖析</a:t>
              </a:r>
              <a:endParaRPr kumimoji="0" lang="en-US" altLang="zh-CN" sz="1800" b="0" i="0" u="none" strike="noStrike" kern="1200" cap="none" spc="0" normalizeH="0" baseline="0" noProof="0" dirty="0" smtClean="0">
                <a:ln>
                  <a:noFill/>
                </a:ln>
                <a:solidFill>
                  <a:srgbClr val="17347D"/>
                </a:solidFill>
                <a:effectLst/>
                <a:uLnTx/>
                <a:uFillTx/>
                <a:latin typeface="Arial" pitchFamily="34" charset="0"/>
                <a:ea typeface="宋体" pitchFamily="2" charset="-122"/>
                <a:cs typeface="+mn-cs"/>
              </a:endParaRPr>
            </a:p>
          </p:txBody>
        </p:sp>
        <p:sp>
          <p:nvSpPr>
            <p:cNvPr id="75"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6"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grpSp>
      <p:grpSp>
        <p:nvGrpSpPr>
          <p:cNvPr id="77" name="Group 32"/>
          <p:cNvGrpSpPr>
            <a:grpSpLocks/>
          </p:cNvGrpSpPr>
          <p:nvPr/>
        </p:nvGrpSpPr>
        <p:grpSpPr bwMode="auto">
          <a:xfrm>
            <a:off x="5789588" y="1124744"/>
            <a:ext cx="2170113" cy="5000660"/>
            <a:chOff x="3692" y="1296"/>
            <a:chExt cx="1367" cy="2542"/>
          </a:xfrm>
        </p:grpSpPr>
        <p:sp>
          <p:nvSpPr>
            <p:cNvPr id="78"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79"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80"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81"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grpSp>
          <p:nvGrpSpPr>
            <p:cNvPr id="82" name="Group 37"/>
            <p:cNvGrpSpPr>
              <a:grpSpLocks/>
            </p:cNvGrpSpPr>
            <p:nvPr/>
          </p:nvGrpSpPr>
          <p:grpSpPr bwMode="auto">
            <a:xfrm>
              <a:off x="4165" y="1296"/>
              <a:ext cx="405" cy="405"/>
              <a:chOff x="1289" y="582"/>
              <a:chExt cx="668" cy="668"/>
            </a:xfrm>
          </p:grpSpPr>
          <p:sp>
            <p:nvSpPr>
              <p:cNvPr id="87" name="Oval 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88"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89"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90"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91" name="Oval 42"/>
              <p:cNvSpPr>
                <a:spLocks noChangeArrowheads="1"/>
              </p:cNvSpPr>
              <p:nvPr/>
            </p:nvSpPr>
            <p:spPr bwMode="gray">
              <a:xfrm>
                <a:off x="1346" y="613"/>
                <a:ext cx="533" cy="11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smtClean="0">
                  <a:ln>
                    <a:noFill/>
                  </a:ln>
                  <a:solidFill>
                    <a:srgbClr val="17347D"/>
                  </a:solidFill>
                  <a:effectLst/>
                  <a:uLnTx/>
                  <a:uFillTx/>
                  <a:latin typeface="Arial" pitchFamily="34" charset="0"/>
                  <a:ea typeface="+mn-ea"/>
                  <a:cs typeface="+mn-cs"/>
                </a:endParaRPr>
              </a:p>
            </p:txBody>
          </p:sp>
        </p:grpSp>
        <p:sp>
          <p:nvSpPr>
            <p:cNvPr id="83" name="Text Box 43"/>
            <p:cNvSpPr txBox="1">
              <a:spLocks noChangeArrowheads="1"/>
            </p:cNvSpPr>
            <p:nvPr/>
          </p:nvSpPr>
          <p:spPr bwMode="gray">
            <a:xfrm>
              <a:off x="4252" y="1354"/>
              <a:ext cx="116" cy="233"/>
            </a:xfrm>
            <a:prstGeom prst="rect">
              <a:avLst/>
            </a:prstGeom>
            <a:noFill/>
            <a:ln w="9525"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smtClean="0">
                <a:ln>
                  <a:noFill/>
                </a:ln>
                <a:solidFill>
                  <a:srgbClr val="17347D"/>
                </a:solidFill>
                <a:effectLst/>
                <a:uLnTx/>
                <a:uFillTx/>
                <a:latin typeface="Arial" pitchFamily="34" charset="0"/>
                <a:ea typeface="宋体" pitchFamily="2" charset="-122"/>
                <a:cs typeface="+mn-cs"/>
              </a:endParaRPr>
            </a:p>
          </p:txBody>
        </p:sp>
        <p:sp>
          <p:nvSpPr>
            <p:cNvPr id="84" name="Text Box 44"/>
            <p:cNvSpPr txBox="1">
              <a:spLocks noChangeArrowheads="1"/>
            </p:cNvSpPr>
            <p:nvPr/>
          </p:nvSpPr>
          <p:spPr bwMode="gray">
            <a:xfrm>
              <a:off x="3744" y="1776"/>
              <a:ext cx="1296" cy="1506"/>
            </a:xfrm>
            <a:prstGeom prst="rect">
              <a:avLst/>
            </a:prstGeom>
            <a:noFill/>
            <a:ln w="9525" algn="ctr">
              <a:noFill/>
              <a:miter lim="800000"/>
              <a:headEnd/>
              <a:tailEnd/>
            </a:ln>
            <a:effectLst/>
          </p:spPr>
          <p:txBody>
            <a:bodyPr wrap="square">
              <a:spAutoFit/>
            </a:bodyPr>
            <a:lstStyle/>
            <a:p>
              <a:pPr lvl="0" fontAlgn="base">
                <a:lnSpc>
                  <a:spcPct val="150000"/>
                </a:lnSpc>
                <a:spcBef>
                  <a:spcPct val="0"/>
                </a:spcBef>
                <a:spcAft>
                  <a:spcPct val="0"/>
                </a:spcAft>
              </a:pPr>
              <a:r>
                <a:rPr lang="zh-CN" altLang="en-US" sz="1400" dirty="0" smtClean="0">
                  <a:latin typeface="+mn-ea"/>
                </a:rPr>
                <a:t>提出中国海洋污染风险管理需从系统治理的角度出发，构建可操作性强、立体式的综合风险管控体系，进一步促进政府、企业、社会三方的联合作用，提高海洋石油污染综合风险管理能力等建议。</a:t>
              </a:r>
              <a:endParaRPr kumimoji="0" lang="en-US" altLang="zh-CN" sz="1800" b="0" i="0" u="none" strike="noStrike" kern="1200" cap="none" spc="0" normalizeH="0" baseline="0" noProof="0" dirty="0" smtClean="0">
                <a:ln>
                  <a:noFill/>
                </a:ln>
                <a:solidFill>
                  <a:srgbClr val="17347D"/>
                </a:solidFill>
                <a:effectLst/>
                <a:uLnTx/>
                <a:uFillTx/>
                <a:latin typeface="Arial" pitchFamily="34" charset="0"/>
                <a:ea typeface="宋体" pitchFamily="2" charset="-122"/>
                <a:cs typeface="+mn-cs"/>
              </a:endParaRPr>
            </a:p>
          </p:txBody>
        </p:sp>
        <p:sp>
          <p:nvSpPr>
            <p:cNvPr id="85"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sp>
          <p:nvSpPr>
            <p:cNvPr id="86"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17347D"/>
                </a:solidFill>
                <a:effectLst/>
                <a:uLnTx/>
                <a:uFillTx/>
                <a:latin typeface="Arial" pitchFamily="34" charset="0"/>
                <a:ea typeface="+mn-ea"/>
                <a:cs typeface="+mn-cs"/>
              </a:endParaRPr>
            </a:p>
          </p:txBody>
        </p:sp>
      </p:grpSp>
      <p:sp>
        <p:nvSpPr>
          <p:cNvPr id="93" name="TextBox 92"/>
          <p:cNvSpPr txBox="1"/>
          <p:nvPr/>
        </p:nvSpPr>
        <p:spPr>
          <a:xfrm>
            <a:off x="6567478" y="1182911"/>
            <a:ext cx="642942" cy="584775"/>
          </a:xfrm>
          <a:prstGeom prst="rect">
            <a:avLst/>
          </a:prstGeom>
          <a:noFill/>
        </p:spPr>
        <p:txBody>
          <a:bodyPr wrap="square" rtlCol="0">
            <a:spAutoFit/>
          </a:bodyPr>
          <a:lstStyle/>
          <a:p>
            <a:r>
              <a:rPr lang="zh-CN" altLang="en-US" sz="1600" dirty="0" smtClean="0"/>
              <a:t>管理建议</a:t>
            </a:r>
            <a:endParaRPr lang="zh-CN" alt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116632"/>
            <a:ext cx="7821613" cy="576064"/>
          </a:xfrm>
          <a:prstGeom prst="rect">
            <a:avLst/>
          </a:prstGeom>
        </p:spPr>
        <p:txBody>
          <a:bodyPr>
            <a:normAutofit/>
          </a:bodyPr>
          <a:lstStyle/>
          <a:p>
            <a:r>
              <a:rPr lang="zh-CN" altLang="en-US" sz="2800" b="1" dirty="0" smtClean="0">
                <a:latin typeface="黑体" pitchFamily="2" charset="-122"/>
                <a:ea typeface="黑体" pitchFamily="2" charset="-122"/>
              </a:rPr>
              <a:t>海洋石油污染</a:t>
            </a:r>
          </a:p>
        </p:txBody>
      </p:sp>
      <p:sp>
        <p:nvSpPr>
          <p:cNvPr id="7" name="Text Box 9"/>
          <p:cNvSpPr txBox="1">
            <a:spLocks noChangeArrowheads="1"/>
          </p:cNvSpPr>
          <p:nvPr/>
        </p:nvSpPr>
        <p:spPr bwMode="auto">
          <a:xfrm>
            <a:off x="251520" y="5733256"/>
            <a:ext cx="3289300" cy="276999"/>
          </a:xfrm>
          <a:prstGeom prst="rect">
            <a:avLst/>
          </a:prstGeom>
          <a:noFill/>
          <a:ln w="9525" algn="ctr">
            <a:noFill/>
            <a:miter lim="800000"/>
            <a:headEnd/>
            <a:tailEnd/>
          </a:ln>
          <a:effectLst>
            <a:outerShdw dist="35921" dir="2700000" algn="ctr" rotWithShape="0">
              <a:schemeClr val="tx1"/>
            </a:outerShdw>
          </a:effectLst>
        </p:spPr>
        <p:txBody>
          <a:bodyPr lIns="0" tIns="0" rIns="0" bIns="0">
            <a:spAutoFit/>
          </a:bodyPr>
          <a:lstStyle/>
          <a:p>
            <a:pPr>
              <a:spcBef>
                <a:spcPct val="50000"/>
              </a:spcBef>
              <a:defRPr/>
            </a:pPr>
            <a:r>
              <a:rPr lang="en-US" altLang="zh-CN" dirty="0">
                <a:solidFill>
                  <a:schemeClr val="bg1"/>
                </a:solidFill>
                <a:latin typeface="Arial" charset="0"/>
                <a:ea typeface="宋体" pitchFamily="2" charset="-122"/>
              </a:rPr>
              <a:t>7.16</a:t>
            </a:r>
            <a:r>
              <a:rPr lang="zh-CN" altLang="en-US" dirty="0">
                <a:solidFill>
                  <a:schemeClr val="bg1"/>
                </a:solidFill>
                <a:latin typeface="Arial" charset="0"/>
                <a:ea typeface="宋体" pitchFamily="2" charset="-122"/>
              </a:rPr>
              <a:t>下午事故现场远眺</a:t>
            </a:r>
          </a:p>
        </p:txBody>
      </p:sp>
      <p:pic>
        <p:nvPicPr>
          <p:cNvPr id="51202" name="Picture 2" descr="http://amuseum.cdstm.cn/AMuseum/diqiuziyuan/image/wr2_2_p06.jpg"/>
          <p:cNvPicPr>
            <a:picLocks noChangeAspect="1" noChangeArrowheads="1"/>
          </p:cNvPicPr>
          <p:nvPr/>
        </p:nvPicPr>
        <p:blipFill>
          <a:blip r:embed="rId2" cstate="print"/>
          <a:srcRect/>
          <a:stretch>
            <a:fillRect/>
          </a:stretch>
        </p:blipFill>
        <p:spPr bwMode="auto">
          <a:xfrm>
            <a:off x="0" y="3429000"/>
            <a:ext cx="4427984" cy="3076575"/>
          </a:xfrm>
          <a:prstGeom prst="rect">
            <a:avLst/>
          </a:prstGeom>
          <a:noFill/>
        </p:spPr>
      </p:pic>
      <p:pic>
        <p:nvPicPr>
          <p:cNvPr id="51204" name="Picture 4" descr="http://amuseum.cdstm.cn/AMuseum/diqiuziyuan/image/wr2_2_p02.jpg"/>
          <p:cNvPicPr>
            <a:picLocks noChangeAspect="1" noChangeArrowheads="1"/>
          </p:cNvPicPr>
          <p:nvPr/>
        </p:nvPicPr>
        <p:blipFill>
          <a:blip r:embed="rId3" cstate="print"/>
          <a:srcRect/>
          <a:stretch>
            <a:fillRect/>
          </a:stretch>
        </p:blipFill>
        <p:spPr bwMode="auto">
          <a:xfrm>
            <a:off x="4644008" y="1124744"/>
            <a:ext cx="4320480" cy="4392488"/>
          </a:xfrm>
          <a:prstGeom prst="rect">
            <a:avLst/>
          </a:prstGeom>
          <a:noFill/>
        </p:spPr>
      </p:pic>
      <p:pic>
        <p:nvPicPr>
          <p:cNvPr id="51206" name="Picture 6" descr="http://www.caepi.org.cn/upload/Image/20090310144521901.jpg"/>
          <p:cNvPicPr>
            <a:picLocks noChangeAspect="1" noChangeArrowheads="1"/>
          </p:cNvPicPr>
          <p:nvPr/>
        </p:nvPicPr>
        <p:blipFill>
          <a:blip r:embed="rId4" cstate="print"/>
          <a:srcRect/>
          <a:stretch>
            <a:fillRect/>
          </a:stretch>
        </p:blipFill>
        <p:spPr bwMode="auto">
          <a:xfrm>
            <a:off x="0" y="1052736"/>
            <a:ext cx="4427984" cy="223224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764704"/>
            <a:ext cx="8424936" cy="369332"/>
          </a:xfrm>
          <a:prstGeom prst="rect">
            <a:avLst/>
          </a:prstGeom>
        </p:spPr>
        <p:txBody>
          <a:bodyPr wrap="square">
            <a:spAutoFit/>
          </a:bodyPr>
          <a:lstStyle/>
          <a:p>
            <a:r>
              <a:rPr lang="en-US" altLang="zh-CN" dirty="0" smtClean="0"/>
              <a:t>2011</a:t>
            </a:r>
            <a:r>
              <a:rPr lang="zh-CN" altLang="en-US" dirty="0" smtClean="0"/>
              <a:t>年</a:t>
            </a:r>
            <a:r>
              <a:rPr lang="en-US" altLang="zh-CN" dirty="0" smtClean="0"/>
              <a:t>6</a:t>
            </a:r>
            <a:r>
              <a:rPr lang="zh-CN" altLang="en-US" dirty="0" smtClean="0"/>
              <a:t>月</a:t>
            </a:r>
            <a:r>
              <a:rPr lang="en-US" altLang="zh-CN" dirty="0" smtClean="0"/>
              <a:t>4</a:t>
            </a:r>
            <a:r>
              <a:rPr lang="zh-CN" altLang="en-US" dirty="0" smtClean="0"/>
              <a:t>日康菲渤海湾</a:t>
            </a:r>
            <a:r>
              <a:rPr lang="en-US" altLang="zh-CN" dirty="0" smtClean="0"/>
              <a:t>19-3</a:t>
            </a:r>
            <a:r>
              <a:rPr lang="zh-CN" altLang="en-US" dirty="0" smtClean="0"/>
              <a:t>油田单日溢油最大分布面积</a:t>
            </a:r>
            <a:r>
              <a:rPr lang="en-US" altLang="zh-CN" dirty="0" smtClean="0"/>
              <a:t>158</a:t>
            </a:r>
            <a:r>
              <a:rPr lang="zh-CN" altLang="en-US" dirty="0" smtClean="0"/>
              <a:t>平方公里。</a:t>
            </a:r>
            <a:endParaRPr lang="zh-CN" altLang="en-US" dirty="0"/>
          </a:p>
        </p:txBody>
      </p:sp>
      <p:pic>
        <p:nvPicPr>
          <p:cNvPr id="58370" name="Picture 2" descr="mhtml:file://F:\石油技术资料\事故文件\2011年海洋污染事件——中海油渤海湾漏油事故—果壳活性炭_椰壳活性炭_煤质柱状活性炭_锰砂滤料_石英砂滤料巩义市洁之源水处理材料有限公司.mht!http://www.gyqxll.com/Upload/image/%E6%B8%A4%E6%B5%B7%E6%B9%BE.jpg"/>
          <p:cNvPicPr>
            <a:picLocks noChangeAspect="1" noChangeArrowheads="1"/>
          </p:cNvPicPr>
          <p:nvPr/>
        </p:nvPicPr>
        <p:blipFill>
          <a:blip r:embed="rId2" cstate="print"/>
          <a:srcRect/>
          <a:stretch>
            <a:fillRect/>
          </a:stretch>
        </p:blipFill>
        <p:spPr bwMode="auto">
          <a:xfrm>
            <a:off x="3347864" y="2060848"/>
            <a:ext cx="3024336" cy="3456384"/>
          </a:xfrm>
          <a:prstGeom prst="rect">
            <a:avLst/>
          </a:prstGeom>
          <a:noFill/>
        </p:spPr>
      </p:pic>
      <p:pic>
        <p:nvPicPr>
          <p:cNvPr id="58372" name="Picture 4" descr="http://img.gmw.cn/imgeconomy/attachement/jpg/site2/20110831/002564a5cf740fc81e171a.jpg">
            <a:hlinkClick r:id="rId3"/>
          </p:cNvPr>
          <p:cNvPicPr>
            <a:picLocks noChangeAspect="1" noChangeArrowheads="1"/>
          </p:cNvPicPr>
          <p:nvPr/>
        </p:nvPicPr>
        <p:blipFill>
          <a:blip r:embed="rId4" cstate="print"/>
          <a:srcRect/>
          <a:stretch>
            <a:fillRect/>
          </a:stretch>
        </p:blipFill>
        <p:spPr bwMode="auto">
          <a:xfrm>
            <a:off x="6477000" y="3212976"/>
            <a:ext cx="2667000" cy="3429001"/>
          </a:xfrm>
          <a:prstGeom prst="rect">
            <a:avLst/>
          </a:prstGeom>
          <a:noFill/>
        </p:spPr>
      </p:pic>
      <p:pic>
        <p:nvPicPr>
          <p:cNvPr id="58374" name="Picture 6" descr="http://img.gmw.cn/imgeconomy/attachement/jpg/site2/20110831/002564a5cf740fc81e1715.jpg">
            <a:hlinkClick r:id="rId5"/>
          </p:cNvPr>
          <p:cNvPicPr>
            <a:picLocks noChangeAspect="1" noChangeArrowheads="1"/>
          </p:cNvPicPr>
          <p:nvPr/>
        </p:nvPicPr>
        <p:blipFill>
          <a:blip r:embed="rId6" cstate="print"/>
          <a:srcRect/>
          <a:stretch>
            <a:fillRect/>
          </a:stretch>
        </p:blipFill>
        <p:spPr bwMode="auto">
          <a:xfrm>
            <a:off x="0" y="2132856"/>
            <a:ext cx="3347864" cy="4463008"/>
          </a:xfrm>
          <a:prstGeom prst="rect">
            <a:avLst/>
          </a:prstGeom>
          <a:noFill/>
        </p:spPr>
      </p:pic>
      <p:sp>
        <p:nvSpPr>
          <p:cNvPr id="7" name="矩形 6"/>
          <p:cNvSpPr/>
          <p:nvPr/>
        </p:nvSpPr>
        <p:spPr>
          <a:xfrm>
            <a:off x="323528" y="1124744"/>
            <a:ext cx="8352928" cy="861774"/>
          </a:xfrm>
          <a:prstGeom prst="rect">
            <a:avLst/>
          </a:prstGeom>
        </p:spPr>
        <p:txBody>
          <a:bodyPr wrap="square">
            <a:spAutoFit/>
          </a:bodyPr>
          <a:lstStyle/>
          <a:p>
            <a:r>
              <a:rPr lang="en-US" altLang="zh-CN" sz="1600" dirty="0" smtClean="0">
                <a:latin typeface="+mn-ea"/>
              </a:rPr>
              <a:t>2012</a:t>
            </a:r>
            <a:r>
              <a:rPr lang="zh-CN" altLang="en-US" sz="1600" dirty="0" smtClean="0">
                <a:latin typeface="+mn-ea"/>
              </a:rPr>
              <a:t>年</a:t>
            </a:r>
            <a:r>
              <a:rPr lang="en-US" altLang="zh-CN" sz="1600" dirty="0" smtClean="0">
                <a:latin typeface="+mn-ea"/>
              </a:rPr>
              <a:t>1</a:t>
            </a:r>
            <a:r>
              <a:rPr lang="zh-CN" altLang="en-US" sz="1600" dirty="0" smtClean="0">
                <a:latin typeface="+mn-ea"/>
              </a:rPr>
              <a:t>月</a:t>
            </a:r>
            <a:r>
              <a:rPr lang="en-US" altLang="zh-CN" sz="1600" dirty="0" smtClean="0">
                <a:latin typeface="+mn-ea"/>
              </a:rPr>
              <a:t>25</a:t>
            </a:r>
            <a:r>
              <a:rPr lang="zh-CN" altLang="en-US" sz="1600" dirty="0" smtClean="0">
                <a:latin typeface="+mn-ea"/>
              </a:rPr>
              <a:t>日，康菲出资</a:t>
            </a:r>
            <a:r>
              <a:rPr lang="en-US" altLang="zh-CN" sz="1600" dirty="0" smtClean="0">
                <a:latin typeface="+mn-ea"/>
              </a:rPr>
              <a:t>10</a:t>
            </a:r>
            <a:r>
              <a:rPr lang="zh-CN" altLang="en-US" sz="1600" dirty="0" smtClean="0">
                <a:latin typeface="+mn-ea"/>
              </a:rPr>
              <a:t>亿元，用于解决河北、辽宁省部分区县养殖生物和渤海天然渔业资源损害赔偿和补偿问题。</a:t>
            </a:r>
          </a:p>
          <a:p>
            <a:endParaRPr lang="zh-CN" altLang="en-US" dirty="0"/>
          </a:p>
        </p:txBody>
      </p:sp>
      <p:sp>
        <p:nvSpPr>
          <p:cNvPr id="9" name="矩形 8"/>
          <p:cNvSpPr/>
          <p:nvPr/>
        </p:nvSpPr>
        <p:spPr>
          <a:xfrm>
            <a:off x="1475656" y="188640"/>
            <a:ext cx="6120680" cy="523220"/>
          </a:xfrm>
          <a:prstGeom prst="rect">
            <a:avLst/>
          </a:prstGeom>
        </p:spPr>
        <p:txBody>
          <a:bodyPr wrap="square">
            <a:spAutoFit/>
          </a:bodyPr>
          <a:lstStyle/>
          <a:p>
            <a:pPr algn="ctr"/>
            <a:r>
              <a:rPr lang="zh-CN" altLang="en-US" sz="2800" b="1" dirty="0" smtClean="0"/>
              <a:t>康菲渤海湾漏油事故</a:t>
            </a:r>
            <a:endParaRPr lang="zh-CN" alt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descr="地理位置示意图"/>
          <p:cNvPicPr>
            <a:picLocks noChangeAspect="1" noChangeArrowheads="1"/>
          </p:cNvPicPr>
          <p:nvPr/>
        </p:nvPicPr>
        <p:blipFill>
          <a:blip r:embed="rId2" cstate="print"/>
          <a:srcRect b="7697"/>
          <a:stretch>
            <a:fillRect/>
          </a:stretch>
        </p:blipFill>
        <p:spPr>
          <a:xfrm>
            <a:off x="35496" y="1982341"/>
            <a:ext cx="4464496" cy="4176464"/>
          </a:xfrm>
          <a:prstGeom prst="rect">
            <a:avLst/>
          </a:prstGeom>
        </p:spPr>
      </p:pic>
      <p:pic>
        <p:nvPicPr>
          <p:cNvPr id="3" name="Picture 7" descr="4c4e5fd34f3d84ea562c84be"/>
          <p:cNvPicPr>
            <a:picLocks noChangeAspect="1" noChangeArrowheads="1"/>
          </p:cNvPicPr>
          <p:nvPr/>
        </p:nvPicPr>
        <p:blipFill>
          <a:blip r:embed="rId3" cstate="print"/>
          <a:srcRect/>
          <a:stretch>
            <a:fillRect/>
          </a:stretch>
        </p:blipFill>
        <p:spPr bwMode="auto">
          <a:xfrm>
            <a:off x="4644008" y="1988840"/>
            <a:ext cx="4104456" cy="4179503"/>
          </a:xfrm>
          <a:prstGeom prst="rect">
            <a:avLst/>
          </a:prstGeom>
          <a:noFill/>
        </p:spPr>
      </p:pic>
      <p:sp>
        <p:nvSpPr>
          <p:cNvPr id="4" name="Rectangle 2"/>
          <p:cNvSpPr txBox="1">
            <a:spLocks noChangeArrowheads="1"/>
          </p:cNvSpPr>
          <p:nvPr/>
        </p:nvSpPr>
        <p:spPr>
          <a:xfrm>
            <a:off x="264542" y="116632"/>
            <a:ext cx="7821612" cy="497557"/>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mj-ea"/>
                <a:cs typeface="+mj-cs"/>
              </a:rPr>
              <a:t>墨西哥湾漏油事件</a:t>
            </a:r>
          </a:p>
        </p:txBody>
      </p:sp>
      <p:graphicFrame>
        <p:nvGraphicFramePr>
          <p:cNvPr id="5" name="图示 4"/>
          <p:cNvGraphicFramePr/>
          <p:nvPr/>
        </p:nvGraphicFramePr>
        <p:xfrm>
          <a:off x="0" y="758205"/>
          <a:ext cx="8856984" cy="1296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6"/>
          <p:cNvSpPr txBox="1">
            <a:spLocks noChangeArrowheads="1"/>
          </p:cNvSpPr>
          <p:nvPr/>
        </p:nvSpPr>
        <p:spPr bwMode="auto">
          <a:xfrm>
            <a:off x="144016" y="6194137"/>
            <a:ext cx="4176464" cy="369332"/>
          </a:xfrm>
          <a:prstGeom prst="rect">
            <a:avLst/>
          </a:prstGeom>
          <a:noFill/>
          <a:ln w="9525">
            <a:noFill/>
            <a:miter lim="800000"/>
            <a:headEnd/>
            <a:tailEnd/>
          </a:ln>
          <a:effectLst/>
        </p:spPr>
        <p:txBody>
          <a:bodyPr wrap="square">
            <a:spAutoFit/>
          </a:bodyPr>
          <a:lstStyle/>
          <a:p>
            <a:pPr algn="ctr">
              <a:spcBef>
                <a:spcPct val="50000"/>
              </a:spcBef>
            </a:pPr>
            <a:r>
              <a:rPr lang="zh-CN" altLang="en-US" b="1" dirty="0" smtClean="0">
                <a:solidFill>
                  <a:schemeClr val="tx1"/>
                </a:solidFill>
              </a:rPr>
              <a:t>出事平台位置及污染区域</a:t>
            </a:r>
            <a:endParaRPr lang="zh-CN" altLang="en-US" b="1" dirty="0">
              <a:solidFill>
                <a:schemeClr val="tx1"/>
              </a:solidFill>
            </a:endParaRPr>
          </a:p>
        </p:txBody>
      </p:sp>
      <p:sp>
        <p:nvSpPr>
          <p:cNvPr id="7" name="Rectangle 12"/>
          <p:cNvSpPr>
            <a:spLocks noChangeArrowheads="1"/>
          </p:cNvSpPr>
          <p:nvPr/>
        </p:nvSpPr>
        <p:spPr bwMode="auto">
          <a:xfrm>
            <a:off x="3851920" y="6093296"/>
            <a:ext cx="3830637" cy="476672"/>
          </a:xfrm>
          <a:prstGeom prst="rect">
            <a:avLst/>
          </a:prstGeom>
          <a:noFill/>
          <a:ln w="9525">
            <a:noFill/>
            <a:miter lim="800000"/>
            <a:headEnd/>
            <a:tailEnd/>
          </a:ln>
        </p:spPr>
        <p:txBody>
          <a:bodyPr lIns="0" tIns="0" rIns="0" bIns="0"/>
          <a:lstStyle/>
          <a:p>
            <a:pPr marL="180975" indent="-180975" algn="l" eaLnBrk="0" hangingPunct="0">
              <a:lnSpc>
                <a:spcPct val="90000"/>
              </a:lnSpc>
              <a:buFont typeface="Wingdings" pitchFamily="2" charset="2"/>
              <a:buChar char="§"/>
            </a:pPr>
            <a:endParaRPr lang="zh-CN" altLang="en-US" sz="1600" b="0" dirty="0">
              <a:ea typeface="宋体" pitchFamily="2" charset="-122"/>
            </a:endParaRPr>
          </a:p>
          <a:p>
            <a:pPr marL="180975" indent="-180975" algn="ctr" eaLnBrk="0" hangingPunct="0">
              <a:lnSpc>
                <a:spcPct val="90000"/>
              </a:lnSpc>
            </a:pPr>
            <a:r>
              <a:rPr lang="zh-CN" altLang="en-US" b="1" dirty="0" smtClean="0">
                <a:ea typeface="宋体" pitchFamily="2" charset="-122"/>
              </a:rPr>
              <a:t>毁灭中的“深水地平线”</a:t>
            </a:r>
            <a:endParaRPr lang="zh-CN" altLang="en-US" b="1" dirty="0">
              <a:ea typeface="宋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79512" y="1412776"/>
            <a:ext cx="4536504" cy="4968552"/>
          </a:xfrm>
          <a:prstGeom prst="rect">
            <a:avLst/>
          </a:prstGeom>
          <a:noFill/>
          <a:ln w="9525">
            <a:noFill/>
            <a:miter lim="800000"/>
            <a:headEnd/>
            <a:tailEnd/>
          </a:ln>
        </p:spPr>
      </p:pic>
      <p:pic>
        <p:nvPicPr>
          <p:cNvPr id="59394" name="Picture 2"/>
          <p:cNvPicPr>
            <a:picLocks noChangeAspect="1" noChangeArrowheads="1"/>
          </p:cNvPicPr>
          <p:nvPr/>
        </p:nvPicPr>
        <p:blipFill>
          <a:blip r:embed="rId3" cstate="print"/>
          <a:srcRect/>
          <a:stretch>
            <a:fillRect/>
          </a:stretch>
        </p:blipFill>
        <p:spPr bwMode="auto">
          <a:xfrm>
            <a:off x="4823520" y="1916832"/>
            <a:ext cx="4320480" cy="4162425"/>
          </a:xfrm>
          <a:prstGeom prst="rect">
            <a:avLst/>
          </a:prstGeom>
          <a:noFill/>
          <a:ln w="9525">
            <a:noFill/>
            <a:miter lim="800000"/>
            <a:headEnd/>
            <a:tailEnd/>
          </a:ln>
        </p:spPr>
      </p:pic>
      <p:sp>
        <p:nvSpPr>
          <p:cNvPr id="4" name="Rectangle 2"/>
          <p:cNvSpPr txBox="1">
            <a:spLocks noChangeArrowheads="1"/>
          </p:cNvSpPr>
          <p:nvPr/>
        </p:nvSpPr>
        <p:spPr>
          <a:xfrm>
            <a:off x="264542" y="116632"/>
            <a:ext cx="7821612" cy="497557"/>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mj-ea"/>
                <a:cs typeface="+mj-cs"/>
              </a:rPr>
              <a:t>墨西哥湾漏油事件</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6553200" y="6245225"/>
            <a:ext cx="2133600" cy="476250"/>
          </a:xfrm>
          <a:prstGeom prst="rect">
            <a:avLst/>
          </a:prstGeom>
        </p:spPr>
        <p:txBody>
          <a:bodyPr/>
          <a:lstStyle/>
          <a:p>
            <a:fld id="{0D0D6545-3F88-4532-A875-C05D07D40CDF}" type="slidenum">
              <a:rPr lang="zh-CN" altLang="en-US" smtClean="0"/>
              <a:pPr/>
              <a:t>9</a:t>
            </a:fld>
            <a:endParaRPr lang="en-US" dirty="0"/>
          </a:p>
        </p:txBody>
      </p:sp>
      <p:pic>
        <p:nvPicPr>
          <p:cNvPr id="3" name="Picture 5" descr="明火扑灭后的#103油罐及办公楼残骸-1"/>
          <p:cNvPicPr>
            <a:picLocks noChangeAspect="1" noChangeArrowheads="1"/>
          </p:cNvPicPr>
          <p:nvPr/>
        </p:nvPicPr>
        <p:blipFill>
          <a:blip r:embed="rId2" cstate="print"/>
          <a:srcRect b="13432"/>
          <a:stretch>
            <a:fillRect/>
          </a:stretch>
        </p:blipFill>
        <p:spPr bwMode="auto">
          <a:xfrm>
            <a:off x="0" y="1700808"/>
            <a:ext cx="4860032" cy="5157192"/>
          </a:xfrm>
          <a:prstGeom prst="rect">
            <a:avLst/>
          </a:prstGeom>
          <a:noFill/>
          <a:ln w="9525">
            <a:noFill/>
            <a:miter lim="800000"/>
            <a:headEnd/>
            <a:tailEnd/>
          </a:ln>
        </p:spPr>
      </p:pic>
      <p:pic>
        <p:nvPicPr>
          <p:cNvPr id="4" name="图片 2" descr="油污4.jpg"/>
          <p:cNvPicPr>
            <a:picLocks noChangeAspect="1"/>
          </p:cNvPicPr>
          <p:nvPr/>
        </p:nvPicPr>
        <p:blipFill>
          <a:blip r:embed="rId3" cstate="print"/>
          <a:srcRect/>
          <a:stretch>
            <a:fillRect/>
          </a:stretch>
        </p:blipFill>
        <p:spPr bwMode="auto">
          <a:xfrm>
            <a:off x="4860032" y="1700808"/>
            <a:ext cx="4283968" cy="5157192"/>
          </a:xfrm>
          <a:prstGeom prst="rect">
            <a:avLst/>
          </a:prstGeom>
          <a:noFill/>
          <a:ln w="9525">
            <a:noFill/>
            <a:miter lim="800000"/>
            <a:headEnd/>
            <a:tailEnd/>
          </a:ln>
        </p:spPr>
      </p:pic>
      <p:sp>
        <p:nvSpPr>
          <p:cNvPr id="5" name="矩形 4"/>
          <p:cNvSpPr/>
          <p:nvPr/>
        </p:nvSpPr>
        <p:spPr>
          <a:xfrm>
            <a:off x="2555776" y="116632"/>
            <a:ext cx="4116833" cy="523220"/>
          </a:xfrm>
          <a:prstGeom prst="rect">
            <a:avLst/>
          </a:prstGeom>
        </p:spPr>
        <p:txBody>
          <a:bodyPr wrap="none">
            <a:spAutoFit/>
          </a:bodyPr>
          <a:lstStyle/>
          <a:p>
            <a:r>
              <a:rPr lang="en-US" altLang="zh-CN" sz="2800" b="1" dirty="0" smtClean="0"/>
              <a:t>“7.16”</a:t>
            </a:r>
            <a:r>
              <a:rPr lang="zh-CN" altLang="zh-CN" sz="2800" b="1" dirty="0" smtClean="0"/>
              <a:t>大连新港</a:t>
            </a:r>
            <a:r>
              <a:rPr lang="zh-CN" altLang="en-US" sz="2800" b="1" dirty="0" smtClean="0"/>
              <a:t>火灾事故</a:t>
            </a:r>
            <a:endParaRPr lang="zh-CN" altLang="en-US" sz="2800" b="1" dirty="0"/>
          </a:p>
        </p:txBody>
      </p:sp>
      <p:sp>
        <p:nvSpPr>
          <p:cNvPr id="6" name="矩形 5"/>
          <p:cNvSpPr/>
          <p:nvPr/>
        </p:nvSpPr>
        <p:spPr>
          <a:xfrm>
            <a:off x="683568" y="1340768"/>
            <a:ext cx="813690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dirty="0" smtClean="0">
                <a:latin typeface="黑体" pitchFamily="2" charset="-122"/>
                <a:ea typeface="黑体" pitchFamily="2" charset="-122"/>
              </a:rPr>
              <a:t>受污染海域约</a:t>
            </a:r>
            <a:r>
              <a:rPr lang="en-US" altLang="zh-CN" dirty="0" smtClean="0">
                <a:latin typeface="黑体" pitchFamily="2" charset="-122"/>
                <a:ea typeface="黑体" pitchFamily="2" charset="-122"/>
              </a:rPr>
              <a:t>430</a:t>
            </a:r>
            <a:r>
              <a:rPr lang="zh-CN" altLang="en-US" dirty="0" smtClean="0">
                <a:latin typeface="黑体" pitchFamily="2" charset="-122"/>
                <a:ea typeface="黑体" pitchFamily="2" charset="-122"/>
              </a:rPr>
              <a:t>平方公里，业内士称大连海域清污成本可能超过</a:t>
            </a:r>
            <a:r>
              <a:rPr lang="en-US" altLang="zh-CN" dirty="0" smtClean="0">
                <a:latin typeface="黑体" pitchFamily="2" charset="-122"/>
                <a:ea typeface="黑体" pitchFamily="2" charset="-122"/>
              </a:rPr>
              <a:t>10</a:t>
            </a:r>
            <a:r>
              <a:rPr lang="zh-CN" altLang="en-US" dirty="0" smtClean="0">
                <a:latin typeface="黑体" pitchFamily="2" charset="-122"/>
                <a:ea typeface="黑体" pitchFamily="2" charset="-122"/>
              </a:rPr>
              <a:t>亿人民币。</a:t>
            </a:r>
            <a:endParaRPr lang="zh-CN" altLang="en-US" dirty="0"/>
          </a:p>
        </p:txBody>
      </p:sp>
      <p:sp>
        <p:nvSpPr>
          <p:cNvPr id="9" name="圆角矩形 4"/>
          <p:cNvSpPr/>
          <p:nvPr/>
        </p:nvSpPr>
        <p:spPr>
          <a:xfrm>
            <a:off x="323528" y="764704"/>
            <a:ext cx="8712968" cy="51929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t>2010</a:t>
            </a:r>
            <a:r>
              <a:rPr lang="zh-CN" sz="1600" b="0" kern="1200" dirty="0" smtClean="0"/>
              <a:t>年</a:t>
            </a:r>
            <a:r>
              <a:rPr lang="en-US" sz="1600" b="0" kern="1200" dirty="0" smtClean="0"/>
              <a:t>7</a:t>
            </a:r>
            <a:r>
              <a:rPr lang="zh-CN" sz="1600" b="0" kern="1200" dirty="0" smtClean="0"/>
              <a:t>月</a:t>
            </a:r>
            <a:r>
              <a:rPr lang="en-US" sz="1600" b="0" kern="1200" dirty="0" smtClean="0"/>
              <a:t>16</a:t>
            </a:r>
            <a:r>
              <a:rPr lang="zh-CN" sz="1600" b="0" kern="1200" dirty="0" smtClean="0"/>
              <a:t>日，大连新港原油码头输油管道内发生化学爆炸，引发火灾，造成罐区</a:t>
            </a:r>
            <a:r>
              <a:rPr lang="en-US" sz="1600" b="0" kern="1200" dirty="0" smtClean="0"/>
              <a:t>103</a:t>
            </a:r>
            <a:r>
              <a:rPr lang="zh-CN" sz="1600" b="0" kern="1200" dirty="0" smtClean="0"/>
              <a:t>号罐和周边泵房及港区主要输油管道严重损坏和电力系统损坏，约</a:t>
            </a:r>
            <a:r>
              <a:rPr lang="en-US" sz="1600" b="0" kern="1200" dirty="0" smtClean="0"/>
              <a:t>1500</a:t>
            </a:r>
            <a:r>
              <a:rPr lang="zh-CN" sz="1600" b="0" kern="1200" dirty="0" smtClean="0"/>
              <a:t>吨原油泄露流入附近</a:t>
            </a:r>
            <a:r>
              <a:rPr lang="zh-CN" sz="1600" kern="1200" dirty="0" smtClean="0"/>
              <a:t>海域。</a:t>
            </a:r>
            <a:endParaRPr lang="en-US" sz="1600" kern="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竞盛保险经纪">
  <a:themeElements>
    <a:clrScheme name="竞盛">
      <a:dk1>
        <a:srgbClr val="000000"/>
      </a:dk1>
      <a:lt1>
        <a:srgbClr val="FFFFFF"/>
      </a:lt1>
      <a:dk2>
        <a:srgbClr val="414141"/>
      </a:dk2>
      <a:lt2>
        <a:srgbClr val="B3B3B3"/>
      </a:lt2>
      <a:accent1>
        <a:srgbClr val="FF7F00"/>
      </a:accent1>
      <a:accent2>
        <a:srgbClr val="CC0000"/>
      </a:accent2>
      <a:accent3>
        <a:srgbClr val="FF6600"/>
      </a:accent3>
      <a:accent4>
        <a:srgbClr val="00B4ED"/>
      </a:accent4>
      <a:accent5>
        <a:srgbClr val="F5AF00"/>
      </a:accent5>
      <a:accent6>
        <a:srgbClr val="B89206"/>
      </a:accent6>
      <a:hlink>
        <a:srgbClr val="0000FF"/>
      </a:hlink>
      <a:folHlink>
        <a:srgbClr val="800080"/>
      </a:folHlink>
    </a:clrScheme>
    <a:fontScheme name="竞盛">
      <a:majorFont>
        <a:latin typeface="Helvetica"/>
        <a:ea typeface="方正兰亭中黑_GBK"/>
        <a:cs typeface=""/>
      </a:majorFont>
      <a:minorFont>
        <a:latin typeface="Helvetica"/>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3015</Words>
  <Application>Microsoft Office PowerPoint</Application>
  <PresentationFormat>全屏显示(4:3)</PresentationFormat>
  <Paragraphs>260</Paragraphs>
  <Slides>29</Slides>
  <Notes>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32" baseType="lpstr">
      <vt:lpstr>竞盛保险经纪</vt:lpstr>
      <vt:lpstr>Microsoft Office Visio 绘图</vt:lpstr>
      <vt:lpstr>Visio</vt:lpstr>
      <vt:lpstr>中国海洋污染风险管理研究 —以石油污染为例</vt:lpstr>
      <vt:lpstr>目录</vt:lpstr>
      <vt:lpstr>竞盛保险经纪-秉承大庆精神，专注石化风险</vt:lpstr>
      <vt:lpstr>摘要</vt:lpstr>
      <vt:lpstr>海洋石油污染</vt:lpstr>
      <vt:lpstr>幻灯片 6</vt:lpstr>
      <vt:lpstr>幻灯片 7</vt:lpstr>
      <vt:lpstr>幻灯片 8</vt:lpstr>
      <vt:lpstr>幻灯片 9</vt:lpstr>
      <vt:lpstr>千叶县市炼油厂爆炸起火</vt:lpstr>
      <vt:lpstr>海洋石油污染来源</vt:lpstr>
      <vt:lpstr>近40年重大海洋石油污染事件</vt:lpstr>
      <vt:lpstr>海洋污染事件统计</vt:lpstr>
      <vt:lpstr>海洋污染的影响</vt:lpstr>
      <vt:lpstr>幻灯片 15</vt:lpstr>
      <vt:lpstr>墨西哥湾事件概况</vt:lpstr>
      <vt:lpstr>墨西哥湾事故致因分析</vt:lpstr>
      <vt:lpstr>墨西哥湾事件致因分析图</vt:lpstr>
      <vt:lpstr>幻灯片 19</vt:lpstr>
      <vt:lpstr>海洋溢油污染风险识别</vt:lpstr>
      <vt:lpstr>中国海洋污染风险分析</vt:lpstr>
      <vt:lpstr>中国海洋污染风险分析</vt:lpstr>
      <vt:lpstr>中国海洋污染风险管控现状</vt:lpstr>
      <vt:lpstr>中国海洋污染风险管控现状</vt:lpstr>
      <vt:lpstr>中国海洋污染风险管理建议</vt:lpstr>
      <vt:lpstr>海洋污染风险管控体系简略图 </vt:lpstr>
      <vt:lpstr>风险管控体系的有效运行</vt:lpstr>
      <vt:lpstr>后语</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admins</cp:lastModifiedBy>
  <cp:revision>154</cp:revision>
  <dcterms:modified xsi:type="dcterms:W3CDTF">2012-07-19T15:26:31Z</dcterms:modified>
</cp:coreProperties>
</file>