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rts/chart1.xml" ContentType="application/vnd.openxmlformats-officedocument.drawingml.chart+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52" r:id="rId3"/>
    <p:sldMasterId id="2147483686" r:id="rId4"/>
  </p:sldMasterIdLst>
  <p:notesMasterIdLst>
    <p:notesMasterId r:id="rId48"/>
  </p:notesMasterIdLst>
  <p:sldIdLst>
    <p:sldId id="256" r:id="rId5"/>
    <p:sldId id="278" r:id="rId6"/>
    <p:sldId id="266" r:id="rId7"/>
    <p:sldId id="268" r:id="rId8"/>
    <p:sldId id="279" r:id="rId9"/>
    <p:sldId id="280" r:id="rId10"/>
    <p:sldId id="270" r:id="rId11"/>
    <p:sldId id="281" r:id="rId12"/>
    <p:sldId id="282" r:id="rId13"/>
    <p:sldId id="258" r:id="rId14"/>
    <p:sldId id="260" r:id="rId15"/>
    <p:sldId id="261" r:id="rId16"/>
    <p:sldId id="262" r:id="rId17"/>
    <p:sldId id="263" r:id="rId18"/>
    <p:sldId id="274" r:id="rId19"/>
    <p:sldId id="276" r:id="rId20"/>
    <p:sldId id="275" r:id="rId21"/>
    <p:sldId id="285" r:id="rId22"/>
    <p:sldId id="283" r:id="rId23"/>
    <p:sldId id="286" r:id="rId24"/>
    <p:sldId id="287" r:id="rId25"/>
    <p:sldId id="272" r:id="rId26"/>
    <p:sldId id="273" r:id="rId27"/>
    <p:sldId id="277" r:id="rId28"/>
    <p:sldId id="288" r:id="rId29"/>
    <p:sldId id="289" r:id="rId30"/>
    <p:sldId id="290" r:id="rId31"/>
    <p:sldId id="292" r:id="rId32"/>
    <p:sldId id="291" r:id="rId33"/>
    <p:sldId id="294" r:id="rId34"/>
    <p:sldId id="293" r:id="rId35"/>
    <p:sldId id="295" r:id="rId36"/>
    <p:sldId id="296" r:id="rId37"/>
    <p:sldId id="297" r:id="rId38"/>
    <p:sldId id="298" r:id="rId39"/>
    <p:sldId id="299" r:id="rId40"/>
    <p:sldId id="300" r:id="rId41"/>
    <p:sldId id="301" r:id="rId42"/>
    <p:sldId id="303" r:id="rId43"/>
    <p:sldId id="304" r:id="rId44"/>
    <p:sldId id="302" r:id="rId45"/>
    <p:sldId id="305" r:id="rId46"/>
    <p:sldId id="271" r:id="rId47"/>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94674" autoAdjust="0"/>
  </p:normalViewPr>
  <p:slideViewPr>
    <p:cSldViewPr snapToGrid="0">
      <p:cViewPr>
        <p:scale>
          <a:sx n="75" d="100"/>
          <a:sy n="75" d="100"/>
        </p:scale>
        <p:origin x="-1254" y="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33" cy="72033"/>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6.7564785339846826E-3"/>
          <c:y val="1.8882671230843619E-2"/>
          <c:w val="0.75284747387925932"/>
          <c:h val="0.90927103758405425"/>
        </c:manualLayout>
      </c:layout>
      <c:pie3DChart>
        <c:varyColors val="1"/>
        <c:ser>
          <c:idx val="0"/>
          <c:order val="0"/>
          <c:tx>
            <c:strRef>
              <c:f>Sheet1!$B$1</c:f>
              <c:strCache>
                <c:ptCount val="1"/>
                <c:pt idx="0">
                  <c:v>保费构成</c:v>
                </c:pt>
              </c:strCache>
            </c:strRef>
          </c:tx>
          <c:explosion val="25"/>
          <c:dPt>
            <c:idx val="2"/>
            <c:bubble3D val="0"/>
            <c:spPr>
              <a:solidFill>
                <a:srgbClr val="00B0F0"/>
              </a:solidFill>
            </c:spPr>
          </c:dPt>
          <c:dPt>
            <c:idx val="3"/>
            <c:bubble3D val="0"/>
            <c:spPr>
              <a:solidFill>
                <a:srgbClr val="FFC000"/>
              </a:solidFill>
            </c:spPr>
          </c:dPt>
          <c:dLbls>
            <c:showLegendKey val="0"/>
            <c:showVal val="0"/>
            <c:showCatName val="0"/>
            <c:showSerName val="0"/>
            <c:showPercent val="1"/>
            <c:showBubbleSize val="0"/>
            <c:showLeaderLines val="1"/>
          </c:dLbls>
          <c:cat>
            <c:strRef>
              <c:f>Sheet1!$A$2:$A$5</c:f>
              <c:strCache>
                <c:ptCount val="4"/>
                <c:pt idx="0">
                  <c:v>中央财政</c:v>
                </c:pt>
                <c:pt idx="1">
                  <c:v>省级财政</c:v>
                </c:pt>
                <c:pt idx="2">
                  <c:v>县级财政</c:v>
                </c:pt>
                <c:pt idx="3">
                  <c:v>农户</c:v>
                </c:pt>
              </c:strCache>
            </c:strRef>
          </c:cat>
          <c:val>
            <c:numRef>
              <c:f>Sheet1!$B$2:$B$5</c:f>
              <c:numCache>
                <c:formatCode>General</c:formatCode>
                <c:ptCount val="4"/>
                <c:pt idx="0">
                  <c:v>0.4</c:v>
                </c:pt>
                <c:pt idx="1">
                  <c:v>0.25</c:v>
                </c:pt>
                <c:pt idx="2">
                  <c:v>0.15</c:v>
                </c:pt>
                <c:pt idx="3">
                  <c:v>0.2</c:v>
                </c:pt>
              </c:numCache>
            </c:numRef>
          </c:val>
        </c:ser>
        <c:dLbls>
          <c:showLegendKey val="0"/>
          <c:showVal val="0"/>
          <c:showCatName val="0"/>
          <c:showSerName val="0"/>
          <c:showPercent val="1"/>
          <c:showBubbleSize val="0"/>
          <c:showLeaderLines val="1"/>
        </c:dLbls>
      </c:pie3DChart>
    </c:plotArea>
    <c:legend>
      <c:legendPos val="r"/>
      <c:layout>
        <c:manualLayout>
          <c:xMode val="edge"/>
          <c:yMode val="edge"/>
          <c:x val="0.78627050389957431"/>
          <c:y val="2.3030711294792471E-2"/>
          <c:w val="0.19413760882742098"/>
          <c:h val="0.72427247390640181"/>
        </c:manualLayout>
      </c:layout>
      <c:overlay val="0"/>
      <c:txPr>
        <a:bodyPr/>
        <a:lstStyle/>
        <a:p>
          <a:pPr>
            <a:defRPr sz="2000" b="1" baseline="0"/>
          </a:pPr>
          <a:endParaRPr lang="zh-CN"/>
        </a:p>
      </c:txPr>
    </c:legend>
    <c:plotVisOnly val="1"/>
    <c:dispBlanksAs val="gap"/>
    <c:showDLblsOverMax val="0"/>
  </c:chart>
  <c:txPr>
    <a:bodyPr/>
    <a:lstStyle/>
    <a:p>
      <a:pPr>
        <a:defRPr sz="1800"/>
      </a:pPr>
      <a:endParaRPr lang="zh-CN"/>
    </a:p>
  </c:txPr>
  <c:externalData r:id="rId1">
    <c:autoUpdate val="0"/>
  </c:externalData>
</c:chartSpace>
</file>

<file path=ppt/diagrams/_rels/data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diagrams/_rels/drawing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4137BE-920A-474D-BF5D-437F0F89F0BC}" type="doc">
      <dgm:prSet loTypeId="urn:diagrams.loki3.com/BracketList+Icon" loCatId="list" qsTypeId="urn:microsoft.com/office/officeart/2005/8/quickstyle/simple4" qsCatId="simple" csTypeId="urn:microsoft.com/office/officeart/2005/8/colors/accent1_2" csCatId="accent1" phldr="1"/>
      <dgm:spPr/>
      <dgm:t>
        <a:bodyPr/>
        <a:lstStyle/>
        <a:p>
          <a:endParaRPr lang="zh-CN" altLang="en-US"/>
        </a:p>
      </dgm:t>
    </dgm:pt>
    <dgm:pt modelId="{DD4CD662-61C6-4D4A-A757-E254DA46CE1C}">
      <dgm:prSet phldrT="[文本]" custT="1"/>
      <dgm:spPr/>
      <dgm:t>
        <a:bodyPr/>
        <a:lstStyle/>
        <a:p>
          <a:r>
            <a:rPr lang="en-US" altLang="zh-CN" sz="2400" b="1" dirty="0" smtClean="0"/>
            <a:t>2003</a:t>
          </a:r>
          <a:endParaRPr lang="zh-CN" altLang="en-US" sz="2400" b="1" dirty="0"/>
        </a:p>
      </dgm:t>
    </dgm:pt>
    <dgm:pt modelId="{4A4FB76C-A2AA-4F67-81C0-457BB9593D37}" type="parTrans" cxnId="{8B782C73-D776-4888-89F6-2087D093AA5B}">
      <dgm:prSet/>
      <dgm:spPr/>
      <dgm:t>
        <a:bodyPr/>
        <a:lstStyle/>
        <a:p>
          <a:endParaRPr lang="zh-CN" altLang="en-US"/>
        </a:p>
      </dgm:t>
    </dgm:pt>
    <dgm:pt modelId="{83684313-90C2-464E-B0A2-0E7BA6AE41A6}" type="sibTrans" cxnId="{8B782C73-D776-4888-89F6-2087D093AA5B}">
      <dgm:prSet/>
      <dgm:spPr/>
      <dgm:t>
        <a:bodyPr/>
        <a:lstStyle/>
        <a:p>
          <a:endParaRPr lang="zh-CN" altLang="en-US"/>
        </a:p>
      </dgm:t>
    </dgm:pt>
    <dgm:pt modelId="{C2387496-5B8D-4C80-8218-D6AC29805697}">
      <dgm:prSet phldrT="[文本]" custT="1"/>
      <dgm:spPr/>
      <dgm:t>
        <a:bodyPr/>
        <a:lstStyle/>
        <a:p>
          <a:r>
            <a:rPr lang="zh-CN" altLang="en-US" sz="1800" dirty="0" smtClean="0"/>
            <a:t>党的十六届三中全会通过的</a:t>
          </a:r>
          <a:r>
            <a:rPr lang="en-US" altLang="zh-CN" sz="1800" dirty="0" smtClean="0"/>
            <a:t>《</a:t>
          </a:r>
          <a:r>
            <a:rPr lang="zh-CN" altLang="en-US" sz="1800" dirty="0" smtClean="0"/>
            <a:t>中共中央关于完善社会主义市场经济体制若干问题的决定</a:t>
          </a:r>
          <a:r>
            <a:rPr lang="en-US" altLang="zh-CN" sz="1800" dirty="0" smtClean="0"/>
            <a:t>》</a:t>
          </a:r>
          <a:r>
            <a:rPr lang="zh-CN" altLang="en-US" sz="1800" dirty="0" smtClean="0"/>
            <a:t>明确提出“探索建立政策性农业保险制度”。</a:t>
          </a:r>
          <a:endParaRPr lang="zh-CN" altLang="en-US" sz="1800" dirty="0"/>
        </a:p>
      </dgm:t>
    </dgm:pt>
    <dgm:pt modelId="{B344BAAE-9925-4A50-B8E1-D53013159551}" type="parTrans" cxnId="{CB263AC7-A709-4F9B-B5D5-6B4A01EF0B76}">
      <dgm:prSet/>
      <dgm:spPr/>
      <dgm:t>
        <a:bodyPr/>
        <a:lstStyle/>
        <a:p>
          <a:endParaRPr lang="zh-CN" altLang="en-US"/>
        </a:p>
      </dgm:t>
    </dgm:pt>
    <dgm:pt modelId="{E7A56E12-6F02-4BEA-AAD5-5C317B195544}" type="sibTrans" cxnId="{CB263AC7-A709-4F9B-B5D5-6B4A01EF0B76}">
      <dgm:prSet/>
      <dgm:spPr/>
      <dgm:t>
        <a:bodyPr/>
        <a:lstStyle/>
        <a:p>
          <a:endParaRPr lang="zh-CN" altLang="en-US"/>
        </a:p>
      </dgm:t>
    </dgm:pt>
    <dgm:pt modelId="{CB0E93B7-A8AE-405A-A505-296ED6FCA417}">
      <dgm:prSet phldrT="[文本]" custT="1"/>
      <dgm:spPr/>
      <dgm:t>
        <a:bodyPr/>
        <a:lstStyle/>
        <a:p>
          <a:r>
            <a:rPr lang="en-US" altLang="zh-CN" sz="2400" b="1" dirty="0" smtClean="0"/>
            <a:t>2007</a:t>
          </a:r>
          <a:endParaRPr lang="zh-CN" altLang="en-US" sz="2400" b="1" dirty="0"/>
        </a:p>
      </dgm:t>
    </dgm:pt>
    <dgm:pt modelId="{C6D57661-D7D3-414B-BE9D-82E288B32238}" type="parTrans" cxnId="{C01F4762-1E84-4DC8-B1BC-5745EB0446AE}">
      <dgm:prSet/>
      <dgm:spPr/>
      <dgm:t>
        <a:bodyPr/>
        <a:lstStyle/>
        <a:p>
          <a:endParaRPr lang="zh-CN" altLang="en-US"/>
        </a:p>
      </dgm:t>
    </dgm:pt>
    <dgm:pt modelId="{CC1BCB5A-0EC7-4D5E-B83F-EAAB10E190DA}" type="sibTrans" cxnId="{C01F4762-1E84-4DC8-B1BC-5745EB0446AE}">
      <dgm:prSet/>
      <dgm:spPr/>
      <dgm:t>
        <a:bodyPr/>
        <a:lstStyle/>
        <a:p>
          <a:endParaRPr lang="zh-CN" altLang="en-US"/>
        </a:p>
      </dgm:t>
    </dgm:pt>
    <dgm:pt modelId="{F1A2F8FA-D2AF-4A08-B9FE-91D61546B976}">
      <dgm:prSet phldrT="[文本]" custT="1"/>
      <dgm:spPr/>
      <dgm:t>
        <a:bodyPr/>
        <a:lstStyle/>
        <a:p>
          <a:r>
            <a:rPr lang="zh-CN" sz="1800" dirty="0" smtClean="0"/>
            <a:t>中央</a:t>
          </a:r>
          <a:r>
            <a:rPr lang="en-US" sz="1800" dirty="0" smtClean="0"/>
            <a:t>1</a:t>
          </a:r>
          <a:r>
            <a:rPr lang="zh-CN" sz="1800" dirty="0" smtClean="0"/>
            <a:t>号文件明确指出要“积极发展农业保险，按照政府引导、政策支持、市场运作、农民自愿的原则，建立完善农业保险体系”。</a:t>
          </a:r>
          <a:endParaRPr lang="zh-CN" altLang="en-US" sz="1800" dirty="0"/>
        </a:p>
      </dgm:t>
    </dgm:pt>
    <dgm:pt modelId="{AC197D89-8431-4437-9962-6895A4F80B4A}" type="parTrans" cxnId="{587DAEC0-8277-48C3-99F5-7028F019D712}">
      <dgm:prSet/>
      <dgm:spPr/>
      <dgm:t>
        <a:bodyPr/>
        <a:lstStyle/>
        <a:p>
          <a:endParaRPr lang="zh-CN" altLang="en-US"/>
        </a:p>
      </dgm:t>
    </dgm:pt>
    <dgm:pt modelId="{AE57A4E4-C1E0-448C-B040-B2B60B908EC3}" type="sibTrans" cxnId="{587DAEC0-8277-48C3-99F5-7028F019D712}">
      <dgm:prSet/>
      <dgm:spPr/>
      <dgm:t>
        <a:bodyPr/>
        <a:lstStyle/>
        <a:p>
          <a:endParaRPr lang="zh-CN" altLang="en-US"/>
        </a:p>
      </dgm:t>
    </dgm:pt>
    <dgm:pt modelId="{54CA7CEC-7376-4CA2-8DA5-3B86E4950F2F}">
      <dgm:prSet custT="1"/>
      <dgm:spPr/>
      <dgm:t>
        <a:bodyPr/>
        <a:lstStyle/>
        <a:p>
          <a:pPr algn="ctr"/>
          <a:r>
            <a:rPr lang="en-US" altLang="zh-CN" sz="2400" b="1" dirty="0" smtClean="0"/>
            <a:t>2004</a:t>
          </a:r>
        </a:p>
        <a:p>
          <a:pPr algn="ctr"/>
          <a:r>
            <a:rPr lang="en-US" altLang="zh-CN" sz="2400" b="1" dirty="0" smtClean="0"/>
            <a:t>-</a:t>
          </a:r>
        </a:p>
        <a:p>
          <a:pPr algn="ctr"/>
          <a:r>
            <a:rPr lang="en-US" altLang="zh-CN" sz="2400" b="1" dirty="0" smtClean="0"/>
            <a:t>2013</a:t>
          </a:r>
          <a:endParaRPr lang="zh-CN" altLang="en-US" sz="2400" b="1" dirty="0"/>
        </a:p>
      </dgm:t>
    </dgm:pt>
    <dgm:pt modelId="{44107FFF-A248-4D75-ADAA-F82BA6F600FC}" type="parTrans" cxnId="{F6C855D6-FD60-4066-9135-EE765BF0A642}">
      <dgm:prSet/>
      <dgm:spPr/>
      <dgm:t>
        <a:bodyPr/>
        <a:lstStyle/>
        <a:p>
          <a:endParaRPr lang="zh-CN" altLang="en-US"/>
        </a:p>
      </dgm:t>
    </dgm:pt>
    <dgm:pt modelId="{F63F57B2-C2B8-44EA-93EE-21167FCBD2DE}" type="sibTrans" cxnId="{F6C855D6-FD60-4066-9135-EE765BF0A642}">
      <dgm:prSet/>
      <dgm:spPr/>
      <dgm:t>
        <a:bodyPr/>
        <a:lstStyle/>
        <a:p>
          <a:endParaRPr lang="zh-CN" altLang="en-US"/>
        </a:p>
      </dgm:t>
    </dgm:pt>
    <dgm:pt modelId="{18888D51-65E0-474E-9B03-E745E2A51BEB}">
      <dgm:prSet custT="1"/>
      <dgm:spPr/>
      <dgm:t>
        <a:bodyPr/>
        <a:lstStyle/>
        <a:p>
          <a:r>
            <a:rPr lang="en-US" sz="1800" dirty="0" smtClean="0"/>
            <a:t>2004</a:t>
          </a:r>
          <a:r>
            <a:rPr lang="zh-CN" sz="1800" dirty="0" smtClean="0"/>
            <a:t>年至</a:t>
          </a:r>
          <a:r>
            <a:rPr lang="en-US" sz="1800" dirty="0" smtClean="0"/>
            <a:t>2013</a:t>
          </a:r>
          <a:r>
            <a:rPr lang="zh-CN" sz="1800" dirty="0" smtClean="0"/>
            <a:t>年，中央连续</a:t>
          </a:r>
          <a:r>
            <a:rPr lang="zh-CN" altLang="en-US" sz="1800" dirty="0" smtClean="0"/>
            <a:t>十</a:t>
          </a:r>
          <a:r>
            <a:rPr lang="zh-CN" sz="1800" dirty="0" smtClean="0"/>
            <a:t>年发布以</a:t>
          </a:r>
          <a:r>
            <a:rPr lang="en-US" sz="1800" dirty="0" smtClean="0"/>
            <a:t>“</a:t>
          </a:r>
          <a:r>
            <a:rPr lang="zh-CN" sz="1800" dirty="0" smtClean="0"/>
            <a:t>三农</a:t>
          </a:r>
          <a:r>
            <a:rPr lang="en-US" sz="1800" dirty="0" smtClean="0"/>
            <a:t>”</a:t>
          </a:r>
          <a:r>
            <a:rPr lang="zh-CN" sz="1800" dirty="0" smtClean="0"/>
            <a:t>（农业、农村、农民）为主题的中央一号文件，强调了</a:t>
          </a:r>
          <a:r>
            <a:rPr lang="en-US" sz="1800" dirty="0" smtClean="0"/>
            <a:t>“</a:t>
          </a:r>
          <a:r>
            <a:rPr lang="zh-CN" sz="1800" dirty="0" smtClean="0"/>
            <a:t>三农</a:t>
          </a:r>
          <a:r>
            <a:rPr lang="en-US" sz="1800" dirty="0" smtClean="0"/>
            <a:t>”</a:t>
          </a:r>
          <a:r>
            <a:rPr lang="zh-CN" sz="1800" dirty="0" smtClean="0"/>
            <a:t>问题在中国的社会主义现代化时期“重中之重”的地位</a:t>
          </a:r>
          <a:endParaRPr lang="zh-CN" altLang="en-US" sz="1800" dirty="0"/>
        </a:p>
      </dgm:t>
    </dgm:pt>
    <dgm:pt modelId="{F531552A-8BD8-4F2D-83F6-F0F2BCA14703}" type="parTrans" cxnId="{C6415647-56CB-4AD9-B808-CF7F36D3FEAF}">
      <dgm:prSet/>
      <dgm:spPr/>
      <dgm:t>
        <a:bodyPr/>
        <a:lstStyle/>
        <a:p>
          <a:endParaRPr lang="zh-CN" altLang="en-US"/>
        </a:p>
      </dgm:t>
    </dgm:pt>
    <dgm:pt modelId="{5E07A599-50CF-4252-8A7C-E7F4764BDFA2}" type="sibTrans" cxnId="{C6415647-56CB-4AD9-B808-CF7F36D3FEAF}">
      <dgm:prSet/>
      <dgm:spPr/>
      <dgm:t>
        <a:bodyPr/>
        <a:lstStyle/>
        <a:p>
          <a:endParaRPr lang="zh-CN" altLang="en-US"/>
        </a:p>
      </dgm:t>
    </dgm:pt>
    <dgm:pt modelId="{7C76ED8B-6D83-484F-9D47-3FC9072C59FE}">
      <dgm:prSet custT="1"/>
      <dgm:spPr/>
      <dgm:t>
        <a:bodyPr/>
        <a:lstStyle/>
        <a:p>
          <a:r>
            <a:rPr lang="zh-CN" altLang="en-US" sz="1800" dirty="0" smtClean="0"/>
            <a:t>保供增收惠民生、改革创新添活力（</a:t>
          </a:r>
          <a:r>
            <a:rPr lang="en-US" altLang="zh-CN" sz="1800" dirty="0" smtClean="0"/>
            <a:t>2013</a:t>
          </a:r>
          <a:r>
            <a:rPr lang="zh-CN" altLang="en-US" sz="1800" dirty="0" smtClean="0"/>
            <a:t>）</a:t>
          </a:r>
          <a:endParaRPr lang="zh-CN" altLang="en-US" sz="1800" dirty="0"/>
        </a:p>
      </dgm:t>
    </dgm:pt>
    <dgm:pt modelId="{E9B78F1A-F61A-4B7B-8557-14181390F17F}" type="parTrans" cxnId="{10F99E7C-A7EF-4566-B427-06D46347ABF6}">
      <dgm:prSet/>
      <dgm:spPr/>
      <dgm:t>
        <a:bodyPr/>
        <a:lstStyle/>
        <a:p>
          <a:endParaRPr lang="zh-CN" altLang="en-US"/>
        </a:p>
      </dgm:t>
    </dgm:pt>
    <dgm:pt modelId="{6CB2F058-87E8-42CC-968B-D884B098FA1B}" type="sibTrans" cxnId="{10F99E7C-A7EF-4566-B427-06D46347ABF6}">
      <dgm:prSet/>
      <dgm:spPr/>
      <dgm:t>
        <a:bodyPr/>
        <a:lstStyle/>
        <a:p>
          <a:endParaRPr lang="zh-CN" altLang="en-US"/>
        </a:p>
      </dgm:t>
    </dgm:pt>
    <dgm:pt modelId="{98DFF2C2-70B9-4930-8924-C0AA73899E58}">
      <dgm:prSet custT="1"/>
      <dgm:spPr/>
      <dgm:t>
        <a:bodyPr/>
        <a:lstStyle/>
        <a:p>
          <a:r>
            <a:rPr lang="en-US" altLang="zh-CN" sz="2400" b="1" dirty="0" smtClean="0"/>
            <a:t>2013</a:t>
          </a:r>
          <a:endParaRPr lang="zh-CN" altLang="en-US" sz="2400" b="1" dirty="0"/>
        </a:p>
      </dgm:t>
    </dgm:pt>
    <dgm:pt modelId="{8465A8E7-0A69-452E-9634-EC478093B540}" type="parTrans" cxnId="{D1E56AF3-7EC7-4ADF-99AE-B963CBD9C4B9}">
      <dgm:prSet/>
      <dgm:spPr/>
      <dgm:t>
        <a:bodyPr/>
        <a:lstStyle/>
        <a:p>
          <a:endParaRPr lang="zh-CN" altLang="en-US"/>
        </a:p>
      </dgm:t>
    </dgm:pt>
    <dgm:pt modelId="{4235CC5F-7450-4C12-A962-D46EFCC26A0A}" type="sibTrans" cxnId="{D1E56AF3-7EC7-4ADF-99AE-B963CBD9C4B9}">
      <dgm:prSet/>
      <dgm:spPr/>
      <dgm:t>
        <a:bodyPr/>
        <a:lstStyle/>
        <a:p>
          <a:endParaRPr lang="zh-CN" altLang="en-US"/>
        </a:p>
      </dgm:t>
    </dgm:pt>
    <dgm:pt modelId="{B10D2B2C-1093-4C5A-8AD8-473000C7E74C}">
      <dgm:prSet custT="1"/>
      <dgm:spPr/>
      <dgm:t>
        <a:bodyPr/>
        <a:lstStyle/>
        <a:p>
          <a:r>
            <a:rPr lang="en-US" altLang="zh-CN" sz="1800" dirty="0" smtClean="0"/>
            <a:t>3</a:t>
          </a:r>
          <a:r>
            <a:rPr lang="zh-CN" altLang="en-US" sz="1800" dirty="0" smtClean="0"/>
            <a:t>月</a:t>
          </a:r>
          <a:r>
            <a:rPr lang="en-US" altLang="zh-CN" sz="1800" dirty="0" smtClean="0"/>
            <a:t>1</a:t>
          </a:r>
          <a:r>
            <a:rPr lang="zh-CN" altLang="en-US" sz="1800" dirty="0" smtClean="0"/>
            <a:t>日起施行的</a:t>
          </a:r>
          <a:r>
            <a:rPr lang="en-US" altLang="zh-CN" sz="1800" dirty="0" smtClean="0"/>
            <a:t>《</a:t>
          </a:r>
          <a:r>
            <a:rPr lang="zh-CN" altLang="en-US" sz="1800" dirty="0" smtClean="0"/>
            <a:t>农业保险条例</a:t>
          </a:r>
          <a:r>
            <a:rPr lang="en-US" altLang="zh-CN" sz="1800" dirty="0" smtClean="0"/>
            <a:t>》</a:t>
          </a:r>
          <a:r>
            <a:rPr lang="zh-CN" altLang="zh-CN" sz="1800" dirty="0" smtClean="0"/>
            <a:t>规范农业保险活动，保护农业保险活动当事人的合法权益，提高农业生产抗风险能力，促进农业保险事业健康发展</a:t>
          </a:r>
          <a:endParaRPr lang="zh-CN" altLang="en-US" sz="1800" dirty="0"/>
        </a:p>
      </dgm:t>
    </dgm:pt>
    <dgm:pt modelId="{DB092E8E-A0CD-4D13-86C4-2CBEFFB19DD0}" type="parTrans" cxnId="{781CC76E-2D7C-466C-AC63-0E00DEAB8104}">
      <dgm:prSet/>
      <dgm:spPr/>
      <dgm:t>
        <a:bodyPr/>
        <a:lstStyle/>
        <a:p>
          <a:endParaRPr lang="zh-CN" altLang="en-US"/>
        </a:p>
      </dgm:t>
    </dgm:pt>
    <dgm:pt modelId="{06350C0D-22F8-455A-9140-5A8F1016F5B1}" type="sibTrans" cxnId="{781CC76E-2D7C-466C-AC63-0E00DEAB8104}">
      <dgm:prSet/>
      <dgm:spPr/>
      <dgm:t>
        <a:bodyPr/>
        <a:lstStyle/>
        <a:p>
          <a:endParaRPr lang="zh-CN" altLang="en-US"/>
        </a:p>
      </dgm:t>
    </dgm:pt>
    <dgm:pt modelId="{07B4524E-D2FC-4C20-ACA2-96150EE1E6DC}" type="pres">
      <dgm:prSet presAssocID="{F94137BE-920A-474D-BF5D-437F0F89F0BC}" presName="Name0" presStyleCnt="0">
        <dgm:presLayoutVars>
          <dgm:dir/>
          <dgm:animLvl val="lvl"/>
          <dgm:resizeHandles val="exact"/>
        </dgm:presLayoutVars>
      </dgm:prSet>
      <dgm:spPr/>
      <dgm:t>
        <a:bodyPr/>
        <a:lstStyle/>
        <a:p>
          <a:endParaRPr lang="zh-CN" altLang="en-US"/>
        </a:p>
      </dgm:t>
    </dgm:pt>
    <dgm:pt modelId="{C65586B4-CD5D-4DEA-A5D6-C03A4FBB4022}" type="pres">
      <dgm:prSet presAssocID="{54CA7CEC-7376-4CA2-8DA5-3B86E4950F2F}" presName="linNode" presStyleCnt="0"/>
      <dgm:spPr/>
    </dgm:pt>
    <dgm:pt modelId="{4CBA932E-AA56-43DB-9B4C-E082C59CC58C}" type="pres">
      <dgm:prSet presAssocID="{54CA7CEC-7376-4CA2-8DA5-3B86E4950F2F}" presName="parTx" presStyleLbl="revTx" presStyleIdx="0" presStyleCnt="4" custScaleX="58094" custScaleY="132423" custLinFactNeighborX="-35416" custLinFactNeighborY="2328">
        <dgm:presLayoutVars>
          <dgm:chMax val="1"/>
          <dgm:bulletEnabled val="1"/>
        </dgm:presLayoutVars>
      </dgm:prSet>
      <dgm:spPr/>
      <dgm:t>
        <a:bodyPr/>
        <a:lstStyle/>
        <a:p>
          <a:endParaRPr lang="zh-CN" altLang="en-US"/>
        </a:p>
      </dgm:t>
    </dgm:pt>
    <dgm:pt modelId="{99BC8F51-C46C-439E-AEFA-946D55B48B92}" type="pres">
      <dgm:prSet presAssocID="{54CA7CEC-7376-4CA2-8DA5-3B86E4950F2F}" presName="bracket" presStyleLbl="parChTrans1D1" presStyleIdx="0" presStyleCnt="4" custLinFactX="-12484" custLinFactNeighborX="-100000" custLinFactNeighborY="-1520"/>
      <dgm:spPr/>
    </dgm:pt>
    <dgm:pt modelId="{51A76A77-B042-4E4D-AC81-B2F9C85C395B}" type="pres">
      <dgm:prSet presAssocID="{54CA7CEC-7376-4CA2-8DA5-3B86E4950F2F}" presName="spH" presStyleCnt="0"/>
      <dgm:spPr/>
    </dgm:pt>
    <dgm:pt modelId="{62848B08-D6D6-4E8F-969B-68D9B103DB20}" type="pres">
      <dgm:prSet presAssocID="{54CA7CEC-7376-4CA2-8DA5-3B86E4950F2F}" presName="desTx" presStyleLbl="node1" presStyleIdx="0" presStyleCnt="4" custLinFactX="-2053" custLinFactNeighborX="-100000" custLinFactNeighborY="-813">
        <dgm:presLayoutVars>
          <dgm:bulletEnabled val="1"/>
        </dgm:presLayoutVars>
      </dgm:prSet>
      <dgm:spPr/>
      <dgm:t>
        <a:bodyPr/>
        <a:lstStyle/>
        <a:p>
          <a:endParaRPr lang="zh-CN" altLang="en-US"/>
        </a:p>
      </dgm:t>
    </dgm:pt>
    <dgm:pt modelId="{3BE0FB6C-7267-435E-BC19-E468AB32E92B}" type="pres">
      <dgm:prSet presAssocID="{F63F57B2-C2B8-44EA-93EE-21167FCBD2DE}" presName="spV" presStyleCnt="0"/>
      <dgm:spPr/>
    </dgm:pt>
    <dgm:pt modelId="{661094CC-AE38-4C20-BA1C-0BDF97A0796F}" type="pres">
      <dgm:prSet presAssocID="{DD4CD662-61C6-4D4A-A757-E254DA46CE1C}" presName="linNode" presStyleCnt="0"/>
      <dgm:spPr/>
      <dgm:t>
        <a:bodyPr/>
        <a:lstStyle/>
        <a:p>
          <a:endParaRPr lang="zh-CN" altLang="en-US"/>
        </a:p>
      </dgm:t>
    </dgm:pt>
    <dgm:pt modelId="{86E9EE72-693B-4EF3-AD50-EC227D26A869}" type="pres">
      <dgm:prSet presAssocID="{DD4CD662-61C6-4D4A-A757-E254DA46CE1C}" presName="parTx" presStyleLbl="revTx" presStyleIdx="1" presStyleCnt="4" custScaleX="52406" custScaleY="155886" custLinFactNeighborX="-30864" custLinFactNeighborY="-2919">
        <dgm:presLayoutVars>
          <dgm:chMax val="1"/>
          <dgm:bulletEnabled val="1"/>
        </dgm:presLayoutVars>
      </dgm:prSet>
      <dgm:spPr/>
      <dgm:t>
        <a:bodyPr/>
        <a:lstStyle/>
        <a:p>
          <a:endParaRPr lang="zh-CN" altLang="en-US"/>
        </a:p>
      </dgm:t>
    </dgm:pt>
    <dgm:pt modelId="{AB491BF9-DCC6-4732-8406-647CC3A14EB6}" type="pres">
      <dgm:prSet presAssocID="{DD4CD662-61C6-4D4A-A757-E254DA46CE1C}" presName="bracket" presStyleLbl="parChTrans1D1" presStyleIdx="1" presStyleCnt="4" custLinFactNeighborX="-61728"/>
      <dgm:spPr/>
      <dgm:t>
        <a:bodyPr/>
        <a:lstStyle/>
        <a:p>
          <a:endParaRPr lang="zh-CN" altLang="en-US"/>
        </a:p>
      </dgm:t>
    </dgm:pt>
    <dgm:pt modelId="{A5A07B7F-7CED-476D-8C4C-8DFC2FDAEA1E}" type="pres">
      <dgm:prSet presAssocID="{DD4CD662-61C6-4D4A-A757-E254DA46CE1C}" presName="spH" presStyleCnt="0"/>
      <dgm:spPr/>
      <dgm:t>
        <a:bodyPr/>
        <a:lstStyle/>
        <a:p>
          <a:endParaRPr lang="zh-CN" altLang="en-US"/>
        </a:p>
      </dgm:t>
    </dgm:pt>
    <dgm:pt modelId="{23682AE3-12E3-4E48-B885-32164DBA183A}" type="pres">
      <dgm:prSet presAssocID="{DD4CD662-61C6-4D4A-A757-E254DA46CE1C}" presName="desTx" presStyleLbl="node1" presStyleIdx="1" presStyleCnt="4" custLinFactNeighborX="-92593" custLinFactNeighborY="-1415">
        <dgm:presLayoutVars>
          <dgm:bulletEnabled val="1"/>
        </dgm:presLayoutVars>
      </dgm:prSet>
      <dgm:spPr/>
      <dgm:t>
        <a:bodyPr/>
        <a:lstStyle/>
        <a:p>
          <a:endParaRPr lang="zh-CN" altLang="en-US"/>
        </a:p>
      </dgm:t>
    </dgm:pt>
    <dgm:pt modelId="{DE442F31-389A-4C93-B350-C8C32B874342}" type="pres">
      <dgm:prSet presAssocID="{83684313-90C2-464E-B0A2-0E7BA6AE41A6}" presName="spV" presStyleCnt="0"/>
      <dgm:spPr/>
      <dgm:t>
        <a:bodyPr/>
        <a:lstStyle/>
        <a:p>
          <a:endParaRPr lang="zh-CN" altLang="en-US"/>
        </a:p>
      </dgm:t>
    </dgm:pt>
    <dgm:pt modelId="{FA943838-6CAF-4208-AD26-2D4D074EC4AD}" type="pres">
      <dgm:prSet presAssocID="{CB0E93B7-A8AE-405A-A505-296ED6FCA417}" presName="linNode" presStyleCnt="0"/>
      <dgm:spPr/>
      <dgm:t>
        <a:bodyPr/>
        <a:lstStyle/>
        <a:p>
          <a:endParaRPr lang="zh-CN" altLang="en-US"/>
        </a:p>
      </dgm:t>
    </dgm:pt>
    <dgm:pt modelId="{92EAB112-BF2E-471F-A4F3-0837AE31E35F}" type="pres">
      <dgm:prSet presAssocID="{CB0E93B7-A8AE-405A-A505-296ED6FCA417}" presName="parTx" presStyleLbl="revTx" presStyleIdx="2" presStyleCnt="4" custScaleX="51048" custScaleY="96954" custLinFactNeighborX="-31499" custLinFactNeighborY="-14595">
        <dgm:presLayoutVars>
          <dgm:chMax val="1"/>
          <dgm:bulletEnabled val="1"/>
        </dgm:presLayoutVars>
      </dgm:prSet>
      <dgm:spPr/>
      <dgm:t>
        <a:bodyPr/>
        <a:lstStyle/>
        <a:p>
          <a:endParaRPr lang="zh-CN" altLang="en-US"/>
        </a:p>
      </dgm:t>
    </dgm:pt>
    <dgm:pt modelId="{037DBB9A-D7FD-4F55-85BE-332CC81CD326}" type="pres">
      <dgm:prSet presAssocID="{CB0E93B7-A8AE-405A-A505-296ED6FCA417}" presName="bracket" presStyleLbl="parChTrans1D1" presStyleIdx="2" presStyleCnt="4" custLinFactNeighborX="-38580"/>
      <dgm:spPr/>
      <dgm:t>
        <a:bodyPr/>
        <a:lstStyle/>
        <a:p>
          <a:endParaRPr lang="zh-CN" altLang="en-US"/>
        </a:p>
      </dgm:t>
    </dgm:pt>
    <dgm:pt modelId="{E6321484-3BD4-4779-834C-4654DCDFBCA0}" type="pres">
      <dgm:prSet presAssocID="{CB0E93B7-A8AE-405A-A505-296ED6FCA417}" presName="spH" presStyleCnt="0"/>
      <dgm:spPr/>
      <dgm:t>
        <a:bodyPr/>
        <a:lstStyle/>
        <a:p>
          <a:endParaRPr lang="zh-CN" altLang="en-US"/>
        </a:p>
      </dgm:t>
    </dgm:pt>
    <dgm:pt modelId="{EC75814C-738C-409B-AC72-EB8AA97EC9FC}" type="pres">
      <dgm:prSet presAssocID="{CB0E93B7-A8AE-405A-A505-296ED6FCA417}" presName="desTx" presStyleLbl="node1" presStyleIdx="2" presStyleCnt="4" custLinFactNeighborX="-84877" custLinFactNeighborY="2830">
        <dgm:presLayoutVars>
          <dgm:bulletEnabled val="1"/>
        </dgm:presLayoutVars>
      </dgm:prSet>
      <dgm:spPr/>
      <dgm:t>
        <a:bodyPr/>
        <a:lstStyle/>
        <a:p>
          <a:endParaRPr lang="zh-CN" altLang="en-US"/>
        </a:p>
      </dgm:t>
    </dgm:pt>
    <dgm:pt modelId="{BF936D3F-BC37-4B3C-81C7-06E8884C4E2F}" type="pres">
      <dgm:prSet presAssocID="{CC1BCB5A-0EC7-4D5E-B83F-EAAB10E190DA}" presName="spV" presStyleCnt="0"/>
      <dgm:spPr/>
    </dgm:pt>
    <dgm:pt modelId="{2C1108DF-2D96-4936-ACBD-8AABFAD8119A}" type="pres">
      <dgm:prSet presAssocID="{98DFF2C2-70B9-4930-8924-C0AA73899E58}" presName="linNode" presStyleCnt="0"/>
      <dgm:spPr/>
    </dgm:pt>
    <dgm:pt modelId="{27D04898-604D-46C1-8D69-ECACC1A3826F}" type="pres">
      <dgm:prSet presAssocID="{98DFF2C2-70B9-4930-8924-C0AA73899E58}" presName="parTx" presStyleLbl="revTx" presStyleIdx="3" presStyleCnt="4" custScaleX="55694" custScaleY="151027" custLinFactNeighborX="-52469">
        <dgm:presLayoutVars>
          <dgm:chMax val="1"/>
          <dgm:bulletEnabled val="1"/>
        </dgm:presLayoutVars>
      </dgm:prSet>
      <dgm:spPr/>
    </dgm:pt>
    <dgm:pt modelId="{172E21C4-C991-417E-8466-F44B9E80F344}" type="pres">
      <dgm:prSet presAssocID="{98DFF2C2-70B9-4930-8924-C0AA73899E58}" presName="bracket" presStyleLbl="parChTrans1D1" presStyleIdx="3" presStyleCnt="4" custLinFactNeighborX="-61728"/>
      <dgm:spPr/>
    </dgm:pt>
    <dgm:pt modelId="{C9265230-FA3C-4423-8D62-4921CB4315DE}" type="pres">
      <dgm:prSet presAssocID="{98DFF2C2-70B9-4930-8924-C0AA73899E58}" presName="spH" presStyleCnt="0"/>
      <dgm:spPr/>
    </dgm:pt>
    <dgm:pt modelId="{3AEA469B-9087-45CD-9892-E641FDF682DD}" type="pres">
      <dgm:prSet presAssocID="{98DFF2C2-70B9-4930-8924-C0AA73899E58}" presName="desTx" presStyleLbl="node1" presStyleIdx="3" presStyleCnt="4" custLinFactX="-1825" custLinFactNeighborX="-100000" custLinFactNeighborY="4246">
        <dgm:presLayoutVars>
          <dgm:bulletEnabled val="1"/>
        </dgm:presLayoutVars>
      </dgm:prSet>
      <dgm:spPr/>
      <dgm:t>
        <a:bodyPr/>
        <a:lstStyle/>
        <a:p>
          <a:endParaRPr lang="zh-CN" altLang="en-US"/>
        </a:p>
      </dgm:t>
    </dgm:pt>
  </dgm:ptLst>
  <dgm:cxnLst>
    <dgm:cxn modelId="{045BC56A-8E54-40F5-A7FB-DF9904060E78}" type="presOf" srcId="{F1A2F8FA-D2AF-4A08-B9FE-91D61546B976}" destId="{EC75814C-738C-409B-AC72-EB8AA97EC9FC}" srcOrd="0" destOrd="0" presId="urn:diagrams.loki3.com/BracketList+Icon"/>
    <dgm:cxn modelId="{C01F4762-1E84-4DC8-B1BC-5745EB0446AE}" srcId="{F94137BE-920A-474D-BF5D-437F0F89F0BC}" destId="{CB0E93B7-A8AE-405A-A505-296ED6FCA417}" srcOrd="2" destOrd="0" parTransId="{C6D57661-D7D3-414B-BE9D-82E288B32238}" sibTransId="{CC1BCB5A-0EC7-4D5E-B83F-EAAB10E190DA}"/>
    <dgm:cxn modelId="{D1E56AF3-7EC7-4ADF-99AE-B963CBD9C4B9}" srcId="{F94137BE-920A-474D-BF5D-437F0F89F0BC}" destId="{98DFF2C2-70B9-4930-8924-C0AA73899E58}" srcOrd="3" destOrd="0" parTransId="{8465A8E7-0A69-452E-9634-EC478093B540}" sibTransId="{4235CC5F-7450-4C12-A962-D46EFCC26A0A}"/>
    <dgm:cxn modelId="{3B93AE46-0A8F-49F0-9B10-8707E5BAB251}" type="presOf" srcId="{18888D51-65E0-474E-9B03-E745E2A51BEB}" destId="{62848B08-D6D6-4E8F-969B-68D9B103DB20}" srcOrd="0" destOrd="0" presId="urn:diagrams.loki3.com/BracketList+Icon"/>
    <dgm:cxn modelId="{26ACFC87-F310-49CD-87DD-3F1D79273336}" type="presOf" srcId="{7C76ED8B-6D83-484F-9D47-3FC9072C59FE}" destId="{62848B08-D6D6-4E8F-969B-68D9B103DB20}" srcOrd="0" destOrd="1" presId="urn:diagrams.loki3.com/BracketList+Icon"/>
    <dgm:cxn modelId="{1D1A2606-9F99-4FD6-9F23-3B9C1FE332A8}" type="presOf" srcId="{C2387496-5B8D-4C80-8218-D6AC29805697}" destId="{23682AE3-12E3-4E48-B885-32164DBA183A}" srcOrd="0" destOrd="0" presId="urn:diagrams.loki3.com/BracketList+Icon"/>
    <dgm:cxn modelId="{5AE139AB-21AD-4316-955C-494F8EB6F244}" type="presOf" srcId="{CB0E93B7-A8AE-405A-A505-296ED6FCA417}" destId="{92EAB112-BF2E-471F-A4F3-0837AE31E35F}" srcOrd="0" destOrd="0" presId="urn:diagrams.loki3.com/BracketList+Icon"/>
    <dgm:cxn modelId="{781CC76E-2D7C-466C-AC63-0E00DEAB8104}" srcId="{98DFF2C2-70B9-4930-8924-C0AA73899E58}" destId="{B10D2B2C-1093-4C5A-8AD8-473000C7E74C}" srcOrd="0" destOrd="0" parTransId="{DB092E8E-A0CD-4D13-86C4-2CBEFFB19DD0}" sibTransId="{06350C0D-22F8-455A-9140-5A8F1016F5B1}"/>
    <dgm:cxn modelId="{0D652209-CE2E-40FD-8970-C3F16EAB1EC3}" type="presOf" srcId="{DD4CD662-61C6-4D4A-A757-E254DA46CE1C}" destId="{86E9EE72-693B-4EF3-AD50-EC227D26A869}" srcOrd="0" destOrd="0" presId="urn:diagrams.loki3.com/BracketList+Icon"/>
    <dgm:cxn modelId="{587DAEC0-8277-48C3-99F5-7028F019D712}" srcId="{CB0E93B7-A8AE-405A-A505-296ED6FCA417}" destId="{F1A2F8FA-D2AF-4A08-B9FE-91D61546B976}" srcOrd="0" destOrd="0" parTransId="{AC197D89-8431-4437-9962-6895A4F80B4A}" sibTransId="{AE57A4E4-C1E0-448C-B040-B2B60B908EC3}"/>
    <dgm:cxn modelId="{D88FD53D-A710-41D5-9717-B8591B72B6F3}" type="presOf" srcId="{54CA7CEC-7376-4CA2-8DA5-3B86E4950F2F}" destId="{4CBA932E-AA56-43DB-9B4C-E082C59CC58C}" srcOrd="0" destOrd="0" presId="urn:diagrams.loki3.com/BracketList+Icon"/>
    <dgm:cxn modelId="{43E15838-9E8D-4FD3-A249-98EA931B775D}" type="presOf" srcId="{F94137BE-920A-474D-BF5D-437F0F89F0BC}" destId="{07B4524E-D2FC-4C20-ACA2-96150EE1E6DC}" srcOrd="0" destOrd="0" presId="urn:diagrams.loki3.com/BracketList+Icon"/>
    <dgm:cxn modelId="{CB263AC7-A709-4F9B-B5D5-6B4A01EF0B76}" srcId="{DD4CD662-61C6-4D4A-A757-E254DA46CE1C}" destId="{C2387496-5B8D-4C80-8218-D6AC29805697}" srcOrd="0" destOrd="0" parTransId="{B344BAAE-9925-4A50-B8E1-D53013159551}" sibTransId="{E7A56E12-6F02-4BEA-AAD5-5C317B195544}"/>
    <dgm:cxn modelId="{10F99E7C-A7EF-4566-B427-06D46347ABF6}" srcId="{54CA7CEC-7376-4CA2-8DA5-3B86E4950F2F}" destId="{7C76ED8B-6D83-484F-9D47-3FC9072C59FE}" srcOrd="1" destOrd="0" parTransId="{E9B78F1A-F61A-4B7B-8557-14181390F17F}" sibTransId="{6CB2F058-87E8-42CC-968B-D884B098FA1B}"/>
    <dgm:cxn modelId="{6B3220EF-9021-4A84-A7EC-86280A85993D}" type="presOf" srcId="{B10D2B2C-1093-4C5A-8AD8-473000C7E74C}" destId="{3AEA469B-9087-45CD-9892-E641FDF682DD}" srcOrd="0" destOrd="0" presId="urn:diagrams.loki3.com/BracketList+Icon"/>
    <dgm:cxn modelId="{F6C855D6-FD60-4066-9135-EE765BF0A642}" srcId="{F94137BE-920A-474D-BF5D-437F0F89F0BC}" destId="{54CA7CEC-7376-4CA2-8DA5-3B86E4950F2F}" srcOrd="0" destOrd="0" parTransId="{44107FFF-A248-4D75-ADAA-F82BA6F600FC}" sibTransId="{F63F57B2-C2B8-44EA-93EE-21167FCBD2DE}"/>
    <dgm:cxn modelId="{C6415647-56CB-4AD9-B808-CF7F36D3FEAF}" srcId="{54CA7CEC-7376-4CA2-8DA5-3B86E4950F2F}" destId="{18888D51-65E0-474E-9B03-E745E2A51BEB}" srcOrd="0" destOrd="0" parTransId="{F531552A-8BD8-4F2D-83F6-F0F2BCA14703}" sibTransId="{5E07A599-50CF-4252-8A7C-E7F4764BDFA2}"/>
    <dgm:cxn modelId="{8B782C73-D776-4888-89F6-2087D093AA5B}" srcId="{F94137BE-920A-474D-BF5D-437F0F89F0BC}" destId="{DD4CD662-61C6-4D4A-A757-E254DA46CE1C}" srcOrd="1" destOrd="0" parTransId="{4A4FB76C-A2AA-4F67-81C0-457BB9593D37}" sibTransId="{83684313-90C2-464E-B0A2-0E7BA6AE41A6}"/>
    <dgm:cxn modelId="{2C2C28FD-D0BC-4FF2-89B3-87293E13A9B7}" type="presOf" srcId="{98DFF2C2-70B9-4930-8924-C0AA73899E58}" destId="{27D04898-604D-46C1-8D69-ECACC1A3826F}" srcOrd="0" destOrd="0" presId="urn:diagrams.loki3.com/BracketList+Icon"/>
    <dgm:cxn modelId="{147027F5-538E-48CC-88D0-9F19AC1C0023}" type="presParOf" srcId="{07B4524E-D2FC-4C20-ACA2-96150EE1E6DC}" destId="{C65586B4-CD5D-4DEA-A5D6-C03A4FBB4022}" srcOrd="0" destOrd="0" presId="urn:diagrams.loki3.com/BracketList+Icon"/>
    <dgm:cxn modelId="{285E4420-3B35-4FB4-B235-28CDF3658AF5}" type="presParOf" srcId="{C65586B4-CD5D-4DEA-A5D6-C03A4FBB4022}" destId="{4CBA932E-AA56-43DB-9B4C-E082C59CC58C}" srcOrd="0" destOrd="0" presId="urn:diagrams.loki3.com/BracketList+Icon"/>
    <dgm:cxn modelId="{80802536-A470-4954-98A5-945417B78D02}" type="presParOf" srcId="{C65586B4-CD5D-4DEA-A5D6-C03A4FBB4022}" destId="{99BC8F51-C46C-439E-AEFA-946D55B48B92}" srcOrd="1" destOrd="0" presId="urn:diagrams.loki3.com/BracketList+Icon"/>
    <dgm:cxn modelId="{F211A7D6-D501-486C-AC1D-3A8DEC0C958D}" type="presParOf" srcId="{C65586B4-CD5D-4DEA-A5D6-C03A4FBB4022}" destId="{51A76A77-B042-4E4D-AC81-B2F9C85C395B}" srcOrd="2" destOrd="0" presId="urn:diagrams.loki3.com/BracketList+Icon"/>
    <dgm:cxn modelId="{81617A14-21D5-4322-AD4F-72FAFD6DC50B}" type="presParOf" srcId="{C65586B4-CD5D-4DEA-A5D6-C03A4FBB4022}" destId="{62848B08-D6D6-4E8F-969B-68D9B103DB20}" srcOrd="3" destOrd="0" presId="urn:diagrams.loki3.com/BracketList+Icon"/>
    <dgm:cxn modelId="{627F0D55-13E2-48BF-9312-CC8E7E610B0F}" type="presParOf" srcId="{07B4524E-D2FC-4C20-ACA2-96150EE1E6DC}" destId="{3BE0FB6C-7267-435E-BC19-E468AB32E92B}" srcOrd="1" destOrd="0" presId="urn:diagrams.loki3.com/BracketList+Icon"/>
    <dgm:cxn modelId="{DB72D45D-A620-41FB-BA25-CC6B5791895D}" type="presParOf" srcId="{07B4524E-D2FC-4C20-ACA2-96150EE1E6DC}" destId="{661094CC-AE38-4C20-BA1C-0BDF97A0796F}" srcOrd="2" destOrd="0" presId="urn:diagrams.loki3.com/BracketList+Icon"/>
    <dgm:cxn modelId="{318BEDC5-8AE2-43F9-B6A2-41ED278388D4}" type="presParOf" srcId="{661094CC-AE38-4C20-BA1C-0BDF97A0796F}" destId="{86E9EE72-693B-4EF3-AD50-EC227D26A869}" srcOrd="0" destOrd="0" presId="urn:diagrams.loki3.com/BracketList+Icon"/>
    <dgm:cxn modelId="{DB160204-708B-4FC3-9EAF-CA93C5E11B7A}" type="presParOf" srcId="{661094CC-AE38-4C20-BA1C-0BDF97A0796F}" destId="{AB491BF9-DCC6-4732-8406-647CC3A14EB6}" srcOrd="1" destOrd="0" presId="urn:diagrams.loki3.com/BracketList+Icon"/>
    <dgm:cxn modelId="{A2059850-0D0D-40AA-8BA6-B7CE8F5C53AF}" type="presParOf" srcId="{661094CC-AE38-4C20-BA1C-0BDF97A0796F}" destId="{A5A07B7F-7CED-476D-8C4C-8DFC2FDAEA1E}" srcOrd="2" destOrd="0" presId="urn:diagrams.loki3.com/BracketList+Icon"/>
    <dgm:cxn modelId="{312C5A78-C65C-4CB1-BD3D-A72545C37491}" type="presParOf" srcId="{661094CC-AE38-4C20-BA1C-0BDF97A0796F}" destId="{23682AE3-12E3-4E48-B885-32164DBA183A}" srcOrd="3" destOrd="0" presId="urn:diagrams.loki3.com/BracketList+Icon"/>
    <dgm:cxn modelId="{0CA08001-FC85-45A5-AC0F-4B1E9743FCCA}" type="presParOf" srcId="{07B4524E-D2FC-4C20-ACA2-96150EE1E6DC}" destId="{DE442F31-389A-4C93-B350-C8C32B874342}" srcOrd="3" destOrd="0" presId="urn:diagrams.loki3.com/BracketList+Icon"/>
    <dgm:cxn modelId="{5CB14218-041C-4E24-869C-EF4430A6D375}" type="presParOf" srcId="{07B4524E-D2FC-4C20-ACA2-96150EE1E6DC}" destId="{FA943838-6CAF-4208-AD26-2D4D074EC4AD}" srcOrd="4" destOrd="0" presId="urn:diagrams.loki3.com/BracketList+Icon"/>
    <dgm:cxn modelId="{23427353-E934-4573-B18B-446DB9739EED}" type="presParOf" srcId="{FA943838-6CAF-4208-AD26-2D4D074EC4AD}" destId="{92EAB112-BF2E-471F-A4F3-0837AE31E35F}" srcOrd="0" destOrd="0" presId="urn:diagrams.loki3.com/BracketList+Icon"/>
    <dgm:cxn modelId="{FE27349F-859F-47F5-A037-304D8C7C84E3}" type="presParOf" srcId="{FA943838-6CAF-4208-AD26-2D4D074EC4AD}" destId="{037DBB9A-D7FD-4F55-85BE-332CC81CD326}" srcOrd="1" destOrd="0" presId="urn:diagrams.loki3.com/BracketList+Icon"/>
    <dgm:cxn modelId="{1E71A590-E98A-47F4-8116-63E8145C6C54}" type="presParOf" srcId="{FA943838-6CAF-4208-AD26-2D4D074EC4AD}" destId="{E6321484-3BD4-4779-834C-4654DCDFBCA0}" srcOrd="2" destOrd="0" presId="urn:diagrams.loki3.com/BracketList+Icon"/>
    <dgm:cxn modelId="{0B745D1C-AABE-415C-A721-91FC63FF2E7F}" type="presParOf" srcId="{FA943838-6CAF-4208-AD26-2D4D074EC4AD}" destId="{EC75814C-738C-409B-AC72-EB8AA97EC9FC}" srcOrd="3" destOrd="0" presId="urn:diagrams.loki3.com/BracketList+Icon"/>
    <dgm:cxn modelId="{A6986B86-B27A-4621-9F53-55B4D8F31BA5}" type="presParOf" srcId="{07B4524E-D2FC-4C20-ACA2-96150EE1E6DC}" destId="{BF936D3F-BC37-4B3C-81C7-06E8884C4E2F}" srcOrd="5" destOrd="0" presId="urn:diagrams.loki3.com/BracketList+Icon"/>
    <dgm:cxn modelId="{D00DB146-30D8-4F79-865C-897547BA08EE}" type="presParOf" srcId="{07B4524E-D2FC-4C20-ACA2-96150EE1E6DC}" destId="{2C1108DF-2D96-4936-ACBD-8AABFAD8119A}" srcOrd="6" destOrd="0" presId="urn:diagrams.loki3.com/BracketList+Icon"/>
    <dgm:cxn modelId="{75907D04-1D88-4047-984C-696DC4CB87F2}" type="presParOf" srcId="{2C1108DF-2D96-4936-ACBD-8AABFAD8119A}" destId="{27D04898-604D-46C1-8D69-ECACC1A3826F}" srcOrd="0" destOrd="0" presId="urn:diagrams.loki3.com/BracketList+Icon"/>
    <dgm:cxn modelId="{233E1885-D667-4872-ABB8-4A3B5BAD3484}" type="presParOf" srcId="{2C1108DF-2D96-4936-ACBD-8AABFAD8119A}" destId="{172E21C4-C991-417E-8466-F44B9E80F344}" srcOrd="1" destOrd="0" presId="urn:diagrams.loki3.com/BracketList+Icon"/>
    <dgm:cxn modelId="{4CDAB8BD-02FB-418D-859A-BFDEE1DBC5DD}" type="presParOf" srcId="{2C1108DF-2D96-4936-ACBD-8AABFAD8119A}" destId="{C9265230-FA3C-4423-8D62-4921CB4315DE}" srcOrd="2" destOrd="0" presId="urn:diagrams.loki3.com/BracketList+Icon"/>
    <dgm:cxn modelId="{98EBDC83-649F-406A-81D3-800C3693E51E}" type="presParOf" srcId="{2C1108DF-2D96-4936-ACBD-8AABFAD8119A}" destId="{3AEA469B-9087-45CD-9892-E641FDF682DD}" srcOrd="3" destOrd="0" presId="urn:diagrams.loki3.com/Bracket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D20E88E-F131-4A7A-A0A5-4190EFFE4528}" type="doc">
      <dgm:prSet loTypeId="urn:microsoft.com/office/officeart/2009/layout/CircleArrowProcess" loCatId="process" qsTypeId="urn:microsoft.com/office/officeart/2005/8/quickstyle/3d1" qsCatId="3D" csTypeId="urn:microsoft.com/office/officeart/2005/8/colors/accent1_2" csCatId="accent1" phldr="1"/>
      <dgm:spPr/>
      <dgm:t>
        <a:bodyPr/>
        <a:lstStyle/>
        <a:p>
          <a:endParaRPr lang="zh-CN" altLang="en-US"/>
        </a:p>
      </dgm:t>
    </dgm:pt>
    <dgm:pt modelId="{EBB90B9D-E290-4B83-B8F6-2C8802674F8A}">
      <dgm:prSet phldrT="[文本]" custT="1"/>
      <dgm:spPr/>
      <dgm:t>
        <a:bodyPr/>
        <a:lstStyle/>
        <a:p>
          <a:r>
            <a:rPr lang="zh-CN" altLang="en-US" sz="2000" b="1" dirty="0" smtClean="0"/>
            <a:t>利用所得数据评价政策绩效</a:t>
          </a:r>
          <a:endParaRPr lang="zh-CN" altLang="en-US" sz="2000" b="1" dirty="0"/>
        </a:p>
      </dgm:t>
    </dgm:pt>
    <dgm:pt modelId="{E871EAA8-9BC1-4BA8-BC71-B3E61EF0FAE8}" type="parTrans" cxnId="{691B81FF-A539-42CF-9B60-971BB5F99BF3}">
      <dgm:prSet/>
      <dgm:spPr/>
      <dgm:t>
        <a:bodyPr/>
        <a:lstStyle/>
        <a:p>
          <a:endParaRPr lang="zh-CN" altLang="en-US"/>
        </a:p>
      </dgm:t>
    </dgm:pt>
    <dgm:pt modelId="{8C2CF711-DF73-4277-AB67-99C8EF0B7C25}" type="sibTrans" cxnId="{691B81FF-A539-42CF-9B60-971BB5F99BF3}">
      <dgm:prSet/>
      <dgm:spPr/>
      <dgm:t>
        <a:bodyPr/>
        <a:lstStyle/>
        <a:p>
          <a:endParaRPr lang="zh-CN" altLang="en-US"/>
        </a:p>
      </dgm:t>
    </dgm:pt>
    <dgm:pt modelId="{A164C17E-2E90-46DC-AAAE-74CB75E5CD9A}">
      <dgm:prSet phldrT="[文本]" custT="1"/>
      <dgm:spPr/>
      <dgm:t>
        <a:bodyPr/>
        <a:lstStyle/>
        <a:p>
          <a:r>
            <a:rPr lang="zh-CN" altLang="en-US" sz="2000" b="1" dirty="0" smtClean="0"/>
            <a:t>回答政策实施是否有效的问题</a:t>
          </a:r>
          <a:endParaRPr lang="zh-CN" altLang="en-US" sz="2000" b="1" dirty="0"/>
        </a:p>
      </dgm:t>
    </dgm:pt>
    <dgm:pt modelId="{D93E64CC-2C11-4A1E-A456-6DBBCABCD622}" type="parTrans" cxnId="{4603B7C4-2735-4551-AE4F-DF596714AD64}">
      <dgm:prSet/>
      <dgm:spPr/>
      <dgm:t>
        <a:bodyPr/>
        <a:lstStyle/>
        <a:p>
          <a:endParaRPr lang="zh-CN" altLang="en-US"/>
        </a:p>
      </dgm:t>
    </dgm:pt>
    <dgm:pt modelId="{AA61486C-00F0-47B7-85C6-965EEF7BFF0B}" type="sibTrans" cxnId="{4603B7C4-2735-4551-AE4F-DF596714AD64}">
      <dgm:prSet/>
      <dgm:spPr/>
      <dgm:t>
        <a:bodyPr/>
        <a:lstStyle/>
        <a:p>
          <a:endParaRPr lang="zh-CN" altLang="en-US"/>
        </a:p>
      </dgm:t>
    </dgm:pt>
    <dgm:pt modelId="{22BD1C3B-0D89-40FE-A139-B96139487781}">
      <dgm:prSet phldrT="[文本]" custT="1"/>
      <dgm:spPr/>
      <dgm:t>
        <a:bodyPr/>
        <a:lstStyle/>
        <a:p>
          <a:r>
            <a:rPr lang="zh-CN" altLang="en-US" sz="2000" b="1" dirty="0" smtClean="0"/>
            <a:t>向政府提出意见和建议</a:t>
          </a:r>
          <a:endParaRPr lang="zh-CN" altLang="en-US" sz="2000" b="1" dirty="0"/>
        </a:p>
      </dgm:t>
    </dgm:pt>
    <dgm:pt modelId="{E1399B90-CF44-4268-8089-8ABA40DD909F}" type="parTrans" cxnId="{01326947-C0CA-4440-9EFE-0ABE647F92B9}">
      <dgm:prSet/>
      <dgm:spPr/>
      <dgm:t>
        <a:bodyPr/>
        <a:lstStyle/>
        <a:p>
          <a:endParaRPr lang="zh-CN" altLang="en-US"/>
        </a:p>
      </dgm:t>
    </dgm:pt>
    <dgm:pt modelId="{9B6EBB81-8F7A-46B4-BBDE-3DAD354BC77F}" type="sibTrans" cxnId="{01326947-C0CA-4440-9EFE-0ABE647F92B9}">
      <dgm:prSet/>
      <dgm:spPr/>
      <dgm:t>
        <a:bodyPr/>
        <a:lstStyle/>
        <a:p>
          <a:endParaRPr lang="zh-CN" altLang="en-US"/>
        </a:p>
      </dgm:t>
    </dgm:pt>
    <dgm:pt modelId="{4546CBB2-1C73-4642-9948-ABBC9C9A401C}" type="pres">
      <dgm:prSet presAssocID="{FD20E88E-F131-4A7A-A0A5-4190EFFE4528}" presName="Name0" presStyleCnt="0">
        <dgm:presLayoutVars>
          <dgm:chMax val="7"/>
          <dgm:chPref val="7"/>
          <dgm:dir/>
          <dgm:animLvl val="lvl"/>
        </dgm:presLayoutVars>
      </dgm:prSet>
      <dgm:spPr/>
      <dgm:t>
        <a:bodyPr/>
        <a:lstStyle/>
        <a:p>
          <a:endParaRPr lang="zh-CN" altLang="en-US"/>
        </a:p>
      </dgm:t>
    </dgm:pt>
    <dgm:pt modelId="{F205A72F-5506-472D-8972-3104EE312ACC}" type="pres">
      <dgm:prSet presAssocID="{EBB90B9D-E290-4B83-B8F6-2C8802674F8A}" presName="Accent1" presStyleCnt="0"/>
      <dgm:spPr/>
    </dgm:pt>
    <dgm:pt modelId="{93363E78-3E1C-4D65-B8B2-F496FE512662}" type="pres">
      <dgm:prSet presAssocID="{EBB90B9D-E290-4B83-B8F6-2C8802674F8A}" presName="Accent" presStyleLbl="node1" presStyleIdx="0" presStyleCnt="3"/>
      <dgm:spPr/>
    </dgm:pt>
    <dgm:pt modelId="{6F236EBE-09B0-41E0-889E-CBEDCA2BF029}" type="pres">
      <dgm:prSet presAssocID="{EBB90B9D-E290-4B83-B8F6-2C8802674F8A}" presName="Parent1" presStyleLbl="revTx" presStyleIdx="0" presStyleCnt="3">
        <dgm:presLayoutVars>
          <dgm:chMax val="1"/>
          <dgm:chPref val="1"/>
          <dgm:bulletEnabled val="1"/>
        </dgm:presLayoutVars>
      </dgm:prSet>
      <dgm:spPr/>
      <dgm:t>
        <a:bodyPr/>
        <a:lstStyle/>
        <a:p>
          <a:endParaRPr lang="zh-CN" altLang="en-US"/>
        </a:p>
      </dgm:t>
    </dgm:pt>
    <dgm:pt modelId="{B04ED047-B00D-4C6A-B476-646F7D87D636}" type="pres">
      <dgm:prSet presAssocID="{A164C17E-2E90-46DC-AAAE-74CB75E5CD9A}" presName="Accent2" presStyleCnt="0"/>
      <dgm:spPr/>
    </dgm:pt>
    <dgm:pt modelId="{AE639E4A-6C02-4A4A-86AA-28E1E89D8D41}" type="pres">
      <dgm:prSet presAssocID="{A164C17E-2E90-46DC-AAAE-74CB75E5CD9A}" presName="Accent" presStyleLbl="node1" presStyleIdx="1" presStyleCnt="3"/>
      <dgm:spPr/>
    </dgm:pt>
    <dgm:pt modelId="{96084CC3-5FB2-48D5-85EE-B9D85C3DD4C9}" type="pres">
      <dgm:prSet presAssocID="{A164C17E-2E90-46DC-AAAE-74CB75E5CD9A}" presName="Parent2" presStyleLbl="revTx" presStyleIdx="1" presStyleCnt="3">
        <dgm:presLayoutVars>
          <dgm:chMax val="1"/>
          <dgm:chPref val="1"/>
          <dgm:bulletEnabled val="1"/>
        </dgm:presLayoutVars>
      </dgm:prSet>
      <dgm:spPr/>
      <dgm:t>
        <a:bodyPr/>
        <a:lstStyle/>
        <a:p>
          <a:endParaRPr lang="zh-CN" altLang="en-US"/>
        </a:p>
      </dgm:t>
    </dgm:pt>
    <dgm:pt modelId="{152F47A5-D6F7-492E-87E6-766B97204172}" type="pres">
      <dgm:prSet presAssocID="{22BD1C3B-0D89-40FE-A139-B96139487781}" presName="Accent3" presStyleCnt="0"/>
      <dgm:spPr/>
    </dgm:pt>
    <dgm:pt modelId="{834A865E-D22C-4AF9-A23D-CA487A1949AF}" type="pres">
      <dgm:prSet presAssocID="{22BD1C3B-0D89-40FE-A139-B96139487781}" presName="Accent" presStyleLbl="node1" presStyleIdx="2" presStyleCnt="3"/>
      <dgm:spPr/>
    </dgm:pt>
    <dgm:pt modelId="{A43E0646-7101-4928-9391-5183D4F89B03}" type="pres">
      <dgm:prSet presAssocID="{22BD1C3B-0D89-40FE-A139-B96139487781}" presName="Parent3" presStyleLbl="revTx" presStyleIdx="2" presStyleCnt="3">
        <dgm:presLayoutVars>
          <dgm:chMax val="1"/>
          <dgm:chPref val="1"/>
          <dgm:bulletEnabled val="1"/>
        </dgm:presLayoutVars>
      </dgm:prSet>
      <dgm:spPr/>
      <dgm:t>
        <a:bodyPr/>
        <a:lstStyle/>
        <a:p>
          <a:endParaRPr lang="zh-CN" altLang="en-US"/>
        </a:p>
      </dgm:t>
    </dgm:pt>
  </dgm:ptLst>
  <dgm:cxnLst>
    <dgm:cxn modelId="{9DBD4361-1EA3-4372-A7A2-71C1FCB6B250}" type="presOf" srcId="{22BD1C3B-0D89-40FE-A139-B96139487781}" destId="{A43E0646-7101-4928-9391-5183D4F89B03}" srcOrd="0" destOrd="0" presId="urn:microsoft.com/office/officeart/2009/layout/CircleArrowProcess"/>
    <dgm:cxn modelId="{4603B7C4-2735-4551-AE4F-DF596714AD64}" srcId="{FD20E88E-F131-4A7A-A0A5-4190EFFE4528}" destId="{A164C17E-2E90-46DC-AAAE-74CB75E5CD9A}" srcOrd="1" destOrd="0" parTransId="{D93E64CC-2C11-4A1E-A456-6DBBCABCD622}" sibTransId="{AA61486C-00F0-47B7-85C6-965EEF7BFF0B}"/>
    <dgm:cxn modelId="{01326947-C0CA-4440-9EFE-0ABE647F92B9}" srcId="{FD20E88E-F131-4A7A-A0A5-4190EFFE4528}" destId="{22BD1C3B-0D89-40FE-A139-B96139487781}" srcOrd="2" destOrd="0" parTransId="{E1399B90-CF44-4268-8089-8ABA40DD909F}" sibTransId="{9B6EBB81-8F7A-46B4-BBDE-3DAD354BC77F}"/>
    <dgm:cxn modelId="{53DD2C58-8F95-46D7-967E-81AB233C8FB5}" type="presOf" srcId="{EBB90B9D-E290-4B83-B8F6-2C8802674F8A}" destId="{6F236EBE-09B0-41E0-889E-CBEDCA2BF029}" srcOrd="0" destOrd="0" presId="urn:microsoft.com/office/officeart/2009/layout/CircleArrowProcess"/>
    <dgm:cxn modelId="{691B81FF-A539-42CF-9B60-971BB5F99BF3}" srcId="{FD20E88E-F131-4A7A-A0A5-4190EFFE4528}" destId="{EBB90B9D-E290-4B83-B8F6-2C8802674F8A}" srcOrd="0" destOrd="0" parTransId="{E871EAA8-9BC1-4BA8-BC71-B3E61EF0FAE8}" sibTransId="{8C2CF711-DF73-4277-AB67-99C8EF0B7C25}"/>
    <dgm:cxn modelId="{26D98E0F-AD54-4B2F-8B6D-9AEA7BAE4CC1}" type="presOf" srcId="{A164C17E-2E90-46DC-AAAE-74CB75E5CD9A}" destId="{96084CC3-5FB2-48D5-85EE-B9D85C3DD4C9}" srcOrd="0" destOrd="0" presId="urn:microsoft.com/office/officeart/2009/layout/CircleArrowProcess"/>
    <dgm:cxn modelId="{7A6A9487-CD2B-487C-88F2-6757A0E052A4}" type="presOf" srcId="{FD20E88E-F131-4A7A-A0A5-4190EFFE4528}" destId="{4546CBB2-1C73-4642-9948-ABBC9C9A401C}" srcOrd="0" destOrd="0" presId="urn:microsoft.com/office/officeart/2009/layout/CircleArrowProcess"/>
    <dgm:cxn modelId="{3CAE481E-E796-4234-B52D-CF6123873310}" type="presParOf" srcId="{4546CBB2-1C73-4642-9948-ABBC9C9A401C}" destId="{F205A72F-5506-472D-8972-3104EE312ACC}" srcOrd="0" destOrd="0" presId="urn:microsoft.com/office/officeart/2009/layout/CircleArrowProcess"/>
    <dgm:cxn modelId="{B4DDA48C-59E2-480F-B7F4-BDDDBAF48530}" type="presParOf" srcId="{F205A72F-5506-472D-8972-3104EE312ACC}" destId="{93363E78-3E1C-4D65-B8B2-F496FE512662}" srcOrd="0" destOrd="0" presId="urn:microsoft.com/office/officeart/2009/layout/CircleArrowProcess"/>
    <dgm:cxn modelId="{08452427-4F6B-4E1A-890D-B44A7954641F}" type="presParOf" srcId="{4546CBB2-1C73-4642-9948-ABBC9C9A401C}" destId="{6F236EBE-09B0-41E0-889E-CBEDCA2BF029}" srcOrd="1" destOrd="0" presId="urn:microsoft.com/office/officeart/2009/layout/CircleArrowProcess"/>
    <dgm:cxn modelId="{217A1952-D07E-466F-880B-370BA9FB22E5}" type="presParOf" srcId="{4546CBB2-1C73-4642-9948-ABBC9C9A401C}" destId="{B04ED047-B00D-4C6A-B476-646F7D87D636}" srcOrd="2" destOrd="0" presId="urn:microsoft.com/office/officeart/2009/layout/CircleArrowProcess"/>
    <dgm:cxn modelId="{AFCD4CDB-AAE8-4864-9F1E-97DAAE054288}" type="presParOf" srcId="{B04ED047-B00D-4C6A-B476-646F7D87D636}" destId="{AE639E4A-6C02-4A4A-86AA-28E1E89D8D41}" srcOrd="0" destOrd="0" presId="urn:microsoft.com/office/officeart/2009/layout/CircleArrowProcess"/>
    <dgm:cxn modelId="{81D6E938-5581-4728-AB67-182099DE9212}" type="presParOf" srcId="{4546CBB2-1C73-4642-9948-ABBC9C9A401C}" destId="{96084CC3-5FB2-48D5-85EE-B9D85C3DD4C9}" srcOrd="3" destOrd="0" presId="urn:microsoft.com/office/officeart/2009/layout/CircleArrowProcess"/>
    <dgm:cxn modelId="{BD07F392-6EB4-4FA4-B8DA-A6102BDB8E88}" type="presParOf" srcId="{4546CBB2-1C73-4642-9948-ABBC9C9A401C}" destId="{152F47A5-D6F7-492E-87E6-766B97204172}" srcOrd="4" destOrd="0" presId="urn:microsoft.com/office/officeart/2009/layout/CircleArrowProcess"/>
    <dgm:cxn modelId="{8F8F728D-208D-437F-84F3-05CCDB595DBD}" type="presParOf" srcId="{152F47A5-D6F7-492E-87E6-766B97204172}" destId="{834A865E-D22C-4AF9-A23D-CA487A1949AF}" srcOrd="0" destOrd="0" presId="urn:microsoft.com/office/officeart/2009/layout/CircleArrowProcess"/>
    <dgm:cxn modelId="{979BF624-17E8-4DD3-9DDF-6A0EE6CC7EAD}" type="presParOf" srcId="{4546CBB2-1C73-4642-9948-ABBC9C9A401C}" destId="{A43E0646-7101-4928-9391-5183D4F89B03}"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9AEE3EB-5F54-4250-A67F-E21ED4E95448}" type="doc">
      <dgm:prSet loTypeId="urn:microsoft.com/office/officeart/2005/8/layout/hProcess10" loCatId="process" qsTypeId="urn:microsoft.com/office/officeart/2005/8/quickstyle/simple5" qsCatId="simple" csTypeId="urn:microsoft.com/office/officeart/2005/8/colors/accent1_2" csCatId="accent1" phldr="1"/>
      <dgm:spPr/>
      <dgm:t>
        <a:bodyPr/>
        <a:lstStyle/>
        <a:p>
          <a:endParaRPr lang="zh-CN" altLang="en-US"/>
        </a:p>
      </dgm:t>
    </dgm:pt>
    <dgm:pt modelId="{5CD7922C-6C1A-4F61-9A35-151B5BC1178E}">
      <dgm:prSet phldrT="[文本]" custT="1"/>
      <dgm:spPr>
        <a:xfrm>
          <a:off x="203809" y="1291116"/>
          <a:ext cx="1235857" cy="1235857"/>
        </a:xfr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zh-CN" altLang="en-US" sz="2400" dirty="0">
              <a:solidFill>
                <a:sysClr val="window" lastClr="FFFFFF"/>
              </a:solidFill>
              <a:latin typeface="Calibri"/>
              <a:ea typeface="宋体"/>
              <a:cs typeface="+mn-cs"/>
            </a:rPr>
            <a:t>农户</a:t>
          </a:r>
        </a:p>
      </dgm:t>
    </dgm:pt>
    <dgm:pt modelId="{37013209-A451-4A56-B621-E94EBEFCDB93}" type="parTrans" cxnId="{204B9827-2C46-47C3-AEAE-30A1BBA82136}">
      <dgm:prSet/>
      <dgm:spPr/>
      <dgm:t>
        <a:bodyPr/>
        <a:lstStyle/>
        <a:p>
          <a:endParaRPr lang="zh-CN" altLang="en-US"/>
        </a:p>
      </dgm:t>
    </dgm:pt>
    <dgm:pt modelId="{DD44E1C1-322D-4B6C-A7C7-E9B4B3E18FDB}" type="sibTrans" cxnId="{204B9827-2C46-47C3-AEAE-30A1BBA82136}">
      <dgm:prSet/>
      <dgm:spPr>
        <a:xfrm>
          <a:off x="1476534" y="1019050"/>
          <a:ext cx="238053" cy="296959"/>
        </a:xfrm>
        <a:gradFill rotWithShape="0">
          <a:gsLst>
            <a:gs pos="0">
              <a:srgbClr val="4F81BD">
                <a:tint val="60000"/>
                <a:hueOff val="0"/>
                <a:satOff val="0"/>
                <a:lumOff val="0"/>
                <a:alphaOff val="0"/>
                <a:shade val="51000"/>
                <a:satMod val="130000"/>
              </a:srgbClr>
            </a:gs>
            <a:gs pos="80000">
              <a:srgbClr val="4F81BD">
                <a:tint val="60000"/>
                <a:hueOff val="0"/>
                <a:satOff val="0"/>
                <a:lumOff val="0"/>
                <a:alphaOff val="0"/>
                <a:shade val="93000"/>
                <a:satMod val="130000"/>
              </a:srgbClr>
            </a:gs>
            <a:gs pos="100000">
              <a:srgbClr val="4F81BD">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endParaRPr lang="zh-CN" altLang="en-US">
            <a:solidFill>
              <a:sysClr val="window" lastClr="FFFFFF"/>
            </a:solidFill>
            <a:latin typeface="Calibri"/>
            <a:ea typeface="宋体"/>
            <a:cs typeface="+mn-cs"/>
          </a:endParaRPr>
        </a:p>
      </dgm:t>
    </dgm:pt>
    <dgm:pt modelId="{05C8E1A9-250F-4B7A-8EB9-36E98390B489}">
      <dgm:prSet phldrT="[文本]" custT="1"/>
      <dgm:spPr>
        <a:xfrm>
          <a:off x="203809" y="1291116"/>
          <a:ext cx="1235857" cy="1235857"/>
        </a:xfr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zh-CN" altLang="en-US" sz="1900" dirty="0">
              <a:solidFill>
                <a:sysClr val="window" lastClr="FFFFFF"/>
              </a:solidFill>
              <a:latin typeface="Calibri"/>
              <a:ea typeface="宋体"/>
              <a:cs typeface="+mn-cs"/>
            </a:rPr>
            <a:t>逐户采访</a:t>
          </a:r>
        </a:p>
      </dgm:t>
    </dgm:pt>
    <dgm:pt modelId="{617517F7-E82D-4F0E-B77F-88801CB87A4E}" type="parTrans" cxnId="{2EA42B73-CFB6-400D-B674-2FBE2880BD4A}">
      <dgm:prSet/>
      <dgm:spPr/>
      <dgm:t>
        <a:bodyPr/>
        <a:lstStyle/>
        <a:p>
          <a:endParaRPr lang="zh-CN" altLang="en-US"/>
        </a:p>
      </dgm:t>
    </dgm:pt>
    <dgm:pt modelId="{6C345851-E1F2-4447-96E8-E2A5EC836276}" type="sibTrans" cxnId="{2EA42B73-CFB6-400D-B674-2FBE2880BD4A}">
      <dgm:prSet/>
      <dgm:spPr/>
      <dgm:t>
        <a:bodyPr/>
        <a:lstStyle/>
        <a:p>
          <a:endParaRPr lang="zh-CN" altLang="en-US"/>
        </a:p>
      </dgm:t>
    </dgm:pt>
    <dgm:pt modelId="{9CE9CDAE-A494-4514-9C3D-2747882A336C}">
      <dgm:prSet phldrT="[文本]" custT="1"/>
      <dgm:spPr>
        <a:xfrm>
          <a:off x="203809" y="1291116"/>
          <a:ext cx="1235857" cy="1235857"/>
        </a:xfr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zh-CN" altLang="en-US" sz="1900" dirty="0">
              <a:solidFill>
                <a:sysClr val="window" lastClr="FFFFFF"/>
              </a:solidFill>
              <a:latin typeface="Calibri"/>
              <a:ea typeface="宋体"/>
              <a:cs typeface="+mn-cs"/>
            </a:rPr>
            <a:t>调查问卷</a:t>
          </a:r>
        </a:p>
      </dgm:t>
    </dgm:pt>
    <dgm:pt modelId="{E518C946-0C69-420D-AD1C-C4EA1E7D81BD}" type="parTrans" cxnId="{A1C165F4-56A5-4DE6-B844-F7670C90C427}">
      <dgm:prSet/>
      <dgm:spPr/>
      <dgm:t>
        <a:bodyPr/>
        <a:lstStyle/>
        <a:p>
          <a:endParaRPr lang="zh-CN" altLang="en-US"/>
        </a:p>
      </dgm:t>
    </dgm:pt>
    <dgm:pt modelId="{1F6571E6-FF31-4118-A7A3-33EDFB376E4A}" type="sibTrans" cxnId="{A1C165F4-56A5-4DE6-B844-F7670C90C427}">
      <dgm:prSet/>
      <dgm:spPr/>
      <dgm:t>
        <a:bodyPr/>
        <a:lstStyle/>
        <a:p>
          <a:endParaRPr lang="zh-CN" altLang="en-US"/>
        </a:p>
      </dgm:t>
    </dgm:pt>
    <dgm:pt modelId="{236B783E-54C3-4BB6-9552-8906353C798C}">
      <dgm:prSet phldrT="[文本]" custT="1"/>
      <dgm:spPr>
        <a:xfrm>
          <a:off x="2119819" y="1291116"/>
          <a:ext cx="1235857" cy="1235857"/>
        </a:xfr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zh-CN" altLang="en-US" sz="2400" dirty="0">
              <a:solidFill>
                <a:sysClr val="window" lastClr="FFFFFF"/>
              </a:solidFill>
              <a:latin typeface="Calibri"/>
              <a:ea typeface="宋体"/>
              <a:cs typeface="+mn-cs"/>
            </a:rPr>
            <a:t>农经办</a:t>
          </a:r>
        </a:p>
      </dgm:t>
    </dgm:pt>
    <dgm:pt modelId="{6574CD65-0A08-46AF-AEC7-387BD67C27B1}" type="parTrans" cxnId="{A9B41E84-EABF-486B-A973-B73227599DC5}">
      <dgm:prSet/>
      <dgm:spPr/>
      <dgm:t>
        <a:bodyPr/>
        <a:lstStyle/>
        <a:p>
          <a:endParaRPr lang="zh-CN" altLang="en-US"/>
        </a:p>
      </dgm:t>
    </dgm:pt>
    <dgm:pt modelId="{4BD6D4E6-FCA1-4F53-A39E-F35E8805B7B3}" type="sibTrans" cxnId="{A9B41E84-EABF-486B-A973-B73227599DC5}">
      <dgm:prSet/>
      <dgm:spPr>
        <a:xfrm>
          <a:off x="3392544" y="1019050"/>
          <a:ext cx="238053" cy="296959"/>
        </a:xfrm>
        <a:gradFill rotWithShape="0">
          <a:gsLst>
            <a:gs pos="0">
              <a:srgbClr val="4F81BD">
                <a:tint val="60000"/>
                <a:hueOff val="0"/>
                <a:satOff val="0"/>
                <a:lumOff val="0"/>
                <a:alphaOff val="0"/>
                <a:shade val="51000"/>
                <a:satMod val="130000"/>
              </a:srgbClr>
            </a:gs>
            <a:gs pos="80000">
              <a:srgbClr val="4F81BD">
                <a:tint val="60000"/>
                <a:hueOff val="0"/>
                <a:satOff val="0"/>
                <a:lumOff val="0"/>
                <a:alphaOff val="0"/>
                <a:shade val="93000"/>
                <a:satMod val="130000"/>
              </a:srgbClr>
            </a:gs>
            <a:gs pos="100000">
              <a:srgbClr val="4F81BD">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endParaRPr lang="zh-CN" altLang="en-US">
            <a:solidFill>
              <a:sysClr val="window" lastClr="FFFFFF"/>
            </a:solidFill>
            <a:latin typeface="Calibri"/>
            <a:ea typeface="宋体"/>
            <a:cs typeface="+mn-cs"/>
          </a:endParaRPr>
        </a:p>
      </dgm:t>
    </dgm:pt>
    <dgm:pt modelId="{FE641262-C60A-43DF-820F-8198BA2301B7}">
      <dgm:prSet phldrT="[文本]"/>
      <dgm:spPr>
        <a:xfrm>
          <a:off x="4035829" y="1291116"/>
          <a:ext cx="1235857" cy="1235857"/>
        </a:xfr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zh-CN" altLang="en-US" dirty="0">
              <a:solidFill>
                <a:sysClr val="window" lastClr="FFFFFF"/>
              </a:solidFill>
              <a:latin typeface="Calibri"/>
              <a:ea typeface="宋体"/>
              <a:cs typeface="+mn-cs"/>
            </a:rPr>
            <a:t>保险公司</a:t>
          </a:r>
          <a:endParaRPr lang="en-US" altLang="zh-CN" dirty="0">
            <a:solidFill>
              <a:sysClr val="window" lastClr="FFFFFF"/>
            </a:solidFill>
            <a:latin typeface="Calibri"/>
            <a:ea typeface="宋体"/>
            <a:cs typeface="+mn-cs"/>
          </a:endParaRPr>
        </a:p>
      </dgm:t>
    </dgm:pt>
    <dgm:pt modelId="{4DE96883-7473-4973-835E-2D045E1CC8A5}" type="parTrans" cxnId="{E1E79F9F-B13F-4D10-A0E9-891210A5B7F4}">
      <dgm:prSet/>
      <dgm:spPr/>
      <dgm:t>
        <a:bodyPr/>
        <a:lstStyle/>
        <a:p>
          <a:endParaRPr lang="zh-CN" altLang="en-US"/>
        </a:p>
      </dgm:t>
    </dgm:pt>
    <dgm:pt modelId="{049F9FE5-3A2A-45BD-9164-79C8A32AA0F5}" type="sibTrans" cxnId="{E1E79F9F-B13F-4D10-A0E9-891210A5B7F4}">
      <dgm:prSet/>
      <dgm:spPr/>
      <dgm:t>
        <a:bodyPr/>
        <a:lstStyle/>
        <a:p>
          <a:endParaRPr lang="zh-CN" altLang="en-US"/>
        </a:p>
      </dgm:t>
    </dgm:pt>
    <dgm:pt modelId="{907EA92C-9BDF-41EB-9698-B249E6609EDD}">
      <dgm:prSet phldrT="[文本]" custT="1"/>
      <dgm:spPr>
        <a:xfrm>
          <a:off x="2119819" y="1291116"/>
          <a:ext cx="1235857" cy="1235857"/>
        </a:xfr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endParaRPr lang="zh-CN" altLang="en-US" sz="1400">
            <a:solidFill>
              <a:sysClr val="window" lastClr="FFFFFF"/>
            </a:solidFill>
            <a:latin typeface="Calibri"/>
            <a:ea typeface="宋体"/>
            <a:cs typeface="+mn-cs"/>
          </a:endParaRPr>
        </a:p>
      </dgm:t>
    </dgm:pt>
    <dgm:pt modelId="{5DA249F1-4FEC-495A-A8A6-BA5359D3AE65}" type="parTrans" cxnId="{E8A777E1-9CA3-45B5-ACD7-C792457A181A}">
      <dgm:prSet/>
      <dgm:spPr/>
      <dgm:t>
        <a:bodyPr/>
        <a:lstStyle/>
        <a:p>
          <a:endParaRPr lang="zh-CN" altLang="en-US"/>
        </a:p>
      </dgm:t>
    </dgm:pt>
    <dgm:pt modelId="{0DD8627F-2036-4944-B53C-8BAE0E7FE220}" type="sibTrans" cxnId="{E8A777E1-9CA3-45B5-ACD7-C792457A181A}">
      <dgm:prSet/>
      <dgm:spPr/>
      <dgm:t>
        <a:bodyPr/>
        <a:lstStyle/>
        <a:p>
          <a:endParaRPr lang="zh-CN" altLang="en-US"/>
        </a:p>
      </dgm:t>
    </dgm:pt>
    <dgm:pt modelId="{C14ACAA9-E435-4AEE-BA74-3AF690D999FA}">
      <dgm:prSet phldrT="[文本]" custT="1"/>
      <dgm:spPr>
        <a:xfrm>
          <a:off x="2119819" y="1291116"/>
          <a:ext cx="1235857" cy="1235857"/>
        </a:xfr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zh-CN" altLang="en-US" sz="1900" dirty="0">
              <a:solidFill>
                <a:sysClr val="window" lastClr="FFFFFF"/>
              </a:solidFill>
              <a:latin typeface="Calibri"/>
              <a:ea typeface="宋体"/>
              <a:cs typeface="+mn-cs"/>
            </a:rPr>
            <a:t>采访村会计</a:t>
          </a:r>
        </a:p>
      </dgm:t>
    </dgm:pt>
    <dgm:pt modelId="{AF3E78B1-18D9-4392-BF26-8EBBDE576505}" type="parTrans" cxnId="{8736F26D-8164-4088-970B-B40DB87458A4}">
      <dgm:prSet/>
      <dgm:spPr/>
      <dgm:t>
        <a:bodyPr/>
        <a:lstStyle/>
        <a:p>
          <a:endParaRPr lang="zh-CN" altLang="en-US"/>
        </a:p>
      </dgm:t>
    </dgm:pt>
    <dgm:pt modelId="{AC9D8B34-0B0F-4A20-8471-B36A0386146D}" type="sibTrans" cxnId="{8736F26D-8164-4088-970B-B40DB87458A4}">
      <dgm:prSet/>
      <dgm:spPr/>
      <dgm:t>
        <a:bodyPr/>
        <a:lstStyle/>
        <a:p>
          <a:endParaRPr lang="zh-CN" altLang="en-US"/>
        </a:p>
      </dgm:t>
    </dgm:pt>
    <dgm:pt modelId="{7AD0FE91-706A-4364-B22E-5C6516A53A86}">
      <dgm:prSet phldrT="[文本]" custT="1"/>
      <dgm:spPr>
        <a:xfrm>
          <a:off x="2119819" y="1291116"/>
          <a:ext cx="1235857" cy="1235857"/>
        </a:xfr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zh-CN" altLang="en-US" sz="1900" dirty="0">
              <a:solidFill>
                <a:sysClr val="window" lastClr="FFFFFF"/>
              </a:solidFill>
              <a:latin typeface="Calibri"/>
              <a:ea typeface="宋体"/>
              <a:cs typeface="+mn-cs"/>
            </a:rPr>
            <a:t>跟随走访</a:t>
          </a:r>
        </a:p>
      </dgm:t>
    </dgm:pt>
    <dgm:pt modelId="{05F2755D-8270-4F00-91CA-00EBFF4A7F36}" type="sibTrans" cxnId="{D42408BC-3370-47D0-8EFD-E5500CBF2848}">
      <dgm:prSet/>
      <dgm:spPr/>
      <dgm:t>
        <a:bodyPr/>
        <a:lstStyle/>
        <a:p>
          <a:endParaRPr lang="zh-CN" altLang="en-US"/>
        </a:p>
      </dgm:t>
    </dgm:pt>
    <dgm:pt modelId="{922A5A72-A3B5-4BBC-9AD4-7DCFD6898A6D}" type="parTrans" cxnId="{D42408BC-3370-47D0-8EFD-E5500CBF2848}">
      <dgm:prSet/>
      <dgm:spPr/>
      <dgm:t>
        <a:bodyPr/>
        <a:lstStyle/>
        <a:p>
          <a:endParaRPr lang="zh-CN" altLang="en-US"/>
        </a:p>
      </dgm:t>
    </dgm:pt>
    <dgm:pt modelId="{216ACD74-C876-47AF-BD1D-0F0671E1356D}">
      <dgm:prSet phldrT="[文本]"/>
      <dgm:spPr>
        <a:xfrm>
          <a:off x="4035829" y="1291116"/>
          <a:ext cx="1235857" cy="1235857"/>
        </a:xfr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zh-CN" altLang="en-US">
              <a:solidFill>
                <a:sysClr val="window" lastClr="FFFFFF"/>
              </a:solidFill>
              <a:latin typeface="Calibri"/>
              <a:ea typeface="宋体"/>
              <a:cs typeface="+mn-cs"/>
            </a:rPr>
            <a:t>参观农险部</a:t>
          </a:r>
        </a:p>
      </dgm:t>
    </dgm:pt>
    <dgm:pt modelId="{5D1F4A9F-0A1B-4D9C-87A0-BD4FD4F2B813}" type="parTrans" cxnId="{AACE3E68-9DB8-4331-830C-19C817A18731}">
      <dgm:prSet/>
      <dgm:spPr/>
      <dgm:t>
        <a:bodyPr/>
        <a:lstStyle/>
        <a:p>
          <a:endParaRPr lang="zh-CN" altLang="en-US"/>
        </a:p>
      </dgm:t>
    </dgm:pt>
    <dgm:pt modelId="{32584EE8-0385-4CF2-BB8D-F52C3DD69E1F}" type="sibTrans" cxnId="{AACE3E68-9DB8-4331-830C-19C817A18731}">
      <dgm:prSet/>
      <dgm:spPr/>
      <dgm:t>
        <a:bodyPr/>
        <a:lstStyle/>
        <a:p>
          <a:endParaRPr lang="zh-CN" altLang="en-US"/>
        </a:p>
      </dgm:t>
    </dgm:pt>
    <dgm:pt modelId="{B5E01C44-95A7-4DB1-AC79-405DF5C71618}">
      <dgm:prSet phldrT="[文本]"/>
      <dgm:spPr>
        <a:xfrm>
          <a:off x="4035829" y="1291116"/>
          <a:ext cx="1235857" cy="1235857"/>
        </a:xfr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zh-CN" altLang="en-US" dirty="0">
              <a:solidFill>
                <a:sysClr val="window" lastClr="FFFFFF"/>
              </a:solidFill>
              <a:latin typeface="Calibri"/>
              <a:ea typeface="宋体"/>
              <a:cs typeface="+mn-cs"/>
            </a:rPr>
            <a:t>采访领导</a:t>
          </a:r>
        </a:p>
      </dgm:t>
    </dgm:pt>
    <dgm:pt modelId="{9117BD87-3D72-4189-A133-AB558CD74795}" type="parTrans" cxnId="{4E4F75AB-D6AC-4621-A292-31F2C794CE8B}">
      <dgm:prSet/>
      <dgm:spPr/>
      <dgm:t>
        <a:bodyPr/>
        <a:lstStyle/>
        <a:p>
          <a:endParaRPr lang="zh-CN" altLang="en-US"/>
        </a:p>
      </dgm:t>
    </dgm:pt>
    <dgm:pt modelId="{96E0C59D-5A2E-40C9-8200-C6F64DEFDDA4}" type="sibTrans" cxnId="{4E4F75AB-D6AC-4621-A292-31F2C794CE8B}">
      <dgm:prSet/>
      <dgm:spPr/>
      <dgm:t>
        <a:bodyPr/>
        <a:lstStyle/>
        <a:p>
          <a:endParaRPr lang="zh-CN" altLang="en-US"/>
        </a:p>
      </dgm:t>
    </dgm:pt>
    <dgm:pt modelId="{77E47B48-D59E-438C-9346-DF73FC5DB88B}" type="pres">
      <dgm:prSet presAssocID="{49AEE3EB-5F54-4250-A67F-E21ED4E95448}" presName="Name0" presStyleCnt="0">
        <dgm:presLayoutVars>
          <dgm:dir/>
          <dgm:resizeHandles val="exact"/>
        </dgm:presLayoutVars>
      </dgm:prSet>
      <dgm:spPr/>
      <dgm:t>
        <a:bodyPr/>
        <a:lstStyle/>
        <a:p>
          <a:endParaRPr lang="zh-CN" altLang="en-US"/>
        </a:p>
      </dgm:t>
    </dgm:pt>
    <dgm:pt modelId="{F3B96778-5E3C-4AEE-A62B-9CC5159ABF5B}" type="pres">
      <dgm:prSet presAssocID="{5CD7922C-6C1A-4F61-9A35-151B5BC1178E}" presName="composite" presStyleCnt="0"/>
      <dgm:spPr/>
    </dgm:pt>
    <dgm:pt modelId="{C45487B9-DCAE-4B4C-BFEE-B8196B1FCDBA}" type="pres">
      <dgm:prSet presAssocID="{5CD7922C-6C1A-4F61-9A35-151B5BC1178E}" presName="imagSh" presStyleLbl="bgImgPlace1" presStyleIdx="0" presStyleCnt="3"/>
      <dgm:spPr>
        <a:xfrm>
          <a:off x="2623" y="549601"/>
          <a:ext cx="1235857" cy="1235857"/>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endParaRPr lang="zh-CN" altLang="en-US"/>
        </a:p>
      </dgm:t>
    </dgm:pt>
    <dgm:pt modelId="{3871A073-6C3A-4B44-89A9-C3E275E47BA2}" type="pres">
      <dgm:prSet presAssocID="{5CD7922C-6C1A-4F61-9A35-151B5BC1178E}" presName="txNode" presStyleLbl="node1" presStyleIdx="0" presStyleCnt="3">
        <dgm:presLayoutVars>
          <dgm:bulletEnabled val="1"/>
        </dgm:presLayoutVars>
      </dgm:prSet>
      <dgm:spPr>
        <a:prstGeom prst="roundRect">
          <a:avLst>
            <a:gd name="adj" fmla="val 10000"/>
          </a:avLst>
        </a:prstGeom>
      </dgm:spPr>
      <dgm:t>
        <a:bodyPr/>
        <a:lstStyle/>
        <a:p>
          <a:endParaRPr lang="zh-CN" altLang="en-US"/>
        </a:p>
      </dgm:t>
    </dgm:pt>
    <dgm:pt modelId="{AF5F3227-8FEF-4110-B6D5-CBBA6A1961AA}" type="pres">
      <dgm:prSet presAssocID="{DD44E1C1-322D-4B6C-A7C7-E9B4B3E18FDB}" presName="sibTrans" presStyleLbl="sibTrans2D1" presStyleIdx="0" presStyleCnt="2"/>
      <dgm:spPr>
        <a:prstGeom prst="rightArrow">
          <a:avLst>
            <a:gd name="adj1" fmla="val 60000"/>
            <a:gd name="adj2" fmla="val 50000"/>
          </a:avLst>
        </a:prstGeom>
      </dgm:spPr>
      <dgm:t>
        <a:bodyPr/>
        <a:lstStyle/>
        <a:p>
          <a:endParaRPr lang="zh-CN" altLang="en-US"/>
        </a:p>
      </dgm:t>
    </dgm:pt>
    <dgm:pt modelId="{909159FC-978F-4F77-898C-6369A786C1EC}" type="pres">
      <dgm:prSet presAssocID="{DD44E1C1-322D-4B6C-A7C7-E9B4B3E18FDB}" presName="connTx" presStyleLbl="sibTrans2D1" presStyleIdx="0" presStyleCnt="2"/>
      <dgm:spPr/>
      <dgm:t>
        <a:bodyPr/>
        <a:lstStyle/>
        <a:p>
          <a:endParaRPr lang="zh-CN" altLang="en-US"/>
        </a:p>
      </dgm:t>
    </dgm:pt>
    <dgm:pt modelId="{F142FFB4-C3A9-40C5-B8BC-8049A4BDFF8F}" type="pres">
      <dgm:prSet presAssocID="{236B783E-54C3-4BB6-9552-8906353C798C}" presName="composite" presStyleCnt="0"/>
      <dgm:spPr/>
    </dgm:pt>
    <dgm:pt modelId="{5973461D-13BA-4913-BD0C-22AB6B8795C3}" type="pres">
      <dgm:prSet presAssocID="{236B783E-54C3-4BB6-9552-8906353C798C}" presName="imagSh" presStyleLbl="bgImgPlace1" presStyleIdx="1" presStyleCnt="3"/>
      <dgm:spPr>
        <a:xfrm>
          <a:off x="1918633" y="549601"/>
          <a:ext cx="1235857" cy="1235857"/>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endParaRPr lang="zh-CN" altLang="en-US"/>
        </a:p>
      </dgm:t>
    </dgm:pt>
    <dgm:pt modelId="{13EE4A8B-C2E9-47AB-9E16-335189682F8D}" type="pres">
      <dgm:prSet presAssocID="{236B783E-54C3-4BB6-9552-8906353C798C}" presName="txNode" presStyleLbl="node1" presStyleIdx="1" presStyleCnt="3" custLinFactNeighborX="2192" custLinFactNeighborY="731">
        <dgm:presLayoutVars>
          <dgm:bulletEnabled val="1"/>
        </dgm:presLayoutVars>
      </dgm:prSet>
      <dgm:spPr>
        <a:prstGeom prst="roundRect">
          <a:avLst>
            <a:gd name="adj" fmla="val 10000"/>
          </a:avLst>
        </a:prstGeom>
      </dgm:spPr>
      <dgm:t>
        <a:bodyPr/>
        <a:lstStyle/>
        <a:p>
          <a:endParaRPr lang="zh-CN" altLang="en-US"/>
        </a:p>
      </dgm:t>
    </dgm:pt>
    <dgm:pt modelId="{D7D93BB5-BAF7-4AE9-BDDE-912F63B73F8E}" type="pres">
      <dgm:prSet presAssocID="{4BD6D4E6-FCA1-4F53-A39E-F35E8805B7B3}" presName="sibTrans" presStyleLbl="sibTrans2D1" presStyleIdx="1" presStyleCnt="2"/>
      <dgm:spPr>
        <a:prstGeom prst="rightArrow">
          <a:avLst>
            <a:gd name="adj1" fmla="val 60000"/>
            <a:gd name="adj2" fmla="val 50000"/>
          </a:avLst>
        </a:prstGeom>
      </dgm:spPr>
      <dgm:t>
        <a:bodyPr/>
        <a:lstStyle/>
        <a:p>
          <a:endParaRPr lang="zh-CN" altLang="en-US"/>
        </a:p>
      </dgm:t>
    </dgm:pt>
    <dgm:pt modelId="{31925F7F-727D-4842-9239-D5B1A5E66D7A}" type="pres">
      <dgm:prSet presAssocID="{4BD6D4E6-FCA1-4F53-A39E-F35E8805B7B3}" presName="connTx" presStyleLbl="sibTrans2D1" presStyleIdx="1" presStyleCnt="2"/>
      <dgm:spPr/>
      <dgm:t>
        <a:bodyPr/>
        <a:lstStyle/>
        <a:p>
          <a:endParaRPr lang="zh-CN" altLang="en-US"/>
        </a:p>
      </dgm:t>
    </dgm:pt>
    <dgm:pt modelId="{6F16A7CB-ED0F-44CF-81B2-87BC1B059B35}" type="pres">
      <dgm:prSet presAssocID="{FE641262-C60A-43DF-820F-8198BA2301B7}" presName="composite" presStyleCnt="0"/>
      <dgm:spPr/>
    </dgm:pt>
    <dgm:pt modelId="{C6A0700C-8DD0-4702-A459-06B20FCAAD2A}" type="pres">
      <dgm:prSet presAssocID="{FE641262-C60A-43DF-820F-8198BA2301B7}" presName="imagSh" presStyleLbl="bgImgPlace1" presStyleIdx="2" presStyleCnt="3"/>
      <dgm:spPr>
        <a:xfrm>
          <a:off x="3834643" y="549601"/>
          <a:ext cx="1235857" cy="1235857"/>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endParaRPr lang="zh-CN" altLang="en-US"/>
        </a:p>
      </dgm:t>
    </dgm:pt>
    <dgm:pt modelId="{CF38B980-836D-4842-ACB2-AD5BD5DF157A}" type="pres">
      <dgm:prSet presAssocID="{FE641262-C60A-43DF-820F-8198BA2301B7}" presName="txNode" presStyleLbl="node1" presStyleIdx="2" presStyleCnt="3" custLinFactNeighborY="-731">
        <dgm:presLayoutVars>
          <dgm:bulletEnabled val="1"/>
        </dgm:presLayoutVars>
      </dgm:prSet>
      <dgm:spPr>
        <a:prstGeom prst="roundRect">
          <a:avLst>
            <a:gd name="adj" fmla="val 10000"/>
          </a:avLst>
        </a:prstGeom>
      </dgm:spPr>
      <dgm:t>
        <a:bodyPr/>
        <a:lstStyle/>
        <a:p>
          <a:endParaRPr lang="zh-CN" altLang="en-US"/>
        </a:p>
      </dgm:t>
    </dgm:pt>
  </dgm:ptLst>
  <dgm:cxnLst>
    <dgm:cxn modelId="{E8A777E1-9CA3-45B5-ACD7-C792457A181A}" srcId="{236B783E-54C3-4BB6-9552-8906353C798C}" destId="{907EA92C-9BDF-41EB-9698-B249E6609EDD}" srcOrd="2" destOrd="0" parTransId="{5DA249F1-4FEC-495A-A8A6-BA5359D3AE65}" sibTransId="{0DD8627F-2036-4944-B53C-8BAE0E7FE220}"/>
    <dgm:cxn modelId="{AACE3E68-9DB8-4331-830C-19C817A18731}" srcId="{FE641262-C60A-43DF-820F-8198BA2301B7}" destId="{216ACD74-C876-47AF-BD1D-0F0671E1356D}" srcOrd="0" destOrd="0" parTransId="{5D1F4A9F-0A1B-4D9C-87A0-BD4FD4F2B813}" sibTransId="{32584EE8-0385-4CF2-BB8D-F52C3DD69E1F}"/>
    <dgm:cxn modelId="{8736F26D-8164-4088-970B-B40DB87458A4}" srcId="{236B783E-54C3-4BB6-9552-8906353C798C}" destId="{C14ACAA9-E435-4AEE-BA74-3AF690D999FA}" srcOrd="1" destOrd="0" parTransId="{AF3E78B1-18D9-4392-BF26-8EBBDE576505}" sibTransId="{AC9D8B34-0B0F-4A20-8471-B36A0386146D}"/>
    <dgm:cxn modelId="{8F67DD47-03C0-4537-9C8C-7A2EA70A9E30}" type="presOf" srcId="{FE641262-C60A-43DF-820F-8198BA2301B7}" destId="{CF38B980-836D-4842-ACB2-AD5BD5DF157A}" srcOrd="0" destOrd="0" presId="urn:microsoft.com/office/officeart/2005/8/layout/hProcess10"/>
    <dgm:cxn modelId="{01BA72C4-06CE-4006-A5AC-25837CA2F585}" type="presOf" srcId="{4BD6D4E6-FCA1-4F53-A39E-F35E8805B7B3}" destId="{D7D93BB5-BAF7-4AE9-BDDE-912F63B73F8E}" srcOrd="0" destOrd="0" presId="urn:microsoft.com/office/officeart/2005/8/layout/hProcess10"/>
    <dgm:cxn modelId="{2EA42B73-CFB6-400D-B674-2FBE2880BD4A}" srcId="{5CD7922C-6C1A-4F61-9A35-151B5BC1178E}" destId="{05C8E1A9-250F-4B7A-8EB9-36E98390B489}" srcOrd="0" destOrd="0" parTransId="{617517F7-E82D-4F0E-B77F-88801CB87A4E}" sibTransId="{6C345851-E1F2-4447-96E8-E2A5EC836276}"/>
    <dgm:cxn modelId="{4E4F75AB-D6AC-4621-A292-31F2C794CE8B}" srcId="{FE641262-C60A-43DF-820F-8198BA2301B7}" destId="{B5E01C44-95A7-4DB1-AC79-405DF5C71618}" srcOrd="1" destOrd="0" parTransId="{9117BD87-3D72-4189-A133-AB558CD74795}" sibTransId="{96E0C59D-5A2E-40C9-8200-C6F64DEFDDA4}"/>
    <dgm:cxn modelId="{6C051B92-561A-4A81-967B-1416996765A6}" type="presOf" srcId="{05C8E1A9-250F-4B7A-8EB9-36E98390B489}" destId="{3871A073-6C3A-4B44-89A9-C3E275E47BA2}" srcOrd="0" destOrd="1" presId="urn:microsoft.com/office/officeart/2005/8/layout/hProcess10"/>
    <dgm:cxn modelId="{A1BE70AD-8C66-403A-A6AB-157B487DD0DD}" type="presOf" srcId="{DD44E1C1-322D-4B6C-A7C7-E9B4B3E18FDB}" destId="{AF5F3227-8FEF-4110-B6D5-CBBA6A1961AA}" srcOrd="0" destOrd="0" presId="urn:microsoft.com/office/officeart/2005/8/layout/hProcess10"/>
    <dgm:cxn modelId="{565E6318-46CD-4AC1-85D0-0AC4A5E85539}" type="presOf" srcId="{4BD6D4E6-FCA1-4F53-A39E-F35E8805B7B3}" destId="{31925F7F-727D-4842-9239-D5B1A5E66D7A}" srcOrd="1" destOrd="0" presId="urn:microsoft.com/office/officeart/2005/8/layout/hProcess10"/>
    <dgm:cxn modelId="{44A982F4-B1D9-48D3-BE56-8E1BBB837619}" type="presOf" srcId="{B5E01C44-95A7-4DB1-AC79-405DF5C71618}" destId="{CF38B980-836D-4842-ACB2-AD5BD5DF157A}" srcOrd="0" destOrd="2" presId="urn:microsoft.com/office/officeart/2005/8/layout/hProcess10"/>
    <dgm:cxn modelId="{9CA5D997-4454-4ABB-9D09-CFCBE2BF9806}" type="presOf" srcId="{49AEE3EB-5F54-4250-A67F-E21ED4E95448}" destId="{77E47B48-D59E-438C-9346-DF73FC5DB88B}" srcOrd="0" destOrd="0" presId="urn:microsoft.com/office/officeart/2005/8/layout/hProcess10"/>
    <dgm:cxn modelId="{A57341CD-684F-4979-8BC3-CEC95E1E3A7D}" type="presOf" srcId="{236B783E-54C3-4BB6-9552-8906353C798C}" destId="{13EE4A8B-C2E9-47AB-9E16-335189682F8D}" srcOrd="0" destOrd="0" presId="urn:microsoft.com/office/officeart/2005/8/layout/hProcess10"/>
    <dgm:cxn modelId="{AE41CF20-F5F2-4F19-9F21-F0660A4D8FC5}" type="presOf" srcId="{907EA92C-9BDF-41EB-9698-B249E6609EDD}" destId="{13EE4A8B-C2E9-47AB-9E16-335189682F8D}" srcOrd="0" destOrd="3" presId="urn:microsoft.com/office/officeart/2005/8/layout/hProcess10"/>
    <dgm:cxn modelId="{58BBCDE5-5D3B-4F84-8F3E-BA4B782E297C}" type="presOf" srcId="{7AD0FE91-706A-4364-B22E-5C6516A53A86}" destId="{13EE4A8B-C2E9-47AB-9E16-335189682F8D}" srcOrd="0" destOrd="1" presId="urn:microsoft.com/office/officeart/2005/8/layout/hProcess10"/>
    <dgm:cxn modelId="{E153E774-8D81-4460-8B0B-5A8AFB780649}" type="presOf" srcId="{DD44E1C1-322D-4B6C-A7C7-E9B4B3E18FDB}" destId="{909159FC-978F-4F77-898C-6369A786C1EC}" srcOrd="1" destOrd="0" presId="urn:microsoft.com/office/officeart/2005/8/layout/hProcess10"/>
    <dgm:cxn modelId="{E3DE42EC-5B5E-4BCE-A7C8-6A6927E01D2E}" type="presOf" srcId="{9CE9CDAE-A494-4514-9C3D-2747882A336C}" destId="{3871A073-6C3A-4B44-89A9-C3E275E47BA2}" srcOrd="0" destOrd="2" presId="urn:microsoft.com/office/officeart/2005/8/layout/hProcess10"/>
    <dgm:cxn modelId="{204B9827-2C46-47C3-AEAE-30A1BBA82136}" srcId="{49AEE3EB-5F54-4250-A67F-E21ED4E95448}" destId="{5CD7922C-6C1A-4F61-9A35-151B5BC1178E}" srcOrd="0" destOrd="0" parTransId="{37013209-A451-4A56-B621-E94EBEFCDB93}" sibTransId="{DD44E1C1-322D-4B6C-A7C7-E9B4B3E18FDB}"/>
    <dgm:cxn modelId="{C4E4DDBE-176A-45E4-8BF4-22D4782E4E9E}" type="presOf" srcId="{5CD7922C-6C1A-4F61-9A35-151B5BC1178E}" destId="{3871A073-6C3A-4B44-89A9-C3E275E47BA2}" srcOrd="0" destOrd="0" presId="urn:microsoft.com/office/officeart/2005/8/layout/hProcess10"/>
    <dgm:cxn modelId="{D42408BC-3370-47D0-8EFD-E5500CBF2848}" srcId="{236B783E-54C3-4BB6-9552-8906353C798C}" destId="{7AD0FE91-706A-4364-B22E-5C6516A53A86}" srcOrd="0" destOrd="0" parTransId="{922A5A72-A3B5-4BBC-9AD4-7DCFD6898A6D}" sibTransId="{05F2755D-8270-4F00-91CA-00EBFF4A7F36}"/>
    <dgm:cxn modelId="{0404D991-150B-45D6-B3BF-9472A0632DFC}" type="presOf" srcId="{C14ACAA9-E435-4AEE-BA74-3AF690D999FA}" destId="{13EE4A8B-C2E9-47AB-9E16-335189682F8D}" srcOrd="0" destOrd="2" presId="urn:microsoft.com/office/officeart/2005/8/layout/hProcess10"/>
    <dgm:cxn modelId="{E1E79F9F-B13F-4D10-A0E9-891210A5B7F4}" srcId="{49AEE3EB-5F54-4250-A67F-E21ED4E95448}" destId="{FE641262-C60A-43DF-820F-8198BA2301B7}" srcOrd="2" destOrd="0" parTransId="{4DE96883-7473-4973-835E-2D045E1CC8A5}" sibTransId="{049F9FE5-3A2A-45BD-9164-79C8A32AA0F5}"/>
    <dgm:cxn modelId="{0A4C38BB-7D48-4D97-BC4B-9C2BD353A413}" type="presOf" srcId="{216ACD74-C876-47AF-BD1D-0F0671E1356D}" destId="{CF38B980-836D-4842-ACB2-AD5BD5DF157A}" srcOrd="0" destOrd="1" presId="urn:microsoft.com/office/officeart/2005/8/layout/hProcess10"/>
    <dgm:cxn modelId="{A9B41E84-EABF-486B-A973-B73227599DC5}" srcId="{49AEE3EB-5F54-4250-A67F-E21ED4E95448}" destId="{236B783E-54C3-4BB6-9552-8906353C798C}" srcOrd="1" destOrd="0" parTransId="{6574CD65-0A08-46AF-AEC7-387BD67C27B1}" sibTransId="{4BD6D4E6-FCA1-4F53-A39E-F35E8805B7B3}"/>
    <dgm:cxn modelId="{A1C165F4-56A5-4DE6-B844-F7670C90C427}" srcId="{5CD7922C-6C1A-4F61-9A35-151B5BC1178E}" destId="{9CE9CDAE-A494-4514-9C3D-2747882A336C}" srcOrd="1" destOrd="0" parTransId="{E518C946-0C69-420D-AD1C-C4EA1E7D81BD}" sibTransId="{1F6571E6-FF31-4118-A7A3-33EDFB376E4A}"/>
    <dgm:cxn modelId="{7B9E1401-9B22-4177-ABD6-58989071D004}" type="presParOf" srcId="{77E47B48-D59E-438C-9346-DF73FC5DB88B}" destId="{F3B96778-5E3C-4AEE-A62B-9CC5159ABF5B}" srcOrd="0" destOrd="0" presId="urn:microsoft.com/office/officeart/2005/8/layout/hProcess10"/>
    <dgm:cxn modelId="{16928F5A-EFB7-40D0-BEF1-FAB78ECA5D9C}" type="presParOf" srcId="{F3B96778-5E3C-4AEE-A62B-9CC5159ABF5B}" destId="{C45487B9-DCAE-4B4C-BFEE-B8196B1FCDBA}" srcOrd="0" destOrd="0" presId="urn:microsoft.com/office/officeart/2005/8/layout/hProcess10"/>
    <dgm:cxn modelId="{C5B122A3-D8F9-4D93-B172-5D041D122D8B}" type="presParOf" srcId="{F3B96778-5E3C-4AEE-A62B-9CC5159ABF5B}" destId="{3871A073-6C3A-4B44-89A9-C3E275E47BA2}" srcOrd="1" destOrd="0" presId="urn:microsoft.com/office/officeart/2005/8/layout/hProcess10"/>
    <dgm:cxn modelId="{B469E674-84EB-4627-A05E-365493A0655D}" type="presParOf" srcId="{77E47B48-D59E-438C-9346-DF73FC5DB88B}" destId="{AF5F3227-8FEF-4110-B6D5-CBBA6A1961AA}" srcOrd="1" destOrd="0" presId="urn:microsoft.com/office/officeart/2005/8/layout/hProcess10"/>
    <dgm:cxn modelId="{4DC4D363-6DAB-4C35-BDE6-2C4E52D8A220}" type="presParOf" srcId="{AF5F3227-8FEF-4110-B6D5-CBBA6A1961AA}" destId="{909159FC-978F-4F77-898C-6369A786C1EC}" srcOrd="0" destOrd="0" presId="urn:microsoft.com/office/officeart/2005/8/layout/hProcess10"/>
    <dgm:cxn modelId="{0A9F52D7-95AB-4536-A3C8-BEEFDBDF241E}" type="presParOf" srcId="{77E47B48-D59E-438C-9346-DF73FC5DB88B}" destId="{F142FFB4-C3A9-40C5-B8BC-8049A4BDFF8F}" srcOrd="2" destOrd="0" presId="urn:microsoft.com/office/officeart/2005/8/layout/hProcess10"/>
    <dgm:cxn modelId="{F8BF82C5-913F-4730-BCCD-A9990C408F8E}" type="presParOf" srcId="{F142FFB4-C3A9-40C5-B8BC-8049A4BDFF8F}" destId="{5973461D-13BA-4913-BD0C-22AB6B8795C3}" srcOrd="0" destOrd="0" presId="urn:microsoft.com/office/officeart/2005/8/layout/hProcess10"/>
    <dgm:cxn modelId="{AE68BE20-DB6A-42AB-8E11-96A442FA8987}" type="presParOf" srcId="{F142FFB4-C3A9-40C5-B8BC-8049A4BDFF8F}" destId="{13EE4A8B-C2E9-47AB-9E16-335189682F8D}" srcOrd="1" destOrd="0" presId="urn:microsoft.com/office/officeart/2005/8/layout/hProcess10"/>
    <dgm:cxn modelId="{6085BF5E-E851-4751-AD01-07AB7B86D8EE}" type="presParOf" srcId="{77E47B48-D59E-438C-9346-DF73FC5DB88B}" destId="{D7D93BB5-BAF7-4AE9-BDDE-912F63B73F8E}" srcOrd="3" destOrd="0" presId="urn:microsoft.com/office/officeart/2005/8/layout/hProcess10"/>
    <dgm:cxn modelId="{C06804F5-4837-4E41-9820-3646A11BFCAA}" type="presParOf" srcId="{D7D93BB5-BAF7-4AE9-BDDE-912F63B73F8E}" destId="{31925F7F-727D-4842-9239-D5B1A5E66D7A}" srcOrd="0" destOrd="0" presId="urn:microsoft.com/office/officeart/2005/8/layout/hProcess10"/>
    <dgm:cxn modelId="{9EEDDE3B-B96D-4374-A923-6089B57D1FD0}" type="presParOf" srcId="{77E47B48-D59E-438C-9346-DF73FC5DB88B}" destId="{6F16A7CB-ED0F-44CF-81B2-87BC1B059B35}" srcOrd="4" destOrd="0" presId="urn:microsoft.com/office/officeart/2005/8/layout/hProcess10"/>
    <dgm:cxn modelId="{CAE30BB3-744B-4674-A33A-7C76599E966C}" type="presParOf" srcId="{6F16A7CB-ED0F-44CF-81B2-87BC1B059B35}" destId="{C6A0700C-8DD0-4702-A459-06B20FCAAD2A}" srcOrd="0" destOrd="0" presId="urn:microsoft.com/office/officeart/2005/8/layout/hProcess10"/>
    <dgm:cxn modelId="{F17AB090-F6B1-44B5-8B0E-6C2E548F3C86}" type="presParOf" srcId="{6F16A7CB-ED0F-44CF-81B2-87BC1B059B35}" destId="{CF38B980-836D-4842-ACB2-AD5BD5DF157A}"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83F037-7AA8-4231-B988-6D7492E1AD90}" type="doc">
      <dgm:prSet loTypeId="urn:microsoft.com/office/officeart/2005/8/layout/target1" loCatId="relationship" qsTypeId="urn:microsoft.com/office/officeart/2005/8/quickstyle/simple4" qsCatId="simple" csTypeId="urn:microsoft.com/office/officeart/2005/8/colors/accent1_5" csCatId="accent1" phldr="1"/>
      <dgm:spPr/>
      <dgm:t>
        <a:bodyPr/>
        <a:lstStyle/>
        <a:p>
          <a:endParaRPr lang="zh-CN" altLang="en-US"/>
        </a:p>
      </dgm:t>
    </dgm:pt>
    <dgm:pt modelId="{5065B699-2199-4F92-B740-AD945A9F8448}">
      <dgm:prSet phldrT="[文本]"/>
      <dgm:spPr>
        <a:xfrm>
          <a:off x="3148108" y="0"/>
          <a:ext cx="1596788" cy="551860"/>
        </a:xfrm>
        <a:noFill/>
        <a:ln>
          <a:noFill/>
        </a:ln>
        <a:effectLst/>
      </dgm:spPr>
      <dgm:t>
        <a:bodyPr/>
        <a:lstStyle/>
        <a:p>
          <a:r>
            <a:rPr lang="zh-CN" altLang="en-US">
              <a:solidFill>
                <a:sysClr val="windowText" lastClr="000000">
                  <a:hueOff val="0"/>
                  <a:satOff val="0"/>
                  <a:lumOff val="0"/>
                  <a:alphaOff val="0"/>
                </a:sysClr>
              </a:solidFill>
              <a:latin typeface="Calibri"/>
              <a:ea typeface="宋体"/>
              <a:cs typeface="+mn-cs"/>
            </a:rPr>
            <a:t>农户自交保费</a:t>
          </a:r>
        </a:p>
      </dgm:t>
    </dgm:pt>
    <dgm:pt modelId="{94691A2B-97E6-4716-8BFD-E1399047C9D4}" type="parTrans" cxnId="{196E472C-075D-44BC-A72E-C1E82E8595BF}">
      <dgm:prSet/>
      <dgm:spPr/>
      <dgm:t>
        <a:bodyPr/>
        <a:lstStyle/>
        <a:p>
          <a:endParaRPr lang="zh-CN" altLang="en-US"/>
        </a:p>
      </dgm:t>
    </dgm:pt>
    <dgm:pt modelId="{A3BB1D2A-D461-4B5D-BEA6-5E7740AD68E0}" type="sibTrans" cxnId="{196E472C-075D-44BC-A72E-C1E82E8595BF}">
      <dgm:prSet/>
      <dgm:spPr/>
      <dgm:t>
        <a:bodyPr/>
        <a:lstStyle/>
        <a:p>
          <a:endParaRPr lang="zh-CN" altLang="en-US"/>
        </a:p>
      </dgm:t>
    </dgm:pt>
    <dgm:pt modelId="{3453D43A-AD4C-494F-B2E9-3BCB6FE56E15}">
      <dgm:prSet phldrT="[文本]"/>
      <dgm:spPr>
        <a:xfrm>
          <a:off x="3074981" y="551860"/>
          <a:ext cx="2199328" cy="551860"/>
        </a:xfrm>
        <a:noFill/>
        <a:ln>
          <a:noFill/>
        </a:ln>
        <a:effectLst/>
      </dgm:spPr>
      <dgm:t>
        <a:bodyPr/>
        <a:lstStyle/>
        <a:p>
          <a:r>
            <a:rPr lang="zh-CN" altLang="en-US" dirty="0">
              <a:solidFill>
                <a:sysClr val="windowText" lastClr="000000">
                  <a:hueOff val="0"/>
                  <a:satOff val="0"/>
                  <a:lumOff val="0"/>
                  <a:alphaOff val="0"/>
                </a:sysClr>
              </a:solidFill>
              <a:latin typeface="Calibri"/>
              <a:ea typeface="宋体"/>
              <a:cs typeface="+mn-cs"/>
            </a:rPr>
            <a:t>地方</a:t>
          </a:r>
          <a:r>
            <a:rPr lang="zh-CN" altLang="en-US" dirty="0" smtClean="0">
              <a:solidFill>
                <a:sysClr val="windowText" lastClr="000000">
                  <a:hueOff val="0"/>
                  <a:satOff val="0"/>
                  <a:lumOff val="0"/>
                  <a:alphaOff val="0"/>
                </a:sysClr>
              </a:solidFill>
              <a:latin typeface="Calibri"/>
              <a:ea typeface="宋体"/>
              <a:cs typeface="+mn-cs"/>
            </a:rPr>
            <a:t>财政特色</a:t>
          </a:r>
          <a:r>
            <a:rPr lang="zh-CN" altLang="en-US" dirty="0">
              <a:solidFill>
                <a:sysClr val="windowText" lastClr="000000">
                  <a:hueOff val="0"/>
                  <a:satOff val="0"/>
                  <a:lumOff val="0"/>
                  <a:alphaOff val="0"/>
                </a:sysClr>
              </a:solidFill>
              <a:latin typeface="Calibri"/>
              <a:ea typeface="宋体"/>
              <a:cs typeface="+mn-cs"/>
            </a:rPr>
            <a:t>保费补贴</a:t>
          </a:r>
        </a:p>
      </dgm:t>
    </dgm:pt>
    <dgm:pt modelId="{DF84A790-E295-4015-AD31-84DD7E1D4EDA}" type="parTrans" cxnId="{DE050569-6F06-42C9-8368-94D412A18A7F}">
      <dgm:prSet/>
      <dgm:spPr/>
      <dgm:t>
        <a:bodyPr/>
        <a:lstStyle/>
        <a:p>
          <a:endParaRPr lang="zh-CN" altLang="en-US"/>
        </a:p>
      </dgm:t>
    </dgm:pt>
    <dgm:pt modelId="{0AD68E7A-5BD6-49FD-B24A-3956D2454352}" type="sibTrans" cxnId="{DE050569-6F06-42C9-8368-94D412A18A7F}">
      <dgm:prSet/>
      <dgm:spPr/>
      <dgm:t>
        <a:bodyPr/>
        <a:lstStyle/>
        <a:p>
          <a:endParaRPr lang="zh-CN" altLang="en-US"/>
        </a:p>
      </dgm:t>
    </dgm:pt>
    <dgm:pt modelId="{38D21E28-9123-4862-82D6-523E2129F6DC}">
      <dgm:prSet phldrT="[文本]"/>
      <dgm:spPr>
        <a:xfrm>
          <a:off x="3059591" y="1151346"/>
          <a:ext cx="2214718" cy="551860"/>
        </a:xfrm>
        <a:noFill/>
        <a:ln>
          <a:noFill/>
        </a:ln>
        <a:effectLst/>
      </dgm:spPr>
      <dgm:t>
        <a:bodyPr/>
        <a:lstStyle/>
        <a:p>
          <a:r>
            <a:rPr lang="zh-CN" altLang="en-US" dirty="0">
              <a:solidFill>
                <a:sysClr val="windowText" lastClr="000000">
                  <a:hueOff val="0"/>
                  <a:satOff val="0"/>
                  <a:lumOff val="0"/>
                  <a:alphaOff val="0"/>
                </a:sysClr>
              </a:solidFill>
              <a:latin typeface="Calibri"/>
              <a:ea typeface="宋体"/>
              <a:cs typeface="+mn-cs"/>
            </a:rPr>
            <a:t>地方</a:t>
          </a:r>
          <a:r>
            <a:rPr lang="zh-CN" altLang="en-US" dirty="0" smtClean="0">
              <a:solidFill>
                <a:sysClr val="windowText" lastClr="000000">
                  <a:hueOff val="0"/>
                  <a:satOff val="0"/>
                  <a:lumOff val="0"/>
                  <a:alphaOff val="0"/>
                </a:sysClr>
              </a:solidFill>
              <a:latin typeface="Calibri"/>
              <a:ea typeface="宋体"/>
              <a:cs typeface="+mn-cs"/>
            </a:rPr>
            <a:t>财政基础</a:t>
          </a:r>
          <a:r>
            <a:rPr lang="zh-CN" altLang="en-US" dirty="0">
              <a:solidFill>
                <a:sysClr val="windowText" lastClr="000000">
                  <a:hueOff val="0"/>
                  <a:satOff val="0"/>
                  <a:lumOff val="0"/>
                  <a:alphaOff val="0"/>
                </a:sysClr>
              </a:solidFill>
              <a:latin typeface="Calibri"/>
              <a:ea typeface="宋体"/>
              <a:cs typeface="+mn-cs"/>
            </a:rPr>
            <a:t>保费补贴</a:t>
          </a:r>
        </a:p>
      </dgm:t>
    </dgm:pt>
    <dgm:pt modelId="{38A90972-B15D-4B5A-93E0-165BED6867F8}" type="parTrans" cxnId="{5F3DE076-A7E8-4B72-83F8-94A56A016862}">
      <dgm:prSet/>
      <dgm:spPr/>
      <dgm:t>
        <a:bodyPr/>
        <a:lstStyle/>
        <a:p>
          <a:endParaRPr lang="zh-CN" altLang="en-US"/>
        </a:p>
      </dgm:t>
    </dgm:pt>
    <dgm:pt modelId="{DC528DEC-AB4D-496D-8384-78B79EF47918}" type="sibTrans" cxnId="{5F3DE076-A7E8-4B72-83F8-94A56A016862}">
      <dgm:prSet/>
      <dgm:spPr/>
      <dgm:t>
        <a:bodyPr/>
        <a:lstStyle/>
        <a:p>
          <a:endParaRPr lang="zh-CN" altLang="en-US"/>
        </a:p>
      </dgm:t>
    </dgm:pt>
    <dgm:pt modelId="{56D996B5-EA9D-4DBB-A1FC-11A0051135C1}">
      <dgm:prSet phldrT="[文本]"/>
      <dgm:spPr>
        <a:xfrm>
          <a:off x="3065752" y="1674632"/>
          <a:ext cx="2208557" cy="551860"/>
        </a:xfrm>
        <a:noFill/>
        <a:ln>
          <a:noFill/>
        </a:ln>
        <a:effectLst/>
      </dgm:spPr>
      <dgm:t>
        <a:bodyPr/>
        <a:lstStyle/>
        <a:p>
          <a:r>
            <a:rPr lang="zh-CN" altLang="en-US" dirty="0">
              <a:solidFill>
                <a:sysClr val="windowText" lastClr="000000">
                  <a:hueOff val="0"/>
                  <a:satOff val="0"/>
                  <a:lumOff val="0"/>
                  <a:alphaOff val="0"/>
                </a:sysClr>
              </a:solidFill>
              <a:latin typeface="Calibri"/>
              <a:ea typeface="宋体"/>
              <a:cs typeface="+mn-cs"/>
            </a:rPr>
            <a:t>中央</a:t>
          </a:r>
          <a:r>
            <a:rPr lang="zh-CN" altLang="en-US" dirty="0" smtClean="0">
              <a:solidFill>
                <a:sysClr val="windowText" lastClr="000000">
                  <a:hueOff val="0"/>
                  <a:satOff val="0"/>
                  <a:lumOff val="0"/>
                  <a:alphaOff val="0"/>
                </a:sysClr>
              </a:solidFill>
              <a:latin typeface="Calibri"/>
              <a:ea typeface="宋体"/>
              <a:cs typeface="+mn-cs"/>
            </a:rPr>
            <a:t>财政保险</a:t>
          </a:r>
          <a:r>
            <a:rPr lang="zh-CN" altLang="en-US" dirty="0">
              <a:solidFill>
                <a:sysClr val="windowText" lastClr="000000">
                  <a:hueOff val="0"/>
                  <a:satOff val="0"/>
                  <a:lumOff val="0"/>
                  <a:alphaOff val="0"/>
                </a:sysClr>
              </a:solidFill>
              <a:latin typeface="Calibri"/>
              <a:ea typeface="宋体"/>
              <a:cs typeface="+mn-cs"/>
            </a:rPr>
            <a:t>保费补贴</a:t>
          </a:r>
        </a:p>
      </dgm:t>
    </dgm:pt>
    <dgm:pt modelId="{31975328-9BE5-44E5-8626-EC51D8298408}" type="parTrans" cxnId="{0DA587C0-7153-4CB9-BB2C-1B32CBDF767D}">
      <dgm:prSet/>
      <dgm:spPr/>
      <dgm:t>
        <a:bodyPr/>
        <a:lstStyle/>
        <a:p>
          <a:endParaRPr lang="zh-CN" altLang="en-US"/>
        </a:p>
      </dgm:t>
    </dgm:pt>
    <dgm:pt modelId="{37BFEF59-AC3C-4679-8916-3A9A3F9F96FA}" type="sibTrans" cxnId="{0DA587C0-7153-4CB9-BB2C-1B32CBDF767D}">
      <dgm:prSet/>
      <dgm:spPr/>
      <dgm:t>
        <a:bodyPr/>
        <a:lstStyle/>
        <a:p>
          <a:endParaRPr lang="zh-CN" altLang="en-US"/>
        </a:p>
      </dgm:t>
    </dgm:pt>
    <dgm:pt modelId="{D635CF0A-25BF-40A9-A169-276D9867B535}" type="pres">
      <dgm:prSet presAssocID="{1A83F037-7AA8-4231-B988-6D7492E1AD90}" presName="composite" presStyleCnt="0">
        <dgm:presLayoutVars>
          <dgm:chMax val="5"/>
          <dgm:dir/>
          <dgm:resizeHandles val="exact"/>
        </dgm:presLayoutVars>
      </dgm:prSet>
      <dgm:spPr/>
      <dgm:t>
        <a:bodyPr/>
        <a:lstStyle/>
        <a:p>
          <a:endParaRPr lang="zh-CN" altLang="en-US"/>
        </a:p>
      </dgm:t>
    </dgm:pt>
    <dgm:pt modelId="{294A08B0-857F-48E6-A9BB-0E9A8B257D0B}" type="pres">
      <dgm:prSet presAssocID="{5065B699-2199-4F92-B740-AD945A9F8448}" presName="circle1" presStyleLbl="lnNode1" presStyleIdx="0" presStyleCnt="4"/>
      <dgm:spPr>
        <a:xfrm>
          <a:off x="1437971" y="1758070"/>
          <a:ext cx="329578" cy="329578"/>
        </a:xfrm>
        <a:prstGeom prst="ellipse">
          <a:avLst/>
        </a:prstGeom>
        <a:gradFill rotWithShape="0">
          <a:gsLst>
            <a:gs pos="0">
              <a:srgbClr val="4F81BD">
                <a:shade val="90000"/>
                <a:hueOff val="0"/>
                <a:satOff val="0"/>
                <a:lumOff val="0"/>
                <a:alphaOff val="0"/>
                <a:shade val="51000"/>
                <a:satMod val="130000"/>
              </a:srgbClr>
            </a:gs>
            <a:gs pos="80000">
              <a:srgbClr val="4F81BD">
                <a:shade val="90000"/>
                <a:hueOff val="0"/>
                <a:satOff val="0"/>
                <a:lumOff val="0"/>
                <a:alphaOff val="0"/>
                <a:shade val="93000"/>
                <a:satMod val="130000"/>
              </a:srgbClr>
            </a:gs>
            <a:gs pos="100000">
              <a:srgbClr val="4F81BD">
                <a:shade val="90000"/>
                <a:hueOff val="0"/>
                <a:satOff val="0"/>
                <a:lumOff val="0"/>
                <a:alphaOff val="0"/>
                <a:shade val="94000"/>
                <a:satMod val="135000"/>
              </a:srgbClr>
            </a:gs>
          </a:gsLst>
          <a:lin ang="16200000" scaled="0"/>
        </a:gradFill>
        <a:ln w="9525" cap="flat" cmpd="sng" algn="ctr">
          <a:solidFill>
            <a:sysClr val="window" lastClr="FFFFFF">
              <a:hueOff val="0"/>
              <a:satOff val="0"/>
              <a:lumOff val="0"/>
              <a:alphaOff val="0"/>
            </a:sysClr>
          </a:solidFill>
          <a:prstDash val="solid"/>
        </a:ln>
        <a:effectLst>
          <a:outerShdw blurRad="40000" dist="23000" dir="5400000" rotWithShape="0">
            <a:srgbClr val="000000">
              <a:alpha val="35000"/>
            </a:srgbClr>
          </a:outerShdw>
        </a:effectLst>
      </dgm:spPr>
      <dgm:t>
        <a:bodyPr/>
        <a:lstStyle/>
        <a:p>
          <a:endParaRPr lang="zh-CN" altLang="en-US"/>
        </a:p>
      </dgm:t>
    </dgm:pt>
    <dgm:pt modelId="{12C81087-E948-4468-A4DD-E571D75E75A2}" type="pres">
      <dgm:prSet presAssocID="{5065B699-2199-4F92-B740-AD945A9F8448}" presName="text1" presStyleLbl="revTx" presStyleIdx="0" presStyleCnt="4" custScaleX="138404" custLinFactNeighborX="19814">
        <dgm:presLayoutVars>
          <dgm:bulletEnabled val="1"/>
        </dgm:presLayoutVars>
      </dgm:prSet>
      <dgm:spPr>
        <a:prstGeom prst="rect">
          <a:avLst/>
        </a:prstGeom>
      </dgm:spPr>
      <dgm:t>
        <a:bodyPr/>
        <a:lstStyle/>
        <a:p>
          <a:endParaRPr lang="zh-CN" altLang="en-US"/>
        </a:p>
      </dgm:t>
    </dgm:pt>
    <dgm:pt modelId="{440643D5-EC7E-461A-A35C-104C71993428}" type="pres">
      <dgm:prSet presAssocID="{5065B699-2199-4F92-B740-AD945A9F8448}" presName="line1" presStyleLbl="callout" presStyleIdx="0" presStyleCnt="8"/>
      <dgm:spPr>
        <a:xfrm>
          <a:off x="2852619" y="275930"/>
          <a:ext cx="288428" cy="0"/>
        </a:xfrm>
        <a:prstGeom prst="line">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a:outerShdw blurRad="40000" dist="20000" dir="5400000" rotWithShape="0">
            <a:srgbClr val="000000">
              <a:alpha val="38000"/>
            </a:srgbClr>
          </a:outerShdw>
        </a:effectLst>
      </dgm:spPr>
      <dgm:t>
        <a:bodyPr/>
        <a:lstStyle/>
        <a:p>
          <a:endParaRPr lang="zh-CN" altLang="en-US"/>
        </a:p>
      </dgm:t>
    </dgm:pt>
    <dgm:pt modelId="{DBE6AD86-6581-455E-A5EE-346D8EC249E0}" type="pres">
      <dgm:prSet presAssocID="{5065B699-2199-4F92-B740-AD945A9F8448}" presName="d1" presStyleLbl="callout" presStyleIdx="1" presStyleCnt="8"/>
      <dgm:spPr>
        <a:xfrm rot="5400000">
          <a:off x="1402783" y="457640"/>
          <a:ext cx="1630584" cy="1269087"/>
        </a:xfrm>
        <a:prstGeom prst="line">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a:outerShdw blurRad="40000" dist="20000" dir="5400000" rotWithShape="0">
            <a:srgbClr val="000000">
              <a:alpha val="38000"/>
            </a:srgbClr>
          </a:outerShdw>
        </a:effectLst>
      </dgm:spPr>
      <dgm:t>
        <a:bodyPr/>
        <a:lstStyle/>
        <a:p>
          <a:endParaRPr lang="zh-CN" altLang="en-US"/>
        </a:p>
      </dgm:t>
    </dgm:pt>
    <dgm:pt modelId="{E239E97E-39DD-420C-AE6D-7C2996455FE8}" type="pres">
      <dgm:prSet presAssocID="{3453D43A-AD4C-494F-B2E9-3BCB6FE56E15}" presName="circle2" presStyleLbl="lnNode1" presStyleIdx="1" presStyleCnt="4"/>
      <dgm:spPr>
        <a:xfrm>
          <a:off x="1108393" y="1428492"/>
          <a:ext cx="988734" cy="988734"/>
        </a:xfrm>
        <a:prstGeom prst="ellipse">
          <a:avLst/>
        </a:prstGeom>
        <a:gradFill rotWithShape="0">
          <a:gsLst>
            <a:gs pos="0">
              <a:srgbClr val="4F81BD">
                <a:shade val="90000"/>
                <a:hueOff val="125037"/>
                <a:satOff val="-2309"/>
                <a:lumOff val="10709"/>
                <a:alphaOff val="-16667"/>
                <a:shade val="51000"/>
                <a:satMod val="130000"/>
              </a:srgbClr>
            </a:gs>
            <a:gs pos="80000">
              <a:srgbClr val="4F81BD">
                <a:shade val="90000"/>
                <a:hueOff val="125037"/>
                <a:satOff val="-2309"/>
                <a:lumOff val="10709"/>
                <a:alphaOff val="-16667"/>
                <a:shade val="93000"/>
                <a:satMod val="130000"/>
              </a:srgbClr>
            </a:gs>
            <a:gs pos="100000">
              <a:srgbClr val="4F81BD">
                <a:shade val="90000"/>
                <a:hueOff val="125037"/>
                <a:satOff val="-2309"/>
                <a:lumOff val="10709"/>
                <a:alphaOff val="-16667"/>
                <a:shade val="94000"/>
                <a:satMod val="135000"/>
              </a:srgbClr>
            </a:gs>
          </a:gsLst>
          <a:lin ang="16200000" scaled="0"/>
        </a:gradFill>
        <a:ln w="9525" cap="flat" cmpd="sng" algn="ctr">
          <a:solidFill>
            <a:sysClr val="window" lastClr="FFFFFF">
              <a:hueOff val="0"/>
              <a:satOff val="0"/>
              <a:lumOff val="0"/>
              <a:alphaOff val="0"/>
            </a:sysClr>
          </a:solidFill>
          <a:prstDash val="solid"/>
        </a:ln>
        <a:effectLst>
          <a:outerShdw blurRad="40000" dist="23000" dir="5400000" rotWithShape="0">
            <a:srgbClr val="000000">
              <a:alpha val="35000"/>
            </a:srgbClr>
          </a:outerShdw>
        </a:effectLst>
      </dgm:spPr>
      <dgm:t>
        <a:bodyPr/>
        <a:lstStyle/>
        <a:p>
          <a:endParaRPr lang="zh-CN" altLang="en-US"/>
        </a:p>
      </dgm:t>
    </dgm:pt>
    <dgm:pt modelId="{BA80E34B-27C3-4914-9CC9-C62EFA6A5640}" type="pres">
      <dgm:prSet presAssocID="{3453D43A-AD4C-494F-B2E9-3BCB6FE56E15}" presName="text2" presStyleLbl="revTx" presStyleIdx="1" presStyleCnt="4" custScaleX="190630" custLinFactNeighborX="46233">
        <dgm:presLayoutVars>
          <dgm:bulletEnabled val="1"/>
        </dgm:presLayoutVars>
      </dgm:prSet>
      <dgm:spPr>
        <a:prstGeom prst="rect">
          <a:avLst/>
        </a:prstGeom>
      </dgm:spPr>
      <dgm:t>
        <a:bodyPr/>
        <a:lstStyle/>
        <a:p>
          <a:endParaRPr lang="zh-CN" altLang="en-US"/>
        </a:p>
      </dgm:t>
    </dgm:pt>
    <dgm:pt modelId="{296A92AB-1121-4E81-94AD-005A1A9488B5}" type="pres">
      <dgm:prSet presAssocID="{3453D43A-AD4C-494F-B2E9-3BCB6FE56E15}" presName="line2" presStyleLbl="callout" presStyleIdx="2" presStyleCnt="8"/>
      <dgm:spPr>
        <a:xfrm>
          <a:off x="2852619" y="827790"/>
          <a:ext cx="288428" cy="0"/>
        </a:xfrm>
        <a:prstGeom prst="line">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a:outerShdw blurRad="40000" dist="20000" dir="5400000" rotWithShape="0">
            <a:srgbClr val="000000">
              <a:alpha val="38000"/>
            </a:srgbClr>
          </a:outerShdw>
        </a:effectLst>
      </dgm:spPr>
      <dgm:t>
        <a:bodyPr/>
        <a:lstStyle/>
        <a:p>
          <a:endParaRPr lang="zh-CN" altLang="en-US"/>
        </a:p>
      </dgm:t>
    </dgm:pt>
    <dgm:pt modelId="{8A337AF2-E4B3-42F5-A105-CF3B8E0E023F}" type="pres">
      <dgm:prSet presAssocID="{3453D43A-AD4C-494F-B2E9-3BCB6FE56E15}" presName="d2" presStyleLbl="callout" presStyleIdx="3" presStyleCnt="8"/>
      <dgm:spPr>
        <a:xfrm rot="5400000">
          <a:off x="1685058" y="1000463"/>
          <a:ext cx="1339079" cy="994118"/>
        </a:xfrm>
        <a:prstGeom prst="line">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a:outerShdw blurRad="40000" dist="20000" dir="5400000" rotWithShape="0">
            <a:srgbClr val="000000">
              <a:alpha val="38000"/>
            </a:srgbClr>
          </a:outerShdw>
        </a:effectLst>
      </dgm:spPr>
      <dgm:t>
        <a:bodyPr/>
        <a:lstStyle/>
        <a:p>
          <a:endParaRPr lang="zh-CN" altLang="en-US"/>
        </a:p>
      </dgm:t>
    </dgm:pt>
    <dgm:pt modelId="{8F10EBF3-7CB4-45BB-927F-F890750553AD}" type="pres">
      <dgm:prSet presAssocID="{38D21E28-9123-4862-82D6-523E2129F6DC}" presName="circle3" presStyleLbl="lnNode1" presStyleIdx="2" presStyleCnt="4"/>
      <dgm:spPr>
        <a:xfrm>
          <a:off x="778815" y="1098914"/>
          <a:ext cx="1647890" cy="1647890"/>
        </a:xfrm>
        <a:prstGeom prst="ellipse">
          <a:avLst/>
        </a:prstGeom>
        <a:gradFill rotWithShape="0">
          <a:gsLst>
            <a:gs pos="0">
              <a:srgbClr val="4F81BD">
                <a:shade val="90000"/>
                <a:hueOff val="250074"/>
                <a:satOff val="-4618"/>
                <a:lumOff val="21418"/>
                <a:alphaOff val="-33333"/>
                <a:shade val="51000"/>
                <a:satMod val="130000"/>
              </a:srgbClr>
            </a:gs>
            <a:gs pos="80000">
              <a:srgbClr val="4F81BD">
                <a:shade val="90000"/>
                <a:hueOff val="250074"/>
                <a:satOff val="-4618"/>
                <a:lumOff val="21418"/>
                <a:alphaOff val="-33333"/>
                <a:shade val="93000"/>
                <a:satMod val="130000"/>
              </a:srgbClr>
            </a:gs>
            <a:gs pos="100000">
              <a:srgbClr val="4F81BD">
                <a:shade val="90000"/>
                <a:hueOff val="250074"/>
                <a:satOff val="-4618"/>
                <a:lumOff val="21418"/>
                <a:alphaOff val="-33333"/>
                <a:shade val="94000"/>
                <a:satMod val="135000"/>
              </a:srgbClr>
            </a:gs>
          </a:gsLst>
          <a:lin ang="16200000" scaled="0"/>
        </a:gradFill>
        <a:ln w="9525" cap="flat" cmpd="sng" algn="ctr">
          <a:solidFill>
            <a:sysClr val="window" lastClr="FFFFFF">
              <a:hueOff val="0"/>
              <a:satOff val="0"/>
              <a:lumOff val="0"/>
              <a:alphaOff val="0"/>
            </a:sysClr>
          </a:solidFill>
          <a:prstDash val="solid"/>
        </a:ln>
        <a:effectLst>
          <a:outerShdw blurRad="40000" dist="23000" dir="5400000" rotWithShape="0">
            <a:srgbClr val="000000">
              <a:alpha val="35000"/>
            </a:srgbClr>
          </a:outerShdw>
        </a:effectLst>
      </dgm:spPr>
      <dgm:t>
        <a:bodyPr/>
        <a:lstStyle/>
        <a:p>
          <a:endParaRPr lang="zh-CN" altLang="en-US"/>
        </a:p>
      </dgm:t>
    </dgm:pt>
    <dgm:pt modelId="{D81261A7-99F3-404B-80E7-3A181759328C}" type="pres">
      <dgm:prSet presAssocID="{38D21E28-9123-4862-82D6-523E2129F6DC}" presName="text3" presStyleLbl="revTx" presStyleIdx="2" presStyleCnt="4" custScaleX="191964" custLinFactNeighborX="43376" custLinFactNeighborY="8630">
        <dgm:presLayoutVars>
          <dgm:bulletEnabled val="1"/>
        </dgm:presLayoutVars>
      </dgm:prSet>
      <dgm:spPr>
        <a:prstGeom prst="rect">
          <a:avLst/>
        </a:prstGeom>
      </dgm:spPr>
      <dgm:t>
        <a:bodyPr/>
        <a:lstStyle/>
        <a:p>
          <a:endParaRPr lang="zh-CN" altLang="en-US"/>
        </a:p>
      </dgm:t>
    </dgm:pt>
    <dgm:pt modelId="{FBA70971-EE2E-499D-BA79-606BBCF420CB}" type="pres">
      <dgm:prSet presAssocID="{38D21E28-9123-4862-82D6-523E2129F6DC}" presName="line3" presStyleLbl="callout" presStyleIdx="4" presStyleCnt="8"/>
      <dgm:spPr>
        <a:xfrm>
          <a:off x="2852619" y="1379651"/>
          <a:ext cx="288428" cy="0"/>
        </a:xfrm>
        <a:prstGeom prst="line">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a:outerShdw blurRad="40000" dist="20000" dir="5400000" rotWithShape="0">
            <a:srgbClr val="000000">
              <a:alpha val="38000"/>
            </a:srgbClr>
          </a:outerShdw>
        </a:effectLst>
      </dgm:spPr>
      <dgm:t>
        <a:bodyPr/>
        <a:lstStyle/>
        <a:p>
          <a:endParaRPr lang="zh-CN" altLang="en-US"/>
        </a:p>
      </dgm:t>
    </dgm:pt>
    <dgm:pt modelId="{8FC360D8-9D82-481A-A54B-42B7C6468859}" type="pres">
      <dgm:prSet presAssocID="{38D21E28-9123-4862-82D6-523E2129F6DC}" presName="d3" presStyleLbl="callout" presStyleIdx="5" presStyleCnt="8"/>
      <dgm:spPr>
        <a:xfrm rot="5400000">
          <a:off x="1958297" y="1506368"/>
          <a:ext cx="1021422" cy="767220"/>
        </a:xfrm>
        <a:prstGeom prst="line">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a:outerShdw blurRad="40000" dist="20000" dir="5400000" rotWithShape="0">
            <a:srgbClr val="000000">
              <a:alpha val="38000"/>
            </a:srgbClr>
          </a:outerShdw>
        </a:effectLst>
      </dgm:spPr>
      <dgm:t>
        <a:bodyPr/>
        <a:lstStyle/>
        <a:p>
          <a:endParaRPr lang="zh-CN" altLang="en-US"/>
        </a:p>
      </dgm:t>
    </dgm:pt>
    <dgm:pt modelId="{1066992F-18C8-4719-9003-7AF2E9DEAB98}" type="pres">
      <dgm:prSet presAssocID="{56D996B5-EA9D-4DBB-A1FC-11A0051135C1}" presName="circle4" presStyleLbl="lnNode1" presStyleIdx="3" presStyleCnt="4"/>
      <dgm:spPr>
        <a:xfrm>
          <a:off x="449044" y="769143"/>
          <a:ext cx="2307431" cy="2307431"/>
        </a:xfrm>
        <a:prstGeom prst="ellipse">
          <a:avLst/>
        </a:prstGeom>
        <a:gradFill rotWithShape="0">
          <a:gsLst>
            <a:gs pos="0">
              <a:srgbClr val="4F81BD">
                <a:shade val="90000"/>
                <a:hueOff val="375112"/>
                <a:satOff val="-6927"/>
                <a:lumOff val="32127"/>
                <a:alphaOff val="-50000"/>
                <a:shade val="51000"/>
                <a:satMod val="130000"/>
              </a:srgbClr>
            </a:gs>
            <a:gs pos="80000">
              <a:srgbClr val="4F81BD">
                <a:shade val="90000"/>
                <a:hueOff val="375112"/>
                <a:satOff val="-6927"/>
                <a:lumOff val="32127"/>
                <a:alphaOff val="-50000"/>
                <a:shade val="93000"/>
                <a:satMod val="130000"/>
              </a:srgbClr>
            </a:gs>
            <a:gs pos="100000">
              <a:srgbClr val="4F81BD">
                <a:shade val="90000"/>
                <a:hueOff val="375112"/>
                <a:satOff val="-6927"/>
                <a:lumOff val="32127"/>
                <a:alphaOff val="-50000"/>
                <a:shade val="94000"/>
                <a:satMod val="135000"/>
              </a:srgbClr>
            </a:gs>
          </a:gsLst>
          <a:lin ang="16200000" scaled="0"/>
        </a:gradFill>
        <a:ln w="9525" cap="flat" cmpd="sng" algn="ctr">
          <a:solidFill>
            <a:sysClr val="window" lastClr="FFFFFF">
              <a:hueOff val="0"/>
              <a:satOff val="0"/>
              <a:lumOff val="0"/>
              <a:alphaOff val="0"/>
            </a:sysClr>
          </a:solidFill>
          <a:prstDash val="solid"/>
        </a:ln>
        <a:effectLst>
          <a:outerShdw blurRad="40000" dist="23000" dir="5400000" rotWithShape="0">
            <a:srgbClr val="000000">
              <a:alpha val="35000"/>
            </a:srgbClr>
          </a:outerShdw>
        </a:effectLst>
      </dgm:spPr>
      <dgm:t>
        <a:bodyPr/>
        <a:lstStyle/>
        <a:p>
          <a:endParaRPr lang="zh-CN" altLang="en-US"/>
        </a:p>
      </dgm:t>
    </dgm:pt>
    <dgm:pt modelId="{3A0A5FD1-79DD-4293-B830-99EF2B2D6A88}" type="pres">
      <dgm:prSet presAssocID="{56D996B5-EA9D-4DBB-A1FC-11A0051135C1}" presName="text4" presStyleLbl="revTx" presStyleIdx="3" presStyleCnt="4" custScaleX="191430" custLinFactNeighborX="50361" custLinFactNeighborY="3452">
        <dgm:presLayoutVars>
          <dgm:bulletEnabled val="1"/>
        </dgm:presLayoutVars>
      </dgm:prSet>
      <dgm:spPr>
        <a:prstGeom prst="rect">
          <a:avLst/>
        </a:prstGeom>
      </dgm:spPr>
      <dgm:t>
        <a:bodyPr/>
        <a:lstStyle/>
        <a:p>
          <a:endParaRPr lang="zh-CN" altLang="en-US"/>
        </a:p>
      </dgm:t>
    </dgm:pt>
    <dgm:pt modelId="{A805454B-C56A-4F9D-B70F-5AD7A2F00613}" type="pres">
      <dgm:prSet presAssocID="{56D996B5-EA9D-4DBB-A1FC-11A0051135C1}" presName="line4" presStyleLbl="callout" presStyleIdx="6" presStyleCnt="8"/>
      <dgm:spPr>
        <a:xfrm>
          <a:off x="2852619" y="1931512"/>
          <a:ext cx="288428" cy="0"/>
        </a:xfrm>
        <a:prstGeom prst="line">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a:outerShdw blurRad="40000" dist="20000" dir="5400000" rotWithShape="0">
            <a:srgbClr val="000000">
              <a:alpha val="38000"/>
            </a:srgbClr>
          </a:outerShdw>
        </a:effectLst>
      </dgm:spPr>
      <dgm:t>
        <a:bodyPr/>
        <a:lstStyle/>
        <a:p>
          <a:endParaRPr lang="zh-CN" altLang="en-US"/>
        </a:p>
      </dgm:t>
    </dgm:pt>
    <dgm:pt modelId="{91ED0410-475C-4948-B9E7-9F0BF6CD3305}" type="pres">
      <dgm:prSet presAssocID="{56D996B5-EA9D-4DBB-A1FC-11A0051135C1}" presName="d4" presStyleLbl="callout" presStyleIdx="7" presStyleCnt="8"/>
      <dgm:spPr>
        <a:xfrm rot="5400000">
          <a:off x="2232189" y="2014272"/>
          <a:ext cx="702074" cy="536093"/>
        </a:xfrm>
        <a:prstGeom prst="line">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a:outerShdw blurRad="40000" dist="20000" dir="5400000" rotWithShape="0">
            <a:srgbClr val="000000">
              <a:alpha val="38000"/>
            </a:srgbClr>
          </a:outerShdw>
        </a:effectLst>
      </dgm:spPr>
      <dgm:t>
        <a:bodyPr/>
        <a:lstStyle/>
        <a:p>
          <a:endParaRPr lang="zh-CN" altLang="en-US"/>
        </a:p>
      </dgm:t>
    </dgm:pt>
  </dgm:ptLst>
  <dgm:cxnLst>
    <dgm:cxn modelId="{5FF29BE9-4429-4681-845E-2310AED5F3B7}" type="presOf" srcId="{5065B699-2199-4F92-B740-AD945A9F8448}" destId="{12C81087-E948-4468-A4DD-E571D75E75A2}" srcOrd="0" destOrd="0" presId="urn:microsoft.com/office/officeart/2005/8/layout/target1"/>
    <dgm:cxn modelId="{0DA587C0-7153-4CB9-BB2C-1B32CBDF767D}" srcId="{1A83F037-7AA8-4231-B988-6D7492E1AD90}" destId="{56D996B5-EA9D-4DBB-A1FC-11A0051135C1}" srcOrd="3" destOrd="0" parTransId="{31975328-9BE5-44E5-8626-EC51D8298408}" sibTransId="{37BFEF59-AC3C-4679-8916-3A9A3F9F96FA}"/>
    <dgm:cxn modelId="{196E472C-075D-44BC-A72E-C1E82E8595BF}" srcId="{1A83F037-7AA8-4231-B988-6D7492E1AD90}" destId="{5065B699-2199-4F92-B740-AD945A9F8448}" srcOrd="0" destOrd="0" parTransId="{94691A2B-97E6-4716-8BFD-E1399047C9D4}" sibTransId="{A3BB1D2A-D461-4B5D-BEA6-5E7740AD68E0}"/>
    <dgm:cxn modelId="{5F3DE076-A7E8-4B72-83F8-94A56A016862}" srcId="{1A83F037-7AA8-4231-B988-6D7492E1AD90}" destId="{38D21E28-9123-4862-82D6-523E2129F6DC}" srcOrd="2" destOrd="0" parTransId="{38A90972-B15D-4B5A-93E0-165BED6867F8}" sibTransId="{DC528DEC-AB4D-496D-8384-78B79EF47918}"/>
    <dgm:cxn modelId="{DE050569-6F06-42C9-8368-94D412A18A7F}" srcId="{1A83F037-7AA8-4231-B988-6D7492E1AD90}" destId="{3453D43A-AD4C-494F-B2E9-3BCB6FE56E15}" srcOrd="1" destOrd="0" parTransId="{DF84A790-E295-4015-AD31-84DD7E1D4EDA}" sibTransId="{0AD68E7A-5BD6-49FD-B24A-3956D2454352}"/>
    <dgm:cxn modelId="{7C63C3EA-815C-4211-82C5-54424062F775}" type="presOf" srcId="{1A83F037-7AA8-4231-B988-6D7492E1AD90}" destId="{D635CF0A-25BF-40A9-A169-276D9867B535}" srcOrd="0" destOrd="0" presId="urn:microsoft.com/office/officeart/2005/8/layout/target1"/>
    <dgm:cxn modelId="{0C2F76DF-63C4-494B-B1C5-03E58C43F6E4}" type="presOf" srcId="{56D996B5-EA9D-4DBB-A1FC-11A0051135C1}" destId="{3A0A5FD1-79DD-4293-B830-99EF2B2D6A88}" srcOrd="0" destOrd="0" presId="urn:microsoft.com/office/officeart/2005/8/layout/target1"/>
    <dgm:cxn modelId="{FA3C41F9-F4B4-4A12-8A07-7C2DF66D08AC}" type="presOf" srcId="{3453D43A-AD4C-494F-B2E9-3BCB6FE56E15}" destId="{BA80E34B-27C3-4914-9CC9-C62EFA6A5640}" srcOrd="0" destOrd="0" presId="urn:microsoft.com/office/officeart/2005/8/layout/target1"/>
    <dgm:cxn modelId="{10FBD770-466A-448C-8DF4-2CFBACA574F2}" type="presOf" srcId="{38D21E28-9123-4862-82D6-523E2129F6DC}" destId="{D81261A7-99F3-404B-80E7-3A181759328C}" srcOrd="0" destOrd="0" presId="urn:microsoft.com/office/officeart/2005/8/layout/target1"/>
    <dgm:cxn modelId="{B1F2360A-5867-462F-8A39-51850C2ABF1E}" type="presParOf" srcId="{D635CF0A-25BF-40A9-A169-276D9867B535}" destId="{294A08B0-857F-48E6-A9BB-0E9A8B257D0B}" srcOrd="0" destOrd="0" presId="urn:microsoft.com/office/officeart/2005/8/layout/target1"/>
    <dgm:cxn modelId="{995ABF6D-4D99-42DA-A562-797A52EE5445}" type="presParOf" srcId="{D635CF0A-25BF-40A9-A169-276D9867B535}" destId="{12C81087-E948-4468-A4DD-E571D75E75A2}" srcOrd="1" destOrd="0" presId="urn:microsoft.com/office/officeart/2005/8/layout/target1"/>
    <dgm:cxn modelId="{027A90A5-9F92-471C-A505-5525241973F0}" type="presParOf" srcId="{D635CF0A-25BF-40A9-A169-276D9867B535}" destId="{440643D5-EC7E-461A-A35C-104C71993428}" srcOrd="2" destOrd="0" presId="urn:microsoft.com/office/officeart/2005/8/layout/target1"/>
    <dgm:cxn modelId="{F0CFB7DB-0D68-4CBB-8F07-983477AF0C77}" type="presParOf" srcId="{D635CF0A-25BF-40A9-A169-276D9867B535}" destId="{DBE6AD86-6581-455E-A5EE-346D8EC249E0}" srcOrd="3" destOrd="0" presId="urn:microsoft.com/office/officeart/2005/8/layout/target1"/>
    <dgm:cxn modelId="{C117775C-4076-45C7-97F2-D28C7753D2BB}" type="presParOf" srcId="{D635CF0A-25BF-40A9-A169-276D9867B535}" destId="{E239E97E-39DD-420C-AE6D-7C2996455FE8}" srcOrd="4" destOrd="0" presId="urn:microsoft.com/office/officeart/2005/8/layout/target1"/>
    <dgm:cxn modelId="{5256C65F-802E-4B99-8EB2-2F51E9DE689A}" type="presParOf" srcId="{D635CF0A-25BF-40A9-A169-276D9867B535}" destId="{BA80E34B-27C3-4914-9CC9-C62EFA6A5640}" srcOrd="5" destOrd="0" presId="urn:microsoft.com/office/officeart/2005/8/layout/target1"/>
    <dgm:cxn modelId="{1159CA1E-9B91-4060-A056-A324EFC3C6D7}" type="presParOf" srcId="{D635CF0A-25BF-40A9-A169-276D9867B535}" destId="{296A92AB-1121-4E81-94AD-005A1A9488B5}" srcOrd="6" destOrd="0" presId="urn:microsoft.com/office/officeart/2005/8/layout/target1"/>
    <dgm:cxn modelId="{71DC92D6-F93A-4ED0-9B1F-A529754056D1}" type="presParOf" srcId="{D635CF0A-25BF-40A9-A169-276D9867B535}" destId="{8A337AF2-E4B3-42F5-A105-CF3B8E0E023F}" srcOrd="7" destOrd="0" presId="urn:microsoft.com/office/officeart/2005/8/layout/target1"/>
    <dgm:cxn modelId="{9B91F5E2-FC23-4A95-BC00-314887FBC50C}" type="presParOf" srcId="{D635CF0A-25BF-40A9-A169-276D9867B535}" destId="{8F10EBF3-7CB4-45BB-927F-F890750553AD}" srcOrd="8" destOrd="0" presId="urn:microsoft.com/office/officeart/2005/8/layout/target1"/>
    <dgm:cxn modelId="{63280A8A-53C5-49F7-8938-A6B7B796199F}" type="presParOf" srcId="{D635CF0A-25BF-40A9-A169-276D9867B535}" destId="{D81261A7-99F3-404B-80E7-3A181759328C}" srcOrd="9" destOrd="0" presId="urn:microsoft.com/office/officeart/2005/8/layout/target1"/>
    <dgm:cxn modelId="{CCE28FE8-9684-4A75-89E4-61392789BEA4}" type="presParOf" srcId="{D635CF0A-25BF-40A9-A169-276D9867B535}" destId="{FBA70971-EE2E-499D-BA79-606BBCF420CB}" srcOrd="10" destOrd="0" presId="urn:microsoft.com/office/officeart/2005/8/layout/target1"/>
    <dgm:cxn modelId="{42371F1F-F3E8-4821-A63E-3D13F8186D27}" type="presParOf" srcId="{D635CF0A-25BF-40A9-A169-276D9867B535}" destId="{8FC360D8-9D82-481A-A54B-42B7C6468859}" srcOrd="11" destOrd="0" presId="urn:microsoft.com/office/officeart/2005/8/layout/target1"/>
    <dgm:cxn modelId="{321C9D10-C5FB-4B36-8C22-7715BE9CD59D}" type="presParOf" srcId="{D635CF0A-25BF-40A9-A169-276D9867B535}" destId="{1066992F-18C8-4719-9003-7AF2E9DEAB98}" srcOrd="12" destOrd="0" presId="urn:microsoft.com/office/officeart/2005/8/layout/target1"/>
    <dgm:cxn modelId="{AB7BAB10-44D4-4A3A-87E4-AD2E8CF792E9}" type="presParOf" srcId="{D635CF0A-25BF-40A9-A169-276D9867B535}" destId="{3A0A5FD1-79DD-4293-B830-99EF2B2D6A88}" srcOrd="13" destOrd="0" presId="urn:microsoft.com/office/officeart/2005/8/layout/target1"/>
    <dgm:cxn modelId="{EF3364C0-5FDA-4302-8A5B-2DD8A8EB371A}" type="presParOf" srcId="{D635CF0A-25BF-40A9-A169-276D9867B535}" destId="{A805454B-C56A-4F9D-B70F-5AD7A2F00613}" srcOrd="14" destOrd="0" presId="urn:microsoft.com/office/officeart/2005/8/layout/target1"/>
    <dgm:cxn modelId="{ABC2E8B3-1C2A-41E8-8EF3-E110559908EC}" type="presParOf" srcId="{D635CF0A-25BF-40A9-A169-276D9867B535}" destId="{91ED0410-475C-4948-B9E7-9F0BF6CD3305}" srcOrd="15"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14373B-5B60-472F-A3BF-E3D551F6E273}" type="doc">
      <dgm:prSet loTypeId="urn:microsoft.com/office/officeart/2005/8/layout/vList2" loCatId="list" qsTypeId="urn:microsoft.com/office/officeart/2005/8/quickstyle/simple5" qsCatId="simple" csTypeId="urn:microsoft.com/office/officeart/2005/8/colors/accent1_2" csCatId="accent1"/>
      <dgm:spPr/>
      <dgm:t>
        <a:bodyPr/>
        <a:lstStyle/>
        <a:p>
          <a:endParaRPr lang="zh-CN" altLang="en-US"/>
        </a:p>
      </dgm:t>
    </dgm:pt>
    <dgm:pt modelId="{47C65273-FA74-4B77-8BCA-E0937830780C}">
      <dgm:prSet/>
      <dgm:spPr/>
      <dgm:t>
        <a:bodyPr/>
        <a:lstStyle/>
        <a:p>
          <a:pPr rtl="0"/>
          <a:r>
            <a:rPr lang="zh-CN" dirty="0" smtClean="0"/>
            <a:t>保险产品的质量</a:t>
          </a:r>
          <a:endParaRPr lang="zh-CN" dirty="0"/>
        </a:p>
      </dgm:t>
    </dgm:pt>
    <dgm:pt modelId="{26B4BD6F-CCA5-459E-B20F-E29BEA01FB32}" type="parTrans" cxnId="{3B3F2B02-CAFE-4839-A794-837ED51C4E50}">
      <dgm:prSet/>
      <dgm:spPr/>
      <dgm:t>
        <a:bodyPr/>
        <a:lstStyle/>
        <a:p>
          <a:endParaRPr lang="zh-CN" altLang="en-US"/>
        </a:p>
      </dgm:t>
    </dgm:pt>
    <dgm:pt modelId="{BC77AC45-0CAB-46E9-BF5D-4BFAB76079B7}" type="sibTrans" cxnId="{3B3F2B02-CAFE-4839-A794-837ED51C4E50}">
      <dgm:prSet/>
      <dgm:spPr/>
      <dgm:t>
        <a:bodyPr/>
        <a:lstStyle/>
        <a:p>
          <a:endParaRPr lang="zh-CN" altLang="en-US"/>
        </a:p>
      </dgm:t>
    </dgm:pt>
    <dgm:pt modelId="{413EBAAE-CA03-43C5-8768-1EF32996C2C1}" type="pres">
      <dgm:prSet presAssocID="{BD14373B-5B60-472F-A3BF-E3D551F6E273}" presName="linear" presStyleCnt="0">
        <dgm:presLayoutVars>
          <dgm:animLvl val="lvl"/>
          <dgm:resizeHandles val="exact"/>
        </dgm:presLayoutVars>
      </dgm:prSet>
      <dgm:spPr/>
      <dgm:t>
        <a:bodyPr/>
        <a:lstStyle/>
        <a:p>
          <a:endParaRPr lang="zh-CN" altLang="en-US"/>
        </a:p>
      </dgm:t>
    </dgm:pt>
    <dgm:pt modelId="{7A02FA96-125A-4D91-AA5C-0A7F2BB37AC5}" type="pres">
      <dgm:prSet presAssocID="{47C65273-FA74-4B77-8BCA-E0937830780C}" presName="parentText" presStyleLbl="node1" presStyleIdx="0" presStyleCnt="1" custLinFactNeighborX="-14000" custLinFactNeighborY="-1311">
        <dgm:presLayoutVars>
          <dgm:chMax val="0"/>
          <dgm:bulletEnabled val="1"/>
        </dgm:presLayoutVars>
      </dgm:prSet>
      <dgm:spPr/>
      <dgm:t>
        <a:bodyPr/>
        <a:lstStyle/>
        <a:p>
          <a:endParaRPr lang="zh-CN" altLang="en-US"/>
        </a:p>
      </dgm:t>
    </dgm:pt>
  </dgm:ptLst>
  <dgm:cxnLst>
    <dgm:cxn modelId="{6469A7E2-9F10-4619-9487-E528A3FED28D}" type="presOf" srcId="{47C65273-FA74-4B77-8BCA-E0937830780C}" destId="{7A02FA96-125A-4D91-AA5C-0A7F2BB37AC5}" srcOrd="0" destOrd="0" presId="urn:microsoft.com/office/officeart/2005/8/layout/vList2"/>
    <dgm:cxn modelId="{3B3F2B02-CAFE-4839-A794-837ED51C4E50}" srcId="{BD14373B-5B60-472F-A3BF-E3D551F6E273}" destId="{47C65273-FA74-4B77-8BCA-E0937830780C}" srcOrd="0" destOrd="0" parTransId="{26B4BD6F-CCA5-459E-B20F-E29BEA01FB32}" sibTransId="{BC77AC45-0CAB-46E9-BF5D-4BFAB76079B7}"/>
    <dgm:cxn modelId="{039F7632-9E8D-4B50-86BB-15DD24580EE2}" type="presOf" srcId="{BD14373B-5B60-472F-A3BF-E3D551F6E273}" destId="{413EBAAE-CA03-43C5-8768-1EF32996C2C1}" srcOrd="0" destOrd="0" presId="urn:microsoft.com/office/officeart/2005/8/layout/vList2"/>
    <dgm:cxn modelId="{412F31A6-DB5E-482F-BDF6-3C9788ADD186}" type="presParOf" srcId="{413EBAAE-CA03-43C5-8768-1EF32996C2C1}" destId="{7A02FA96-125A-4D91-AA5C-0A7F2BB37AC5}"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FAF5BD-EBDB-4958-80DE-A7A7CAAEDDE2}"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zh-CN" altLang="en-US"/>
        </a:p>
      </dgm:t>
    </dgm:pt>
    <dgm:pt modelId="{EC904364-D6A8-4EB5-80E2-718357D5E59E}">
      <dgm:prSet custT="1"/>
      <dgm:spPr/>
      <dgm:t>
        <a:bodyPr/>
        <a:lstStyle/>
        <a:p>
          <a:pPr rtl="0"/>
          <a:r>
            <a:rPr lang="zh-CN" altLang="en-US" sz="2000" dirty="0" smtClean="0"/>
            <a:t>政府补贴程度</a:t>
          </a:r>
          <a:endParaRPr lang="zh-CN" altLang="en-US" sz="2100" dirty="0"/>
        </a:p>
      </dgm:t>
    </dgm:pt>
    <dgm:pt modelId="{35A36EE2-AC30-468A-BC60-6A814517A142}" type="parTrans" cxnId="{362FE57A-F4E6-4110-BE86-DB4C12739E34}">
      <dgm:prSet/>
      <dgm:spPr/>
      <dgm:t>
        <a:bodyPr/>
        <a:lstStyle/>
        <a:p>
          <a:endParaRPr lang="zh-CN" altLang="en-US"/>
        </a:p>
      </dgm:t>
    </dgm:pt>
    <dgm:pt modelId="{4EECA8B7-1FA3-402C-8FDA-3CBF568BCDF3}" type="sibTrans" cxnId="{362FE57A-F4E6-4110-BE86-DB4C12739E34}">
      <dgm:prSet/>
      <dgm:spPr/>
      <dgm:t>
        <a:bodyPr/>
        <a:lstStyle/>
        <a:p>
          <a:endParaRPr lang="zh-CN" altLang="en-US"/>
        </a:p>
      </dgm:t>
    </dgm:pt>
    <dgm:pt modelId="{C07C8B25-FD75-41DE-8F76-36C31AE56921}" type="pres">
      <dgm:prSet presAssocID="{7EFAF5BD-EBDB-4958-80DE-A7A7CAAEDDE2}" presName="linear" presStyleCnt="0">
        <dgm:presLayoutVars>
          <dgm:animLvl val="lvl"/>
          <dgm:resizeHandles val="exact"/>
        </dgm:presLayoutVars>
      </dgm:prSet>
      <dgm:spPr/>
      <dgm:t>
        <a:bodyPr/>
        <a:lstStyle/>
        <a:p>
          <a:endParaRPr lang="zh-CN" altLang="en-US"/>
        </a:p>
      </dgm:t>
    </dgm:pt>
    <dgm:pt modelId="{55A54754-040A-4CFB-B5B0-4CB820EE3787}" type="pres">
      <dgm:prSet presAssocID="{EC904364-D6A8-4EB5-80E2-718357D5E59E}" presName="parentText" presStyleLbl="node1" presStyleIdx="0" presStyleCnt="1" custScaleY="170350" custLinFactNeighborX="-11923" custLinFactNeighborY="-4782">
        <dgm:presLayoutVars>
          <dgm:chMax val="0"/>
          <dgm:bulletEnabled val="1"/>
        </dgm:presLayoutVars>
      </dgm:prSet>
      <dgm:spPr/>
      <dgm:t>
        <a:bodyPr/>
        <a:lstStyle/>
        <a:p>
          <a:endParaRPr lang="zh-CN" altLang="en-US"/>
        </a:p>
      </dgm:t>
    </dgm:pt>
  </dgm:ptLst>
  <dgm:cxnLst>
    <dgm:cxn modelId="{343830CD-2E44-4BBF-B2E6-5A00F68A59BC}" type="presOf" srcId="{7EFAF5BD-EBDB-4958-80DE-A7A7CAAEDDE2}" destId="{C07C8B25-FD75-41DE-8F76-36C31AE56921}" srcOrd="0" destOrd="0" presId="urn:microsoft.com/office/officeart/2005/8/layout/vList2"/>
    <dgm:cxn modelId="{362FE57A-F4E6-4110-BE86-DB4C12739E34}" srcId="{7EFAF5BD-EBDB-4958-80DE-A7A7CAAEDDE2}" destId="{EC904364-D6A8-4EB5-80E2-718357D5E59E}" srcOrd="0" destOrd="0" parTransId="{35A36EE2-AC30-468A-BC60-6A814517A142}" sibTransId="{4EECA8B7-1FA3-402C-8FDA-3CBF568BCDF3}"/>
    <dgm:cxn modelId="{B92F6A23-C096-4257-A844-A0E88365CAE6}" type="presOf" srcId="{EC904364-D6A8-4EB5-80E2-718357D5E59E}" destId="{55A54754-040A-4CFB-B5B0-4CB820EE3787}" srcOrd="0" destOrd="0" presId="urn:microsoft.com/office/officeart/2005/8/layout/vList2"/>
    <dgm:cxn modelId="{FC3AFFEB-8815-4374-819D-4853B8AE8E02}" type="presParOf" srcId="{C07C8B25-FD75-41DE-8F76-36C31AE56921}" destId="{55A54754-040A-4CFB-B5B0-4CB820EE3787}"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4245570-B001-46AA-AD69-4E70211ACE8E}" type="doc">
      <dgm:prSet loTypeId="urn:microsoft.com/office/officeart/2005/8/layout/vList2" loCatId="list" qsTypeId="urn:microsoft.com/office/officeart/2005/8/quickstyle/simple5" qsCatId="simple" csTypeId="urn:microsoft.com/office/officeart/2005/8/colors/accent1_2" csCatId="accent1"/>
      <dgm:spPr/>
      <dgm:t>
        <a:bodyPr/>
        <a:lstStyle/>
        <a:p>
          <a:endParaRPr lang="zh-CN" altLang="en-US"/>
        </a:p>
      </dgm:t>
    </dgm:pt>
    <dgm:pt modelId="{045BC7BA-2996-4578-BCAE-77574D4B94C6}">
      <dgm:prSet custT="1"/>
      <dgm:spPr/>
      <dgm:t>
        <a:bodyPr/>
        <a:lstStyle/>
        <a:p>
          <a:pPr rtl="0"/>
          <a:r>
            <a:rPr lang="zh-CN" altLang="en-US" sz="2400" dirty="0" smtClean="0"/>
            <a:t>农民的风险管理意识</a:t>
          </a:r>
          <a:endParaRPr lang="zh-CN" altLang="en-US" sz="2400" dirty="0"/>
        </a:p>
      </dgm:t>
    </dgm:pt>
    <dgm:pt modelId="{BBD70FC7-5525-4970-B781-0C04058D85FD}" type="parTrans" cxnId="{C3F67525-A2BD-4C91-9613-75BEF5B9E973}">
      <dgm:prSet/>
      <dgm:spPr/>
      <dgm:t>
        <a:bodyPr/>
        <a:lstStyle/>
        <a:p>
          <a:endParaRPr lang="zh-CN" altLang="en-US"/>
        </a:p>
      </dgm:t>
    </dgm:pt>
    <dgm:pt modelId="{9970A3D6-4C03-4228-ACD1-12EDA2B76B09}" type="sibTrans" cxnId="{C3F67525-A2BD-4C91-9613-75BEF5B9E973}">
      <dgm:prSet/>
      <dgm:spPr/>
      <dgm:t>
        <a:bodyPr/>
        <a:lstStyle/>
        <a:p>
          <a:endParaRPr lang="zh-CN" altLang="en-US"/>
        </a:p>
      </dgm:t>
    </dgm:pt>
    <dgm:pt modelId="{955A15F1-4CBF-41BE-AFE4-69E16F553251}" type="pres">
      <dgm:prSet presAssocID="{54245570-B001-46AA-AD69-4E70211ACE8E}" presName="linear" presStyleCnt="0">
        <dgm:presLayoutVars>
          <dgm:animLvl val="lvl"/>
          <dgm:resizeHandles val="exact"/>
        </dgm:presLayoutVars>
      </dgm:prSet>
      <dgm:spPr/>
      <dgm:t>
        <a:bodyPr/>
        <a:lstStyle/>
        <a:p>
          <a:endParaRPr lang="zh-CN" altLang="en-US"/>
        </a:p>
      </dgm:t>
    </dgm:pt>
    <dgm:pt modelId="{D32E4470-BC7D-4513-85D6-DAC8452C7A5C}" type="pres">
      <dgm:prSet presAssocID="{045BC7BA-2996-4578-BCAE-77574D4B94C6}" presName="parentText" presStyleLbl="node1" presStyleIdx="0" presStyleCnt="1">
        <dgm:presLayoutVars>
          <dgm:chMax val="0"/>
          <dgm:bulletEnabled val="1"/>
        </dgm:presLayoutVars>
      </dgm:prSet>
      <dgm:spPr/>
      <dgm:t>
        <a:bodyPr/>
        <a:lstStyle/>
        <a:p>
          <a:endParaRPr lang="zh-CN" altLang="en-US"/>
        </a:p>
      </dgm:t>
    </dgm:pt>
  </dgm:ptLst>
  <dgm:cxnLst>
    <dgm:cxn modelId="{470068F2-032B-407C-9EE9-B88D5E3DE80F}" type="presOf" srcId="{045BC7BA-2996-4578-BCAE-77574D4B94C6}" destId="{D32E4470-BC7D-4513-85D6-DAC8452C7A5C}" srcOrd="0" destOrd="0" presId="urn:microsoft.com/office/officeart/2005/8/layout/vList2"/>
    <dgm:cxn modelId="{C3F67525-A2BD-4C91-9613-75BEF5B9E973}" srcId="{54245570-B001-46AA-AD69-4E70211ACE8E}" destId="{045BC7BA-2996-4578-BCAE-77574D4B94C6}" srcOrd="0" destOrd="0" parTransId="{BBD70FC7-5525-4970-B781-0C04058D85FD}" sibTransId="{9970A3D6-4C03-4228-ACD1-12EDA2B76B09}"/>
    <dgm:cxn modelId="{9489339C-0085-4BD3-94D6-155D279E9D21}" type="presOf" srcId="{54245570-B001-46AA-AD69-4E70211ACE8E}" destId="{955A15F1-4CBF-41BE-AFE4-69E16F553251}" srcOrd="0" destOrd="0" presId="urn:microsoft.com/office/officeart/2005/8/layout/vList2"/>
    <dgm:cxn modelId="{595C34F7-5707-4BEB-B0A2-C80F31AC5E45}" type="presParOf" srcId="{955A15F1-4CBF-41BE-AFE4-69E16F553251}" destId="{D32E4470-BC7D-4513-85D6-DAC8452C7A5C}" srcOrd="0" destOrd="0" presId="urn:microsoft.com/office/officeart/2005/8/layout/vList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A5598B5-59A6-4D13-83BD-626E6CEE6B33}"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zh-CN" altLang="en-US"/>
        </a:p>
      </dgm:t>
    </dgm:pt>
    <dgm:pt modelId="{BDC24BCF-65CD-4EEA-B664-5CEC0A09E1B7}">
      <dgm:prSet custT="1"/>
      <dgm:spPr/>
      <dgm:t>
        <a:bodyPr/>
        <a:lstStyle/>
        <a:p>
          <a:pPr rtl="0"/>
          <a:r>
            <a:rPr lang="zh-CN" altLang="en-US" sz="2300" dirty="0" smtClean="0"/>
            <a:t>由于国内此前几乎没有类似的研究，国外的绩效评价体系又不能“照搬”，于是，尽快建立一个保险保费补贴的绩效评价体系的需求就显得异常迫切。</a:t>
          </a:r>
          <a:endParaRPr lang="zh-CN" altLang="en-US" sz="2300" dirty="0"/>
        </a:p>
      </dgm:t>
    </dgm:pt>
    <dgm:pt modelId="{904662B3-7A38-43A1-B188-74C902C7A295}" type="parTrans" cxnId="{CF41848F-189E-41B6-975F-FABD726C625D}">
      <dgm:prSet/>
      <dgm:spPr/>
      <dgm:t>
        <a:bodyPr/>
        <a:lstStyle/>
        <a:p>
          <a:endParaRPr lang="zh-CN" altLang="en-US"/>
        </a:p>
      </dgm:t>
    </dgm:pt>
    <dgm:pt modelId="{592E6632-56A6-4B99-A0FE-6DC591B5F1F5}" type="sibTrans" cxnId="{CF41848F-189E-41B6-975F-FABD726C625D}">
      <dgm:prSet/>
      <dgm:spPr/>
      <dgm:t>
        <a:bodyPr/>
        <a:lstStyle/>
        <a:p>
          <a:endParaRPr lang="zh-CN" altLang="en-US"/>
        </a:p>
      </dgm:t>
    </dgm:pt>
    <dgm:pt modelId="{BBD355C6-99ED-4A31-A268-AEB8170E6E19}" type="pres">
      <dgm:prSet presAssocID="{EA5598B5-59A6-4D13-83BD-626E6CEE6B33}" presName="linear" presStyleCnt="0">
        <dgm:presLayoutVars>
          <dgm:animLvl val="lvl"/>
          <dgm:resizeHandles val="exact"/>
        </dgm:presLayoutVars>
      </dgm:prSet>
      <dgm:spPr/>
      <dgm:t>
        <a:bodyPr/>
        <a:lstStyle/>
        <a:p>
          <a:endParaRPr lang="zh-CN" altLang="en-US"/>
        </a:p>
      </dgm:t>
    </dgm:pt>
    <dgm:pt modelId="{93476314-EF8F-4507-A82C-0520E7E25553}" type="pres">
      <dgm:prSet presAssocID="{BDC24BCF-65CD-4EEA-B664-5CEC0A09E1B7}" presName="parentText" presStyleLbl="node1" presStyleIdx="0" presStyleCnt="1" custScaleY="124054" custLinFactNeighborX="-5543" custLinFactNeighborY="15637">
        <dgm:presLayoutVars>
          <dgm:chMax val="0"/>
          <dgm:bulletEnabled val="1"/>
        </dgm:presLayoutVars>
      </dgm:prSet>
      <dgm:spPr/>
      <dgm:t>
        <a:bodyPr/>
        <a:lstStyle/>
        <a:p>
          <a:endParaRPr lang="zh-CN" altLang="en-US"/>
        </a:p>
      </dgm:t>
    </dgm:pt>
  </dgm:ptLst>
  <dgm:cxnLst>
    <dgm:cxn modelId="{CF41848F-189E-41B6-975F-FABD726C625D}" srcId="{EA5598B5-59A6-4D13-83BD-626E6CEE6B33}" destId="{BDC24BCF-65CD-4EEA-B664-5CEC0A09E1B7}" srcOrd="0" destOrd="0" parTransId="{904662B3-7A38-43A1-B188-74C902C7A295}" sibTransId="{592E6632-56A6-4B99-A0FE-6DC591B5F1F5}"/>
    <dgm:cxn modelId="{0682F9B7-687E-4F56-A681-029C64C241FE}" type="presOf" srcId="{EA5598B5-59A6-4D13-83BD-626E6CEE6B33}" destId="{BBD355C6-99ED-4A31-A268-AEB8170E6E19}" srcOrd="0" destOrd="0" presId="urn:microsoft.com/office/officeart/2005/8/layout/vList2"/>
    <dgm:cxn modelId="{5205099E-3578-47D4-A5D9-96AECF281074}" type="presOf" srcId="{BDC24BCF-65CD-4EEA-B664-5CEC0A09E1B7}" destId="{93476314-EF8F-4507-A82C-0520E7E25553}" srcOrd="0" destOrd="0" presId="urn:microsoft.com/office/officeart/2005/8/layout/vList2"/>
    <dgm:cxn modelId="{7BE2CA41-BB46-428B-940E-EE14C43BE568}" type="presParOf" srcId="{BBD355C6-99ED-4A31-A268-AEB8170E6E19}" destId="{93476314-EF8F-4507-A82C-0520E7E25553}" srcOrd="0" destOrd="0" presId="urn:microsoft.com/office/officeart/2005/8/layout/vList2"/>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4BEC2A3-BC07-4409-AAE2-AF7A67011556}" type="doc">
      <dgm:prSet loTypeId="urn:microsoft.com/office/officeart/2005/8/layout/vProcess5" loCatId="process" qsTypeId="urn:microsoft.com/office/officeart/2005/8/quickstyle/simple5" qsCatId="simple" csTypeId="urn:microsoft.com/office/officeart/2005/8/colors/accent1_2" csCatId="accent1" phldr="1"/>
      <dgm:spPr/>
      <dgm:t>
        <a:bodyPr/>
        <a:lstStyle/>
        <a:p>
          <a:endParaRPr lang="zh-CN" altLang="en-US"/>
        </a:p>
      </dgm:t>
    </dgm:pt>
    <dgm:pt modelId="{8AFF07D4-F27D-4894-BE7C-30352D83341F}">
      <dgm:prSet phldrT="[文本]" custT="1"/>
      <dgm:spPr/>
      <dgm:t>
        <a:bodyPr/>
        <a:lstStyle/>
        <a:p>
          <a:pPr algn="l"/>
          <a:r>
            <a:rPr lang="zh-CN" altLang="en-US" sz="2800" dirty="0" smtClean="0"/>
            <a:t>探究政策</a:t>
          </a:r>
          <a:endParaRPr lang="en-US" altLang="zh-CN" sz="2800" dirty="0" smtClean="0"/>
        </a:p>
        <a:p>
          <a:pPr algn="l"/>
          <a:r>
            <a:rPr lang="zh-CN" altLang="en-US" sz="2200" dirty="0" smtClean="0"/>
            <a:t>对农村经济、农业保险、农民生活等可能产生的效应</a:t>
          </a:r>
          <a:endParaRPr lang="zh-CN" altLang="en-US" sz="2200" dirty="0"/>
        </a:p>
      </dgm:t>
    </dgm:pt>
    <dgm:pt modelId="{2580CB13-FE12-4B1D-89D9-B2F00238117E}" type="parTrans" cxnId="{7E71CEA8-318F-4C34-8429-0E4B1EF3C8AB}">
      <dgm:prSet/>
      <dgm:spPr/>
      <dgm:t>
        <a:bodyPr/>
        <a:lstStyle/>
        <a:p>
          <a:endParaRPr lang="zh-CN" altLang="en-US"/>
        </a:p>
      </dgm:t>
    </dgm:pt>
    <dgm:pt modelId="{A34DE902-353A-4653-839D-80B5AA936BE1}" type="sibTrans" cxnId="{7E71CEA8-318F-4C34-8429-0E4B1EF3C8AB}">
      <dgm:prSet/>
      <dgm:spPr/>
      <dgm:t>
        <a:bodyPr/>
        <a:lstStyle/>
        <a:p>
          <a:r>
            <a:rPr lang="zh-CN" altLang="en-US" dirty="0" smtClean="0"/>
            <a:t>指导</a:t>
          </a:r>
          <a:endParaRPr lang="zh-CN" altLang="en-US" dirty="0"/>
        </a:p>
      </dgm:t>
    </dgm:pt>
    <dgm:pt modelId="{4F71404D-63E2-42C9-AB3D-3D8AFF927EDD}">
      <dgm:prSet phldrT="[文本]" custT="1"/>
      <dgm:spPr/>
      <dgm:t>
        <a:bodyPr/>
        <a:lstStyle/>
        <a:p>
          <a:pPr algn="l"/>
          <a:r>
            <a:rPr lang="zh-CN" altLang="en-US" sz="3200" dirty="0" smtClean="0"/>
            <a:t>指标构思</a:t>
          </a:r>
          <a:endParaRPr lang="zh-CN" altLang="en-US" sz="3200" dirty="0"/>
        </a:p>
      </dgm:t>
    </dgm:pt>
    <dgm:pt modelId="{44EE6B0A-4A86-4F6E-8B56-6C4B96AC5B28}" type="parTrans" cxnId="{7CEDAAB2-8C7E-40DD-A1A1-2F73CF92EDB9}">
      <dgm:prSet/>
      <dgm:spPr/>
      <dgm:t>
        <a:bodyPr/>
        <a:lstStyle/>
        <a:p>
          <a:endParaRPr lang="zh-CN" altLang="en-US"/>
        </a:p>
      </dgm:t>
    </dgm:pt>
    <dgm:pt modelId="{81A7F70B-D14E-4DAF-8009-E97DDB9CD03E}" type="sibTrans" cxnId="{7CEDAAB2-8C7E-40DD-A1A1-2F73CF92EDB9}">
      <dgm:prSet/>
      <dgm:spPr/>
      <dgm:t>
        <a:bodyPr/>
        <a:lstStyle/>
        <a:p>
          <a:r>
            <a:rPr lang="zh-CN" altLang="en-US" dirty="0" smtClean="0"/>
            <a:t>筛选</a:t>
          </a:r>
          <a:endParaRPr lang="zh-CN" altLang="en-US" dirty="0"/>
        </a:p>
      </dgm:t>
    </dgm:pt>
    <dgm:pt modelId="{537121BC-C9F0-4551-8A22-6D64ACEB7C9F}">
      <dgm:prSet phldrT="[文本]" custT="1"/>
      <dgm:spPr/>
      <dgm:t>
        <a:bodyPr/>
        <a:lstStyle/>
        <a:p>
          <a:pPr algn="l"/>
          <a:r>
            <a:rPr lang="zh-CN" altLang="en-US" sz="2000" dirty="0" smtClean="0"/>
            <a:t>选择调研指标</a:t>
          </a:r>
          <a:endParaRPr lang="zh-CN" altLang="en-US" sz="2000" dirty="0"/>
        </a:p>
      </dgm:t>
    </dgm:pt>
    <dgm:pt modelId="{34BC5C52-28E6-4636-8F50-F75B7456177B}" type="parTrans" cxnId="{A0B3426B-6456-40EF-B865-270687FF3989}">
      <dgm:prSet/>
      <dgm:spPr/>
      <dgm:t>
        <a:bodyPr/>
        <a:lstStyle/>
        <a:p>
          <a:endParaRPr lang="zh-CN" altLang="en-US"/>
        </a:p>
      </dgm:t>
    </dgm:pt>
    <dgm:pt modelId="{A6E49AC4-C534-42D2-A2EB-ECF5181CF2A9}" type="sibTrans" cxnId="{A0B3426B-6456-40EF-B865-270687FF3989}">
      <dgm:prSet/>
      <dgm:spPr/>
      <dgm:t>
        <a:bodyPr/>
        <a:lstStyle/>
        <a:p>
          <a:endParaRPr lang="zh-CN" altLang="en-US"/>
        </a:p>
      </dgm:t>
    </dgm:pt>
    <dgm:pt modelId="{7532AB99-1BA9-429A-A109-0853DF335054}">
      <dgm:prSet/>
      <dgm:spPr/>
      <dgm:t>
        <a:bodyPr/>
        <a:lstStyle/>
        <a:p>
          <a:pPr algn="ctr"/>
          <a:r>
            <a:rPr lang="zh-CN" i="0" dirty="0" smtClean="0"/>
            <a:t>确定具体指标</a:t>
          </a:r>
          <a:endParaRPr lang="zh-CN" altLang="en-US" i="0" dirty="0"/>
        </a:p>
      </dgm:t>
    </dgm:pt>
    <dgm:pt modelId="{E8C09720-10EB-4ADA-AA95-ADF6635E3DC3}" type="parTrans" cxnId="{C3C1F462-E43A-4737-8548-4FEB2456A8CB}">
      <dgm:prSet/>
      <dgm:spPr/>
      <dgm:t>
        <a:bodyPr/>
        <a:lstStyle/>
        <a:p>
          <a:endParaRPr lang="zh-CN" altLang="en-US"/>
        </a:p>
      </dgm:t>
    </dgm:pt>
    <dgm:pt modelId="{C8B9DD79-B045-4489-8D44-EC48E7251578}" type="sibTrans" cxnId="{C3C1F462-E43A-4737-8548-4FEB2456A8CB}">
      <dgm:prSet/>
      <dgm:spPr/>
      <dgm:t>
        <a:bodyPr/>
        <a:lstStyle/>
        <a:p>
          <a:endParaRPr lang="zh-CN" altLang="en-US"/>
        </a:p>
      </dgm:t>
    </dgm:pt>
    <dgm:pt modelId="{148DD626-2A68-464C-A540-395DD37DE267}">
      <dgm:prSet phldrT="[文本]" custT="1"/>
      <dgm:spPr/>
      <dgm:t>
        <a:bodyPr/>
        <a:lstStyle/>
        <a:p>
          <a:pPr algn="l"/>
          <a:r>
            <a:rPr lang="zh-CN" altLang="en-US" sz="2000" dirty="0" smtClean="0"/>
            <a:t>量化调研指标</a:t>
          </a:r>
          <a:endParaRPr lang="zh-CN" altLang="en-US" sz="2000" dirty="0"/>
        </a:p>
      </dgm:t>
    </dgm:pt>
    <dgm:pt modelId="{A3111897-AA1B-4FFD-BE77-C29F8986EEB0}" type="parTrans" cxnId="{74BF1940-EB29-4E57-B036-1E5B8B8DEEEA}">
      <dgm:prSet/>
      <dgm:spPr/>
      <dgm:t>
        <a:bodyPr/>
        <a:lstStyle/>
        <a:p>
          <a:endParaRPr lang="zh-CN" altLang="en-US"/>
        </a:p>
      </dgm:t>
    </dgm:pt>
    <dgm:pt modelId="{7DFE106A-22AF-42BF-BB7F-9283C0CFED95}" type="sibTrans" cxnId="{74BF1940-EB29-4E57-B036-1E5B8B8DEEEA}">
      <dgm:prSet/>
      <dgm:spPr/>
      <dgm:t>
        <a:bodyPr/>
        <a:lstStyle/>
        <a:p>
          <a:endParaRPr lang="zh-CN" altLang="en-US"/>
        </a:p>
      </dgm:t>
    </dgm:pt>
    <dgm:pt modelId="{2171E47F-7212-4294-9732-A8BDAB422550}">
      <dgm:prSet phldrT="[文本]" custT="1"/>
      <dgm:spPr/>
      <dgm:t>
        <a:bodyPr/>
        <a:lstStyle/>
        <a:p>
          <a:pPr algn="l"/>
          <a:r>
            <a:rPr lang="zh-CN" altLang="en-US" sz="2000" dirty="0" smtClean="0"/>
            <a:t>检验调研指标与研究课题的相关性</a:t>
          </a:r>
          <a:endParaRPr lang="zh-CN" altLang="en-US" sz="2000" dirty="0"/>
        </a:p>
      </dgm:t>
    </dgm:pt>
    <dgm:pt modelId="{6D8AD7D5-8EA5-4F37-A351-44969B63715C}" type="parTrans" cxnId="{7C258803-D9F4-4156-9060-DEB5D42A68F6}">
      <dgm:prSet/>
      <dgm:spPr/>
      <dgm:t>
        <a:bodyPr/>
        <a:lstStyle/>
        <a:p>
          <a:endParaRPr lang="zh-CN" altLang="en-US"/>
        </a:p>
      </dgm:t>
    </dgm:pt>
    <dgm:pt modelId="{76963B25-3682-4419-A3A7-92F15450AEDB}" type="sibTrans" cxnId="{7C258803-D9F4-4156-9060-DEB5D42A68F6}">
      <dgm:prSet/>
      <dgm:spPr/>
      <dgm:t>
        <a:bodyPr/>
        <a:lstStyle/>
        <a:p>
          <a:endParaRPr lang="zh-CN" altLang="en-US"/>
        </a:p>
      </dgm:t>
    </dgm:pt>
    <dgm:pt modelId="{D5B338A7-8FF5-4071-9DF9-6B6560C79F80}" type="pres">
      <dgm:prSet presAssocID="{94BEC2A3-BC07-4409-AAE2-AF7A67011556}" presName="outerComposite" presStyleCnt="0">
        <dgm:presLayoutVars>
          <dgm:chMax val="5"/>
          <dgm:dir/>
          <dgm:resizeHandles val="exact"/>
        </dgm:presLayoutVars>
      </dgm:prSet>
      <dgm:spPr/>
      <dgm:t>
        <a:bodyPr/>
        <a:lstStyle/>
        <a:p>
          <a:endParaRPr lang="zh-CN" altLang="en-US"/>
        </a:p>
      </dgm:t>
    </dgm:pt>
    <dgm:pt modelId="{185F46A2-A465-4FE4-9DF1-24BDB836A740}" type="pres">
      <dgm:prSet presAssocID="{94BEC2A3-BC07-4409-AAE2-AF7A67011556}" presName="dummyMaxCanvas" presStyleCnt="0">
        <dgm:presLayoutVars/>
      </dgm:prSet>
      <dgm:spPr/>
    </dgm:pt>
    <dgm:pt modelId="{37FB368D-922B-43C6-8D8E-F43BFB99B40D}" type="pres">
      <dgm:prSet presAssocID="{94BEC2A3-BC07-4409-AAE2-AF7A67011556}" presName="ThreeNodes_1" presStyleLbl="node1" presStyleIdx="0" presStyleCnt="3" custScaleX="92005" custLinFactNeighborX="-2862" custLinFactNeighborY="18889">
        <dgm:presLayoutVars>
          <dgm:bulletEnabled val="1"/>
        </dgm:presLayoutVars>
      </dgm:prSet>
      <dgm:spPr/>
      <dgm:t>
        <a:bodyPr/>
        <a:lstStyle/>
        <a:p>
          <a:endParaRPr lang="zh-CN" altLang="en-US"/>
        </a:p>
      </dgm:t>
    </dgm:pt>
    <dgm:pt modelId="{CEF04DE2-DB29-4F4A-8251-69CF64DF0767}" type="pres">
      <dgm:prSet presAssocID="{94BEC2A3-BC07-4409-AAE2-AF7A67011556}" presName="ThreeNodes_2" presStyleLbl="node1" presStyleIdx="1" presStyleCnt="3" custScaleX="106762" custScaleY="123335" custLinFactNeighborX="1776" custLinFactNeighborY="27986">
        <dgm:presLayoutVars>
          <dgm:bulletEnabled val="1"/>
        </dgm:presLayoutVars>
      </dgm:prSet>
      <dgm:spPr/>
      <dgm:t>
        <a:bodyPr/>
        <a:lstStyle/>
        <a:p>
          <a:endParaRPr lang="zh-CN" altLang="en-US"/>
        </a:p>
      </dgm:t>
    </dgm:pt>
    <dgm:pt modelId="{DE601466-32B4-4BA3-A92E-5CB7C0B5A052}" type="pres">
      <dgm:prSet presAssocID="{94BEC2A3-BC07-4409-AAE2-AF7A67011556}" presName="ThreeNodes_3" presStyleLbl="node1" presStyleIdx="2" presStyleCnt="3" custScaleX="74976" custScaleY="41263" custLinFactNeighborX="10968" custLinFactNeighborY="4920">
        <dgm:presLayoutVars>
          <dgm:bulletEnabled val="1"/>
        </dgm:presLayoutVars>
      </dgm:prSet>
      <dgm:spPr/>
      <dgm:t>
        <a:bodyPr/>
        <a:lstStyle/>
        <a:p>
          <a:endParaRPr lang="zh-CN" altLang="en-US"/>
        </a:p>
      </dgm:t>
    </dgm:pt>
    <dgm:pt modelId="{3C37A920-D071-47D5-B483-703A51121F0D}" type="pres">
      <dgm:prSet presAssocID="{94BEC2A3-BC07-4409-AAE2-AF7A67011556}" presName="ThreeConn_1-2" presStyleLbl="fgAccFollowNode1" presStyleIdx="0" presStyleCnt="2" custLinFactNeighborX="-50527" custLinFactNeighborY="19363">
        <dgm:presLayoutVars>
          <dgm:bulletEnabled val="1"/>
        </dgm:presLayoutVars>
      </dgm:prSet>
      <dgm:spPr/>
      <dgm:t>
        <a:bodyPr/>
        <a:lstStyle/>
        <a:p>
          <a:endParaRPr lang="zh-CN" altLang="en-US"/>
        </a:p>
      </dgm:t>
    </dgm:pt>
    <dgm:pt modelId="{AB218CCF-6ECC-49A7-AF19-497BF3FC42E9}" type="pres">
      <dgm:prSet presAssocID="{94BEC2A3-BC07-4409-AAE2-AF7A67011556}" presName="ThreeConn_2-3" presStyleLbl="fgAccFollowNode1" presStyleIdx="1" presStyleCnt="2" custLinFactNeighborX="5005" custLinFactNeighborY="53817">
        <dgm:presLayoutVars>
          <dgm:bulletEnabled val="1"/>
        </dgm:presLayoutVars>
      </dgm:prSet>
      <dgm:spPr/>
      <dgm:t>
        <a:bodyPr/>
        <a:lstStyle/>
        <a:p>
          <a:endParaRPr lang="zh-CN" altLang="en-US"/>
        </a:p>
      </dgm:t>
    </dgm:pt>
    <dgm:pt modelId="{AB1AF7DE-AC81-402B-B6C6-DEFC66CE81E0}" type="pres">
      <dgm:prSet presAssocID="{94BEC2A3-BC07-4409-AAE2-AF7A67011556}" presName="ThreeNodes_1_text" presStyleLbl="node1" presStyleIdx="2" presStyleCnt="3">
        <dgm:presLayoutVars>
          <dgm:bulletEnabled val="1"/>
        </dgm:presLayoutVars>
      </dgm:prSet>
      <dgm:spPr/>
      <dgm:t>
        <a:bodyPr/>
        <a:lstStyle/>
        <a:p>
          <a:endParaRPr lang="zh-CN" altLang="en-US"/>
        </a:p>
      </dgm:t>
    </dgm:pt>
    <dgm:pt modelId="{4D30580D-0413-4816-9B56-3D4D534C1663}" type="pres">
      <dgm:prSet presAssocID="{94BEC2A3-BC07-4409-AAE2-AF7A67011556}" presName="ThreeNodes_2_text" presStyleLbl="node1" presStyleIdx="2" presStyleCnt="3">
        <dgm:presLayoutVars>
          <dgm:bulletEnabled val="1"/>
        </dgm:presLayoutVars>
      </dgm:prSet>
      <dgm:spPr/>
      <dgm:t>
        <a:bodyPr/>
        <a:lstStyle/>
        <a:p>
          <a:endParaRPr lang="zh-CN" altLang="en-US"/>
        </a:p>
      </dgm:t>
    </dgm:pt>
    <dgm:pt modelId="{8AB4242F-803B-42E0-8994-0B3BB5FEC936}" type="pres">
      <dgm:prSet presAssocID="{94BEC2A3-BC07-4409-AAE2-AF7A67011556}" presName="ThreeNodes_3_text" presStyleLbl="node1" presStyleIdx="2" presStyleCnt="3">
        <dgm:presLayoutVars>
          <dgm:bulletEnabled val="1"/>
        </dgm:presLayoutVars>
      </dgm:prSet>
      <dgm:spPr/>
      <dgm:t>
        <a:bodyPr/>
        <a:lstStyle/>
        <a:p>
          <a:endParaRPr lang="zh-CN" altLang="en-US"/>
        </a:p>
      </dgm:t>
    </dgm:pt>
  </dgm:ptLst>
  <dgm:cxnLst>
    <dgm:cxn modelId="{7C258803-D9F4-4156-9060-DEB5D42A68F6}" srcId="{4F71404D-63E2-42C9-AB3D-3D8AFF927EDD}" destId="{2171E47F-7212-4294-9732-A8BDAB422550}" srcOrd="2" destOrd="0" parTransId="{6D8AD7D5-8EA5-4F37-A351-44969B63715C}" sibTransId="{76963B25-3682-4419-A3A7-92F15450AEDB}"/>
    <dgm:cxn modelId="{51D397F1-CA51-4A2B-9B82-66C06AF25775}" type="presOf" srcId="{148DD626-2A68-464C-A540-395DD37DE267}" destId="{CEF04DE2-DB29-4F4A-8251-69CF64DF0767}" srcOrd="0" destOrd="2" presId="urn:microsoft.com/office/officeart/2005/8/layout/vProcess5"/>
    <dgm:cxn modelId="{03BBCF80-145C-492F-A1A8-95144111C00D}" type="presOf" srcId="{4F71404D-63E2-42C9-AB3D-3D8AFF927EDD}" destId="{CEF04DE2-DB29-4F4A-8251-69CF64DF0767}" srcOrd="0" destOrd="0" presId="urn:microsoft.com/office/officeart/2005/8/layout/vProcess5"/>
    <dgm:cxn modelId="{8AB6480D-35C5-461B-89A8-80A58CE78789}" type="presOf" srcId="{7532AB99-1BA9-429A-A109-0853DF335054}" destId="{DE601466-32B4-4BA3-A92E-5CB7C0B5A052}" srcOrd="0" destOrd="0" presId="urn:microsoft.com/office/officeart/2005/8/layout/vProcess5"/>
    <dgm:cxn modelId="{7CEDAAB2-8C7E-40DD-A1A1-2F73CF92EDB9}" srcId="{94BEC2A3-BC07-4409-AAE2-AF7A67011556}" destId="{4F71404D-63E2-42C9-AB3D-3D8AFF927EDD}" srcOrd="1" destOrd="0" parTransId="{44EE6B0A-4A86-4F6E-8B56-6C4B96AC5B28}" sibTransId="{81A7F70B-D14E-4DAF-8009-E97DDB9CD03E}"/>
    <dgm:cxn modelId="{A0B3426B-6456-40EF-B865-270687FF3989}" srcId="{4F71404D-63E2-42C9-AB3D-3D8AFF927EDD}" destId="{537121BC-C9F0-4551-8A22-6D64ACEB7C9F}" srcOrd="0" destOrd="0" parTransId="{34BC5C52-28E6-4636-8F50-F75B7456177B}" sibTransId="{A6E49AC4-C534-42D2-A2EB-ECF5181CF2A9}"/>
    <dgm:cxn modelId="{3018A4F4-280C-4674-A8CD-A9345E2953B9}" type="presOf" srcId="{A34DE902-353A-4653-839D-80B5AA936BE1}" destId="{3C37A920-D071-47D5-B483-703A51121F0D}" srcOrd="0" destOrd="0" presId="urn:microsoft.com/office/officeart/2005/8/layout/vProcess5"/>
    <dgm:cxn modelId="{7E71CEA8-318F-4C34-8429-0E4B1EF3C8AB}" srcId="{94BEC2A3-BC07-4409-AAE2-AF7A67011556}" destId="{8AFF07D4-F27D-4894-BE7C-30352D83341F}" srcOrd="0" destOrd="0" parTransId="{2580CB13-FE12-4B1D-89D9-B2F00238117E}" sibTransId="{A34DE902-353A-4653-839D-80B5AA936BE1}"/>
    <dgm:cxn modelId="{B038BB72-907B-4F18-8958-FA368751E454}" type="presOf" srcId="{148DD626-2A68-464C-A540-395DD37DE267}" destId="{4D30580D-0413-4816-9B56-3D4D534C1663}" srcOrd="1" destOrd="2" presId="urn:microsoft.com/office/officeart/2005/8/layout/vProcess5"/>
    <dgm:cxn modelId="{74BF1940-EB29-4E57-B036-1E5B8B8DEEEA}" srcId="{4F71404D-63E2-42C9-AB3D-3D8AFF927EDD}" destId="{148DD626-2A68-464C-A540-395DD37DE267}" srcOrd="1" destOrd="0" parTransId="{A3111897-AA1B-4FFD-BE77-C29F8986EEB0}" sibTransId="{7DFE106A-22AF-42BF-BB7F-9283C0CFED95}"/>
    <dgm:cxn modelId="{351EFD91-A872-4461-A409-EAB13C7BD522}" type="presOf" srcId="{4F71404D-63E2-42C9-AB3D-3D8AFF927EDD}" destId="{4D30580D-0413-4816-9B56-3D4D534C1663}" srcOrd="1" destOrd="0" presId="urn:microsoft.com/office/officeart/2005/8/layout/vProcess5"/>
    <dgm:cxn modelId="{C3C1F462-E43A-4737-8548-4FEB2456A8CB}" srcId="{94BEC2A3-BC07-4409-AAE2-AF7A67011556}" destId="{7532AB99-1BA9-429A-A109-0853DF335054}" srcOrd="2" destOrd="0" parTransId="{E8C09720-10EB-4ADA-AA95-ADF6635E3DC3}" sibTransId="{C8B9DD79-B045-4489-8D44-EC48E7251578}"/>
    <dgm:cxn modelId="{DBC0660B-28CC-432D-BDE6-F0EDE4F07C09}" type="presOf" srcId="{2171E47F-7212-4294-9732-A8BDAB422550}" destId="{CEF04DE2-DB29-4F4A-8251-69CF64DF0767}" srcOrd="0" destOrd="3" presId="urn:microsoft.com/office/officeart/2005/8/layout/vProcess5"/>
    <dgm:cxn modelId="{1B535DB7-A988-48AA-9E3F-50CBFD738C6B}" type="presOf" srcId="{537121BC-C9F0-4551-8A22-6D64ACEB7C9F}" destId="{CEF04DE2-DB29-4F4A-8251-69CF64DF0767}" srcOrd="0" destOrd="1" presId="urn:microsoft.com/office/officeart/2005/8/layout/vProcess5"/>
    <dgm:cxn modelId="{5C1AEDE7-7C68-450D-93C2-034EECA700A5}" type="presOf" srcId="{94BEC2A3-BC07-4409-AAE2-AF7A67011556}" destId="{D5B338A7-8FF5-4071-9DF9-6B6560C79F80}" srcOrd="0" destOrd="0" presId="urn:microsoft.com/office/officeart/2005/8/layout/vProcess5"/>
    <dgm:cxn modelId="{B86E7CEE-5154-447E-9199-E8825E275135}" type="presOf" srcId="{2171E47F-7212-4294-9732-A8BDAB422550}" destId="{4D30580D-0413-4816-9B56-3D4D534C1663}" srcOrd="1" destOrd="3" presId="urn:microsoft.com/office/officeart/2005/8/layout/vProcess5"/>
    <dgm:cxn modelId="{5CF4DF9B-7369-404D-B657-4AFAA3518DC2}" type="presOf" srcId="{537121BC-C9F0-4551-8A22-6D64ACEB7C9F}" destId="{4D30580D-0413-4816-9B56-3D4D534C1663}" srcOrd="1" destOrd="1" presId="urn:microsoft.com/office/officeart/2005/8/layout/vProcess5"/>
    <dgm:cxn modelId="{36F4AA08-B8EA-490B-9C71-CA24DFCE9E7A}" type="presOf" srcId="{8AFF07D4-F27D-4894-BE7C-30352D83341F}" destId="{AB1AF7DE-AC81-402B-B6C6-DEFC66CE81E0}" srcOrd="1" destOrd="0" presId="urn:microsoft.com/office/officeart/2005/8/layout/vProcess5"/>
    <dgm:cxn modelId="{0FBBC2E6-E8FF-4018-BD09-271638F16AAB}" type="presOf" srcId="{7532AB99-1BA9-429A-A109-0853DF335054}" destId="{8AB4242F-803B-42E0-8994-0B3BB5FEC936}" srcOrd="1" destOrd="0" presId="urn:microsoft.com/office/officeart/2005/8/layout/vProcess5"/>
    <dgm:cxn modelId="{A036A53A-28CC-49B8-B1DC-43903BF17E38}" type="presOf" srcId="{8AFF07D4-F27D-4894-BE7C-30352D83341F}" destId="{37FB368D-922B-43C6-8D8E-F43BFB99B40D}" srcOrd="0" destOrd="0" presId="urn:microsoft.com/office/officeart/2005/8/layout/vProcess5"/>
    <dgm:cxn modelId="{D063FDB6-D8D2-4652-A1DD-AC2BC00F5929}" type="presOf" srcId="{81A7F70B-D14E-4DAF-8009-E97DDB9CD03E}" destId="{AB218CCF-6ECC-49A7-AF19-497BF3FC42E9}" srcOrd="0" destOrd="0" presId="urn:microsoft.com/office/officeart/2005/8/layout/vProcess5"/>
    <dgm:cxn modelId="{590FF2FF-0008-4962-A04F-175BAB2C3258}" type="presParOf" srcId="{D5B338A7-8FF5-4071-9DF9-6B6560C79F80}" destId="{185F46A2-A465-4FE4-9DF1-24BDB836A740}" srcOrd="0" destOrd="0" presId="urn:microsoft.com/office/officeart/2005/8/layout/vProcess5"/>
    <dgm:cxn modelId="{E0F831E0-1137-41EA-86A3-92DCCA0716F7}" type="presParOf" srcId="{D5B338A7-8FF5-4071-9DF9-6B6560C79F80}" destId="{37FB368D-922B-43C6-8D8E-F43BFB99B40D}" srcOrd="1" destOrd="0" presId="urn:microsoft.com/office/officeart/2005/8/layout/vProcess5"/>
    <dgm:cxn modelId="{280DA046-A696-47DD-8E76-69ACED6FDC3D}" type="presParOf" srcId="{D5B338A7-8FF5-4071-9DF9-6B6560C79F80}" destId="{CEF04DE2-DB29-4F4A-8251-69CF64DF0767}" srcOrd="2" destOrd="0" presId="urn:microsoft.com/office/officeart/2005/8/layout/vProcess5"/>
    <dgm:cxn modelId="{C5D23239-1670-4CBF-AEFE-7E809EF10B25}" type="presParOf" srcId="{D5B338A7-8FF5-4071-9DF9-6B6560C79F80}" destId="{DE601466-32B4-4BA3-A92E-5CB7C0B5A052}" srcOrd="3" destOrd="0" presId="urn:microsoft.com/office/officeart/2005/8/layout/vProcess5"/>
    <dgm:cxn modelId="{78F27386-BAA4-4003-8D95-CDEE8D33A02F}" type="presParOf" srcId="{D5B338A7-8FF5-4071-9DF9-6B6560C79F80}" destId="{3C37A920-D071-47D5-B483-703A51121F0D}" srcOrd="4" destOrd="0" presId="urn:microsoft.com/office/officeart/2005/8/layout/vProcess5"/>
    <dgm:cxn modelId="{0961EBAC-B4E0-44FF-A99E-D3B6BBF00A8C}" type="presParOf" srcId="{D5B338A7-8FF5-4071-9DF9-6B6560C79F80}" destId="{AB218CCF-6ECC-49A7-AF19-497BF3FC42E9}" srcOrd="5" destOrd="0" presId="urn:microsoft.com/office/officeart/2005/8/layout/vProcess5"/>
    <dgm:cxn modelId="{9A3F461C-CC31-4111-BBDB-81C671B227D7}" type="presParOf" srcId="{D5B338A7-8FF5-4071-9DF9-6B6560C79F80}" destId="{AB1AF7DE-AC81-402B-B6C6-DEFC66CE81E0}" srcOrd="6" destOrd="0" presId="urn:microsoft.com/office/officeart/2005/8/layout/vProcess5"/>
    <dgm:cxn modelId="{72D8B668-B7FE-4939-8265-DD14DBF134FB}" type="presParOf" srcId="{D5B338A7-8FF5-4071-9DF9-6B6560C79F80}" destId="{4D30580D-0413-4816-9B56-3D4D534C1663}" srcOrd="7" destOrd="0" presId="urn:microsoft.com/office/officeart/2005/8/layout/vProcess5"/>
    <dgm:cxn modelId="{F29E9152-B76A-4116-AE4B-9393193E88A1}" type="presParOf" srcId="{D5B338A7-8FF5-4071-9DF9-6B6560C79F80}" destId="{8AB4242F-803B-42E0-8994-0B3BB5FEC936}"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85730A1-8B6F-4D05-84E8-031BA185D8EC}" type="doc">
      <dgm:prSet loTypeId="urn:microsoft.com/office/officeart/2005/8/layout/arrow2" loCatId="process" qsTypeId="urn:microsoft.com/office/officeart/2005/8/quickstyle/simple5" qsCatId="simple" csTypeId="urn:microsoft.com/office/officeart/2005/8/colors/accent1_2" csCatId="accent1" phldr="1"/>
      <dgm:spPr/>
      <dgm:t>
        <a:bodyPr/>
        <a:lstStyle/>
        <a:p>
          <a:endParaRPr lang="zh-CN" altLang="en-US"/>
        </a:p>
      </dgm:t>
    </dgm:pt>
    <dgm:pt modelId="{6E8041FD-DC67-4FEE-B835-C6C1CB65B853}">
      <dgm:prSet phldrT="[文本]" custT="1"/>
      <dgm:spPr/>
      <dgm:t>
        <a:bodyPr/>
        <a:lstStyle/>
        <a:p>
          <a:r>
            <a:rPr lang="zh-CN" altLang="en-US" sz="2800" b="1" dirty="0" smtClean="0"/>
            <a:t>走访安华保险公司</a:t>
          </a:r>
          <a:endParaRPr lang="en-US" altLang="zh-CN" sz="2800" b="1" dirty="0" smtClean="0"/>
        </a:p>
        <a:p>
          <a:r>
            <a:rPr lang="zh-CN" altLang="en-US" sz="2800" b="1" dirty="0" smtClean="0"/>
            <a:t>学习经验</a:t>
          </a:r>
          <a:endParaRPr lang="zh-CN" altLang="en-US" sz="2800" b="1" dirty="0"/>
        </a:p>
      </dgm:t>
    </dgm:pt>
    <dgm:pt modelId="{32BB0964-8BB2-48F8-9D26-F60A93AD5C6E}" type="parTrans" cxnId="{07756121-59EF-4D7D-8914-7B52E50719A7}">
      <dgm:prSet/>
      <dgm:spPr/>
      <dgm:t>
        <a:bodyPr/>
        <a:lstStyle/>
        <a:p>
          <a:endParaRPr lang="zh-CN" altLang="en-US"/>
        </a:p>
      </dgm:t>
    </dgm:pt>
    <dgm:pt modelId="{6DC8EB24-9A02-427C-A05E-9D10E2B7107C}" type="sibTrans" cxnId="{07756121-59EF-4D7D-8914-7B52E50719A7}">
      <dgm:prSet/>
      <dgm:spPr/>
      <dgm:t>
        <a:bodyPr/>
        <a:lstStyle/>
        <a:p>
          <a:endParaRPr lang="zh-CN" altLang="en-US"/>
        </a:p>
      </dgm:t>
    </dgm:pt>
    <dgm:pt modelId="{602D4E4E-2775-4A38-BCB3-53C60ED86F25}">
      <dgm:prSet phldrT="[文本]" custT="1"/>
      <dgm:spPr/>
      <dgm:t>
        <a:bodyPr/>
        <a:lstStyle/>
        <a:p>
          <a:r>
            <a:rPr lang="zh-CN" altLang="en-US" sz="2800" b="1" dirty="0" smtClean="0"/>
            <a:t>小范围走访农户</a:t>
          </a:r>
          <a:endParaRPr lang="en-US" altLang="zh-CN" sz="2800" b="1" dirty="0" smtClean="0"/>
        </a:p>
        <a:p>
          <a:r>
            <a:rPr lang="zh-CN" altLang="en-US" sz="2800" b="1" dirty="0" smtClean="0"/>
            <a:t>尝试数据</a:t>
          </a:r>
          <a:r>
            <a:rPr lang="zh-CN" altLang="en-US" sz="2800" b="1" dirty="0" smtClean="0"/>
            <a:t>搜集</a:t>
          </a:r>
          <a:endParaRPr lang="zh-CN" altLang="en-US" sz="2800" b="1" dirty="0"/>
        </a:p>
      </dgm:t>
    </dgm:pt>
    <dgm:pt modelId="{B58C3AE1-A34D-4D93-A382-8A44B8D689FE}" type="parTrans" cxnId="{AC23CCFA-57AA-4A24-85BB-C695DAE8282B}">
      <dgm:prSet/>
      <dgm:spPr/>
      <dgm:t>
        <a:bodyPr/>
        <a:lstStyle/>
        <a:p>
          <a:endParaRPr lang="zh-CN" altLang="en-US"/>
        </a:p>
      </dgm:t>
    </dgm:pt>
    <dgm:pt modelId="{A12D8D45-E332-4AD0-8F06-95E13AEFB2BB}" type="sibTrans" cxnId="{AC23CCFA-57AA-4A24-85BB-C695DAE8282B}">
      <dgm:prSet/>
      <dgm:spPr/>
      <dgm:t>
        <a:bodyPr/>
        <a:lstStyle/>
        <a:p>
          <a:endParaRPr lang="zh-CN" altLang="en-US"/>
        </a:p>
      </dgm:t>
    </dgm:pt>
    <dgm:pt modelId="{1ED57BCE-8AEF-4072-8E95-9539188AA99C}">
      <dgm:prSet phldrT="[文本]"/>
      <dgm:spPr/>
      <dgm:t>
        <a:bodyPr/>
        <a:lstStyle/>
        <a:p>
          <a:r>
            <a:rPr lang="zh-CN" altLang="en-US" dirty="0" smtClean="0">
              <a:latin typeface="华文新魏" pitchFamily="2" charset="-122"/>
              <a:ea typeface="华文新魏" pitchFamily="2" charset="-122"/>
            </a:rPr>
            <a:t>完善体系</a:t>
          </a:r>
          <a:endParaRPr lang="zh-CN" altLang="en-US" dirty="0">
            <a:latin typeface="华文新魏" pitchFamily="2" charset="-122"/>
            <a:ea typeface="华文新魏" pitchFamily="2" charset="-122"/>
          </a:endParaRPr>
        </a:p>
      </dgm:t>
    </dgm:pt>
    <dgm:pt modelId="{1DAC0417-3160-4119-B4AB-06929B3B073D}" type="parTrans" cxnId="{570BE1FE-DEFC-43BD-A076-035FF528B820}">
      <dgm:prSet/>
      <dgm:spPr/>
      <dgm:t>
        <a:bodyPr/>
        <a:lstStyle/>
        <a:p>
          <a:endParaRPr lang="zh-CN" altLang="en-US"/>
        </a:p>
      </dgm:t>
    </dgm:pt>
    <dgm:pt modelId="{C5B14533-C424-4753-87D9-893B5BF167F9}" type="sibTrans" cxnId="{570BE1FE-DEFC-43BD-A076-035FF528B820}">
      <dgm:prSet/>
      <dgm:spPr/>
      <dgm:t>
        <a:bodyPr/>
        <a:lstStyle/>
        <a:p>
          <a:endParaRPr lang="zh-CN" altLang="en-US"/>
        </a:p>
      </dgm:t>
    </dgm:pt>
    <dgm:pt modelId="{AAC5E930-472B-4004-A2B0-ED53D04F31FD}" type="pres">
      <dgm:prSet presAssocID="{785730A1-8B6F-4D05-84E8-031BA185D8EC}" presName="arrowDiagram" presStyleCnt="0">
        <dgm:presLayoutVars>
          <dgm:chMax val="5"/>
          <dgm:dir/>
          <dgm:resizeHandles val="exact"/>
        </dgm:presLayoutVars>
      </dgm:prSet>
      <dgm:spPr/>
      <dgm:t>
        <a:bodyPr/>
        <a:lstStyle/>
        <a:p>
          <a:endParaRPr lang="zh-CN" altLang="en-US"/>
        </a:p>
      </dgm:t>
    </dgm:pt>
    <dgm:pt modelId="{67454FF1-EBD6-4AF7-A5BF-4599B8F64844}" type="pres">
      <dgm:prSet presAssocID="{785730A1-8B6F-4D05-84E8-031BA185D8EC}" presName="arrow" presStyleLbl="bgShp" presStyleIdx="0" presStyleCnt="1"/>
      <dgm:spPr/>
    </dgm:pt>
    <dgm:pt modelId="{8B07614F-AFED-4C64-AA04-1E94587B9079}" type="pres">
      <dgm:prSet presAssocID="{785730A1-8B6F-4D05-84E8-031BA185D8EC}" presName="arrowDiagram3" presStyleCnt="0"/>
      <dgm:spPr/>
    </dgm:pt>
    <dgm:pt modelId="{EF762F1B-9BF9-4BAE-8B85-938DC4CA08B6}" type="pres">
      <dgm:prSet presAssocID="{6E8041FD-DC67-4FEE-B835-C6C1CB65B853}" presName="bullet3a" presStyleLbl="node1" presStyleIdx="0" presStyleCnt="3"/>
      <dgm:spPr/>
    </dgm:pt>
    <dgm:pt modelId="{3261A9CA-B3DC-46F2-AC0E-EBAAEC120732}" type="pres">
      <dgm:prSet presAssocID="{6E8041FD-DC67-4FEE-B835-C6C1CB65B853}" presName="textBox3a" presStyleLbl="revTx" presStyleIdx="0" presStyleCnt="3" custScaleX="262459" custScaleY="123808" custLinFactNeighborX="7289" custLinFactNeighborY="48573">
        <dgm:presLayoutVars>
          <dgm:bulletEnabled val="1"/>
        </dgm:presLayoutVars>
      </dgm:prSet>
      <dgm:spPr/>
      <dgm:t>
        <a:bodyPr/>
        <a:lstStyle/>
        <a:p>
          <a:endParaRPr lang="zh-CN" altLang="en-US"/>
        </a:p>
      </dgm:t>
    </dgm:pt>
    <dgm:pt modelId="{A2E5FC46-27FA-4A3B-9A4E-FAE5A0A301C0}" type="pres">
      <dgm:prSet presAssocID="{602D4E4E-2775-4A38-BCB3-53C60ED86F25}" presName="bullet3b" presStyleLbl="node1" presStyleIdx="1" presStyleCnt="3"/>
      <dgm:spPr/>
    </dgm:pt>
    <dgm:pt modelId="{E1D90058-2AEC-441F-AE8E-4555D364B208}" type="pres">
      <dgm:prSet presAssocID="{602D4E4E-2775-4A38-BCB3-53C60ED86F25}" presName="textBox3b" presStyleLbl="revTx" presStyleIdx="1" presStyleCnt="3" custScaleX="202830" custLinFactNeighborX="20047" custLinFactNeighborY="11653">
        <dgm:presLayoutVars>
          <dgm:bulletEnabled val="1"/>
        </dgm:presLayoutVars>
      </dgm:prSet>
      <dgm:spPr/>
      <dgm:t>
        <a:bodyPr/>
        <a:lstStyle/>
        <a:p>
          <a:endParaRPr lang="zh-CN" altLang="en-US"/>
        </a:p>
      </dgm:t>
    </dgm:pt>
    <dgm:pt modelId="{8574495E-0848-4765-9A6B-A80C4E8BA4AD}" type="pres">
      <dgm:prSet presAssocID="{1ED57BCE-8AEF-4072-8E95-9539188AA99C}" presName="bullet3c" presStyleLbl="node1" presStyleIdx="2" presStyleCnt="3"/>
      <dgm:spPr/>
    </dgm:pt>
    <dgm:pt modelId="{B92D4EDB-E5ED-459D-990F-02586354F2C9}" type="pres">
      <dgm:prSet presAssocID="{1ED57BCE-8AEF-4072-8E95-9539188AA99C}" presName="textBox3c" presStyleLbl="revTx" presStyleIdx="2" presStyleCnt="3" custScaleY="71848" custLinFactNeighborX="28141" custLinFactNeighborY="-45609">
        <dgm:presLayoutVars>
          <dgm:bulletEnabled val="1"/>
        </dgm:presLayoutVars>
      </dgm:prSet>
      <dgm:spPr/>
      <dgm:t>
        <a:bodyPr/>
        <a:lstStyle/>
        <a:p>
          <a:endParaRPr lang="zh-CN" altLang="en-US"/>
        </a:p>
      </dgm:t>
    </dgm:pt>
  </dgm:ptLst>
  <dgm:cxnLst>
    <dgm:cxn modelId="{51BE4116-0C35-4DF3-A234-0F1389C78A08}" type="presOf" srcId="{6E8041FD-DC67-4FEE-B835-C6C1CB65B853}" destId="{3261A9CA-B3DC-46F2-AC0E-EBAAEC120732}" srcOrd="0" destOrd="0" presId="urn:microsoft.com/office/officeart/2005/8/layout/arrow2"/>
    <dgm:cxn modelId="{1D697202-A97B-4801-A8C8-083C5C2E07D5}" type="presOf" srcId="{785730A1-8B6F-4D05-84E8-031BA185D8EC}" destId="{AAC5E930-472B-4004-A2B0-ED53D04F31FD}" srcOrd="0" destOrd="0" presId="urn:microsoft.com/office/officeart/2005/8/layout/arrow2"/>
    <dgm:cxn modelId="{FCE254D4-34AB-4FCC-B70D-59B821EE7D37}" type="presOf" srcId="{602D4E4E-2775-4A38-BCB3-53C60ED86F25}" destId="{E1D90058-2AEC-441F-AE8E-4555D364B208}" srcOrd="0" destOrd="0" presId="urn:microsoft.com/office/officeart/2005/8/layout/arrow2"/>
    <dgm:cxn modelId="{570BE1FE-DEFC-43BD-A076-035FF528B820}" srcId="{785730A1-8B6F-4D05-84E8-031BA185D8EC}" destId="{1ED57BCE-8AEF-4072-8E95-9539188AA99C}" srcOrd="2" destOrd="0" parTransId="{1DAC0417-3160-4119-B4AB-06929B3B073D}" sibTransId="{C5B14533-C424-4753-87D9-893B5BF167F9}"/>
    <dgm:cxn modelId="{AC23CCFA-57AA-4A24-85BB-C695DAE8282B}" srcId="{785730A1-8B6F-4D05-84E8-031BA185D8EC}" destId="{602D4E4E-2775-4A38-BCB3-53C60ED86F25}" srcOrd="1" destOrd="0" parTransId="{B58C3AE1-A34D-4D93-A382-8A44B8D689FE}" sibTransId="{A12D8D45-E332-4AD0-8F06-95E13AEFB2BB}"/>
    <dgm:cxn modelId="{8115C0CA-6215-4748-A6A9-F579D1BFBF5E}" type="presOf" srcId="{1ED57BCE-8AEF-4072-8E95-9539188AA99C}" destId="{B92D4EDB-E5ED-459D-990F-02586354F2C9}" srcOrd="0" destOrd="0" presId="urn:microsoft.com/office/officeart/2005/8/layout/arrow2"/>
    <dgm:cxn modelId="{07756121-59EF-4D7D-8914-7B52E50719A7}" srcId="{785730A1-8B6F-4D05-84E8-031BA185D8EC}" destId="{6E8041FD-DC67-4FEE-B835-C6C1CB65B853}" srcOrd="0" destOrd="0" parTransId="{32BB0964-8BB2-48F8-9D26-F60A93AD5C6E}" sibTransId="{6DC8EB24-9A02-427C-A05E-9D10E2B7107C}"/>
    <dgm:cxn modelId="{B152A42C-7835-408D-8DBE-1BFDF74C6F43}" type="presParOf" srcId="{AAC5E930-472B-4004-A2B0-ED53D04F31FD}" destId="{67454FF1-EBD6-4AF7-A5BF-4599B8F64844}" srcOrd="0" destOrd="0" presId="urn:microsoft.com/office/officeart/2005/8/layout/arrow2"/>
    <dgm:cxn modelId="{8F289F0B-E2A5-4178-8FAE-FFD59A7A6678}" type="presParOf" srcId="{AAC5E930-472B-4004-A2B0-ED53D04F31FD}" destId="{8B07614F-AFED-4C64-AA04-1E94587B9079}" srcOrd="1" destOrd="0" presId="urn:microsoft.com/office/officeart/2005/8/layout/arrow2"/>
    <dgm:cxn modelId="{14A1E65E-4105-44B0-8813-CB02AD96F0A3}" type="presParOf" srcId="{8B07614F-AFED-4C64-AA04-1E94587B9079}" destId="{EF762F1B-9BF9-4BAE-8B85-938DC4CA08B6}" srcOrd="0" destOrd="0" presId="urn:microsoft.com/office/officeart/2005/8/layout/arrow2"/>
    <dgm:cxn modelId="{D04B1AF2-52F5-4E60-9E31-2036EC4CA7D0}" type="presParOf" srcId="{8B07614F-AFED-4C64-AA04-1E94587B9079}" destId="{3261A9CA-B3DC-46F2-AC0E-EBAAEC120732}" srcOrd="1" destOrd="0" presId="urn:microsoft.com/office/officeart/2005/8/layout/arrow2"/>
    <dgm:cxn modelId="{C996F4D7-34E6-4862-90BD-5BCDBC96D75A}" type="presParOf" srcId="{8B07614F-AFED-4C64-AA04-1E94587B9079}" destId="{A2E5FC46-27FA-4A3B-9A4E-FAE5A0A301C0}" srcOrd="2" destOrd="0" presId="urn:microsoft.com/office/officeart/2005/8/layout/arrow2"/>
    <dgm:cxn modelId="{E59914BE-A6CC-4B58-83D8-BF1CF9D6E36E}" type="presParOf" srcId="{8B07614F-AFED-4C64-AA04-1E94587B9079}" destId="{E1D90058-2AEC-441F-AE8E-4555D364B208}" srcOrd="3" destOrd="0" presId="urn:microsoft.com/office/officeart/2005/8/layout/arrow2"/>
    <dgm:cxn modelId="{2FE9E873-BCEC-4E41-A861-D6120F977BCB}" type="presParOf" srcId="{8B07614F-AFED-4C64-AA04-1E94587B9079}" destId="{8574495E-0848-4765-9A6B-A80C4E8BA4AD}" srcOrd="4" destOrd="0" presId="urn:microsoft.com/office/officeart/2005/8/layout/arrow2"/>
    <dgm:cxn modelId="{5BB48AFD-ED43-4A2A-9756-827CFF4383D0}" type="presParOf" srcId="{8B07614F-AFED-4C64-AA04-1E94587B9079}" destId="{B92D4EDB-E5ED-459D-990F-02586354F2C9}"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6DAE8B-341A-4A07-8E1B-584AE306CB33}" type="doc">
      <dgm:prSet loTypeId="urn:microsoft.com/office/officeart/2005/8/layout/lProcess3" loCatId="process" qsTypeId="urn:microsoft.com/office/officeart/2005/8/quickstyle/simple4" qsCatId="simple" csTypeId="urn:microsoft.com/office/officeart/2005/8/colors/accent1_2" csCatId="accent1" phldr="1"/>
      <dgm:spPr/>
      <dgm:t>
        <a:bodyPr/>
        <a:lstStyle/>
        <a:p>
          <a:endParaRPr lang="zh-CN" altLang="en-US"/>
        </a:p>
      </dgm:t>
    </dgm:pt>
    <dgm:pt modelId="{8E5A786A-D194-48B1-B8BC-3B8B2EE8C03C}">
      <dgm:prSet phldrT="[文本]"/>
      <dgm:spPr/>
      <dgm:t>
        <a:bodyPr/>
        <a:lstStyle/>
        <a:p>
          <a:r>
            <a:rPr lang="zh-CN" altLang="en-US" b="1" dirty="0" smtClean="0"/>
            <a:t>指标设计修正</a:t>
          </a:r>
          <a:endParaRPr lang="zh-CN" altLang="en-US" b="1" dirty="0"/>
        </a:p>
      </dgm:t>
    </dgm:pt>
    <dgm:pt modelId="{B11AC90C-D880-48BB-9015-4AF577485D2E}" type="parTrans" cxnId="{61054BA6-24BE-408F-8ED5-E94BE5C8D0F8}">
      <dgm:prSet/>
      <dgm:spPr/>
      <dgm:t>
        <a:bodyPr/>
        <a:lstStyle/>
        <a:p>
          <a:endParaRPr lang="zh-CN" altLang="en-US"/>
        </a:p>
      </dgm:t>
    </dgm:pt>
    <dgm:pt modelId="{084181C3-3A6D-49F5-839A-1C9A9998148D}" type="sibTrans" cxnId="{61054BA6-24BE-408F-8ED5-E94BE5C8D0F8}">
      <dgm:prSet/>
      <dgm:spPr/>
      <dgm:t>
        <a:bodyPr/>
        <a:lstStyle/>
        <a:p>
          <a:endParaRPr lang="zh-CN" altLang="en-US"/>
        </a:p>
      </dgm:t>
    </dgm:pt>
    <dgm:pt modelId="{3C25732B-6A94-45A9-9E2A-B863E3A0DDC3}">
      <dgm:prSet phldrT="[文本]"/>
      <dgm:spPr/>
      <dgm:t>
        <a:bodyPr/>
        <a:lstStyle/>
        <a:p>
          <a:r>
            <a:rPr lang="zh-CN" altLang="en-US" b="1" dirty="0" smtClean="0"/>
            <a:t>确定最终指标</a:t>
          </a:r>
          <a:endParaRPr lang="zh-CN" altLang="en-US" b="1" dirty="0"/>
        </a:p>
      </dgm:t>
    </dgm:pt>
    <dgm:pt modelId="{67047E59-77BC-4BD5-9EAA-09C3D26F0EF3}" type="parTrans" cxnId="{C2D064B8-C265-42E9-B542-E9E08C95CEAA}">
      <dgm:prSet/>
      <dgm:spPr/>
      <dgm:t>
        <a:bodyPr/>
        <a:lstStyle/>
        <a:p>
          <a:endParaRPr lang="zh-CN" altLang="en-US"/>
        </a:p>
      </dgm:t>
    </dgm:pt>
    <dgm:pt modelId="{65BEA518-4C81-4100-8A4F-318A3231AE61}" type="sibTrans" cxnId="{C2D064B8-C265-42E9-B542-E9E08C95CEAA}">
      <dgm:prSet/>
      <dgm:spPr/>
      <dgm:t>
        <a:bodyPr/>
        <a:lstStyle/>
        <a:p>
          <a:endParaRPr lang="zh-CN" altLang="en-US"/>
        </a:p>
      </dgm:t>
    </dgm:pt>
    <dgm:pt modelId="{EC994867-D825-40A1-BFE4-A9F4C4294EFB}">
      <dgm:prSet phldrT="[文本]"/>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CN" altLang="en-US" b="1" dirty="0" smtClean="0"/>
            <a:t>指标分类，理清层次关系</a:t>
          </a:r>
        </a:p>
        <a:p>
          <a:pPr defTabSz="1200150">
            <a:lnSpc>
              <a:spcPct val="90000"/>
            </a:lnSpc>
            <a:spcBef>
              <a:spcPct val="0"/>
            </a:spcBef>
            <a:spcAft>
              <a:spcPct val="35000"/>
            </a:spcAft>
          </a:pPr>
          <a:endParaRPr lang="zh-CN" altLang="en-US" dirty="0"/>
        </a:p>
      </dgm:t>
    </dgm:pt>
    <dgm:pt modelId="{E9AA3ADB-4495-4C28-9FC6-4054CEC1F406}" type="parTrans" cxnId="{5A3E8C0C-C54B-4E82-9365-1F23B3619F71}">
      <dgm:prSet/>
      <dgm:spPr/>
      <dgm:t>
        <a:bodyPr/>
        <a:lstStyle/>
        <a:p>
          <a:endParaRPr lang="zh-CN" altLang="en-US"/>
        </a:p>
      </dgm:t>
    </dgm:pt>
    <dgm:pt modelId="{7FD6AE0C-FB8E-4054-A129-658D9BB8229A}" type="sibTrans" cxnId="{5A3E8C0C-C54B-4E82-9365-1F23B3619F71}">
      <dgm:prSet/>
      <dgm:spPr/>
      <dgm:t>
        <a:bodyPr/>
        <a:lstStyle/>
        <a:p>
          <a:endParaRPr lang="zh-CN" altLang="en-US"/>
        </a:p>
      </dgm:t>
    </dgm:pt>
    <dgm:pt modelId="{AC04D34F-496D-4F09-B35C-EEB764961F44}">
      <dgm:prSet phldrT="[文本]"/>
      <dgm:spPr/>
      <dgm:t>
        <a:bodyPr/>
        <a:lstStyle/>
        <a:p>
          <a:r>
            <a:rPr lang="zh-CN" altLang="en-US" b="1" dirty="0" smtClean="0"/>
            <a:t>构建体系结构</a:t>
          </a:r>
          <a:endParaRPr lang="zh-CN" altLang="en-US" b="1" dirty="0"/>
        </a:p>
      </dgm:t>
    </dgm:pt>
    <dgm:pt modelId="{B027D275-8C22-4D01-9D97-BD7691732946}" type="parTrans" cxnId="{4B2C2663-2206-4ABE-99D6-FCE203390925}">
      <dgm:prSet/>
      <dgm:spPr/>
      <dgm:t>
        <a:bodyPr/>
        <a:lstStyle/>
        <a:p>
          <a:endParaRPr lang="zh-CN" altLang="en-US"/>
        </a:p>
      </dgm:t>
    </dgm:pt>
    <dgm:pt modelId="{DE2BCA00-BB0C-4018-A445-E30DBAC15126}" type="sibTrans" cxnId="{4B2C2663-2206-4ABE-99D6-FCE203390925}">
      <dgm:prSet/>
      <dgm:spPr/>
      <dgm:t>
        <a:bodyPr/>
        <a:lstStyle/>
        <a:p>
          <a:endParaRPr lang="zh-CN" altLang="en-US"/>
        </a:p>
      </dgm:t>
    </dgm:pt>
    <dgm:pt modelId="{7C61ADE4-DE45-469F-B3F0-5E944F1B3D11}">
      <dgm:prSet phldrT="[文本]"/>
      <dgm:spPr/>
      <dgm:t>
        <a:bodyPr/>
        <a:lstStyle/>
        <a:p>
          <a:r>
            <a:rPr lang="zh-CN" altLang="en-US" b="1" dirty="0" smtClean="0"/>
            <a:t>确定指标权重</a:t>
          </a:r>
          <a:endParaRPr lang="zh-CN" altLang="en-US" b="1" dirty="0"/>
        </a:p>
      </dgm:t>
    </dgm:pt>
    <dgm:pt modelId="{889558A4-30B9-4F91-8580-86DE625B76F3}" type="parTrans" cxnId="{8CBBD5B9-A131-4451-B8DD-0933726FF903}">
      <dgm:prSet/>
      <dgm:spPr/>
      <dgm:t>
        <a:bodyPr/>
        <a:lstStyle/>
        <a:p>
          <a:endParaRPr lang="zh-CN" altLang="en-US"/>
        </a:p>
      </dgm:t>
    </dgm:pt>
    <dgm:pt modelId="{37A258CE-A56A-45FD-8F31-B87D7911B3FC}" type="sibTrans" cxnId="{8CBBD5B9-A131-4451-B8DD-0933726FF903}">
      <dgm:prSet/>
      <dgm:spPr/>
      <dgm:t>
        <a:bodyPr/>
        <a:lstStyle/>
        <a:p>
          <a:endParaRPr lang="zh-CN" altLang="en-US"/>
        </a:p>
      </dgm:t>
    </dgm:pt>
    <dgm:pt modelId="{6D92E463-F856-4C0C-BC34-6D444B95B966}">
      <dgm:prSet phldrT="[文本]"/>
      <dgm:spPr/>
      <dgm:t>
        <a:bodyPr/>
        <a:lstStyle/>
        <a:p>
          <a:r>
            <a:rPr lang="zh-CN" altLang="en-US" b="1" dirty="0" smtClean="0"/>
            <a:t>编写成文标准</a:t>
          </a:r>
          <a:endParaRPr lang="zh-CN" altLang="en-US" b="1" dirty="0"/>
        </a:p>
      </dgm:t>
    </dgm:pt>
    <dgm:pt modelId="{EF78416B-B229-4B11-877E-D3FFB40183D4}" type="parTrans" cxnId="{F5C313F8-DD01-4D83-A653-C8CA901416A6}">
      <dgm:prSet/>
      <dgm:spPr/>
      <dgm:t>
        <a:bodyPr/>
        <a:lstStyle/>
        <a:p>
          <a:endParaRPr lang="zh-CN" altLang="en-US"/>
        </a:p>
      </dgm:t>
    </dgm:pt>
    <dgm:pt modelId="{42A0F736-7EBD-4598-8BC5-8C45F4FF2FDE}" type="sibTrans" cxnId="{F5C313F8-DD01-4D83-A653-C8CA901416A6}">
      <dgm:prSet/>
      <dgm:spPr/>
      <dgm:t>
        <a:bodyPr/>
        <a:lstStyle/>
        <a:p>
          <a:endParaRPr lang="zh-CN" altLang="en-US"/>
        </a:p>
      </dgm:t>
    </dgm:pt>
    <dgm:pt modelId="{6E7A8A6C-5B5C-4F4F-B3DD-B7F0016E72BE}" type="pres">
      <dgm:prSet presAssocID="{6C6DAE8B-341A-4A07-8E1B-584AE306CB33}" presName="Name0" presStyleCnt="0">
        <dgm:presLayoutVars>
          <dgm:chPref val="3"/>
          <dgm:dir/>
          <dgm:animLvl val="lvl"/>
          <dgm:resizeHandles/>
        </dgm:presLayoutVars>
      </dgm:prSet>
      <dgm:spPr/>
      <dgm:t>
        <a:bodyPr/>
        <a:lstStyle/>
        <a:p>
          <a:endParaRPr lang="zh-CN" altLang="en-US"/>
        </a:p>
      </dgm:t>
    </dgm:pt>
    <dgm:pt modelId="{10B2D605-2AC2-478E-8E96-DA36181853CC}" type="pres">
      <dgm:prSet presAssocID="{8E5A786A-D194-48B1-B8BC-3B8B2EE8C03C}" presName="horFlow" presStyleCnt="0"/>
      <dgm:spPr/>
    </dgm:pt>
    <dgm:pt modelId="{FD589CEA-296A-4E69-B56E-A12AA3DD779D}" type="pres">
      <dgm:prSet presAssocID="{8E5A786A-D194-48B1-B8BC-3B8B2EE8C03C}" presName="bigChev" presStyleLbl="node1" presStyleIdx="0" presStyleCnt="3"/>
      <dgm:spPr/>
      <dgm:t>
        <a:bodyPr/>
        <a:lstStyle/>
        <a:p>
          <a:endParaRPr lang="zh-CN" altLang="en-US"/>
        </a:p>
      </dgm:t>
    </dgm:pt>
    <dgm:pt modelId="{DFCB52D7-BEB0-45B0-A1D5-A7F423979AC2}" type="pres">
      <dgm:prSet presAssocID="{67047E59-77BC-4BD5-9EAA-09C3D26F0EF3}" presName="parTrans" presStyleCnt="0"/>
      <dgm:spPr/>
    </dgm:pt>
    <dgm:pt modelId="{83B449CA-0FD1-4168-B15C-43557BFAE3C3}" type="pres">
      <dgm:prSet presAssocID="{3C25732B-6A94-45A9-9E2A-B863E3A0DDC3}" presName="node" presStyleLbl="alignAccFollowNode1" presStyleIdx="0" presStyleCnt="3">
        <dgm:presLayoutVars>
          <dgm:bulletEnabled val="1"/>
        </dgm:presLayoutVars>
      </dgm:prSet>
      <dgm:spPr/>
      <dgm:t>
        <a:bodyPr/>
        <a:lstStyle/>
        <a:p>
          <a:endParaRPr lang="zh-CN" altLang="en-US"/>
        </a:p>
      </dgm:t>
    </dgm:pt>
    <dgm:pt modelId="{B61C7E03-F2DB-4EA7-9B74-CE00E5647FEF}" type="pres">
      <dgm:prSet presAssocID="{8E5A786A-D194-48B1-B8BC-3B8B2EE8C03C}" presName="vSp" presStyleCnt="0"/>
      <dgm:spPr/>
    </dgm:pt>
    <dgm:pt modelId="{F69A14FD-BE9F-4C65-A75D-D99388866567}" type="pres">
      <dgm:prSet presAssocID="{EC994867-D825-40A1-BFE4-A9F4C4294EFB}" presName="horFlow" presStyleCnt="0"/>
      <dgm:spPr/>
    </dgm:pt>
    <dgm:pt modelId="{C2601B19-D871-4F83-B36A-446E7DDDB147}" type="pres">
      <dgm:prSet presAssocID="{EC994867-D825-40A1-BFE4-A9F4C4294EFB}" presName="bigChev" presStyleLbl="node1" presStyleIdx="1" presStyleCnt="3"/>
      <dgm:spPr/>
      <dgm:t>
        <a:bodyPr/>
        <a:lstStyle/>
        <a:p>
          <a:endParaRPr lang="zh-CN" altLang="en-US"/>
        </a:p>
      </dgm:t>
    </dgm:pt>
    <dgm:pt modelId="{140DCA5E-057C-4612-8F01-BFD124E77E5E}" type="pres">
      <dgm:prSet presAssocID="{B027D275-8C22-4D01-9D97-BD7691732946}" presName="parTrans" presStyleCnt="0"/>
      <dgm:spPr/>
    </dgm:pt>
    <dgm:pt modelId="{3459A41A-2607-4D0D-A8E8-C2528FBF51F5}" type="pres">
      <dgm:prSet presAssocID="{AC04D34F-496D-4F09-B35C-EEB764961F44}" presName="node" presStyleLbl="alignAccFollowNode1" presStyleIdx="1" presStyleCnt="3">
        <dgm:presLayoutVars>
          <dgm:bulletEnabled val="1"/>
        </dgm:presLayoutVars>
      </dgm:prSet>
      <dgm:spPr/>
      <dgm:t>
        <a:bodyPr/>
        <a:lstStyle/>
        <a:p>
          <a:endParaRPr lang="zh-CN" altLang="en-US"/>
        </a:p>
      </dgm:t>
    </dgm:pt>
    <dgm:pt modelId="{17F4DE41-0601-48FF-BCD4-9C6D65420D3A}" type="pres">
      <dgm:prSet presAssocID="{EC994867-D825-40A1-BFE4-A9F4C4294EFB}" presName="vSp" presStyleCnt="0"/>
      <dgm:spPr/>
    </dgm:pt>
    <dgm:pt modelId="{5083BA31-1D24-4A2F-8F97-96BC797897E2}" type="pres">
      <dgm:prSet presAssocID="{7C61ADE4-DE45-469F-B3F0-5E944F1B3D11}" presName="horFlow" presStyleCnt="0"/>
      <dgm:spPr/>
    </dgm:pt>
    <dgm:pt modelId="{8B01EE0B-23F6-4FD5-8925-6A9716A42420}" type="pres">
      <dgm:prSet presAssocID="{7C61ADE4-DE45-469F-B3F0-5E944F1B3D11}" presName="bigChev" presStyleLbl="node1" presStyleIdx="2" presStyleCnt="3"/>
      <dgm:spPr/>
      <dgm:t>
        <a:bodyPr/>
        <a:lstStyle/>
        <a:p>
          <a:endParaRPr lang="zh-CN" altLang="en-US"/>
        </a:p>
      </dgm:t>
    </dgm:pt>
    <dgm:pt modelId="{2B9E3B9F-66A8-417A-870B-12CF95BAC49A}" type="pres">
      <dgm:prSet presAssocID="{EF78416B-B229-4B11-877E-D3FFB40183D4}" presName="parTrans" presStyleCnt="0"/>
      <dgm:spPr/>
    </dgm:pt>
    <dgm:pt modelId="{8F061B30-18C7-4E43-9E6C-8D77AD514AF1}" type="pres">
      <dgm:prSet presAssocID="{6D92E463-F856-4C0C-BC34-6D444B95B966}" presName="node" presStyleLbl="alignAccFollowNode1" presStyleIdx="2" presStyleCnt="3">
        <dgm:presLayoutVars>
          <dgm:bulletEnabled val="1"/>
        </dgm:presLayoutVars>
      </dgm:prSet>
      <dgm:spPr/>
      <dgm:t>
        <a:bodyPr/>
        <a:lstStyle/>
        <a:p>
          <a:endParaRPr lang="zh-CN" altLang="en-US"/>
        </a:p>
      </dgm:t>
    </dgm:pt>
  </dgm:ptLst>
  <dgm:cxnLst>
    <dgm:cxn modelId="{6AF28DA3-FC87-4622-BC3B-DC8B4470B87A}" type="presOf" srcId="{8E5A786A-D194-48B1-B8BC-3B8B2EE8C03C}" destId="{FD589CEA-296A-4E69-B56E-A12AA3DD779D}" srcOrd="0" destOrd="0" presId="urn:microsoft.com/office/officeart/2005/8/layout/lProcess3"/>
    <dgm:cxn modelId="{3BA4462B-26F2-42D7-A07A-55684280E2AE}" type="presOf" srcId="{7C61ADE4-DE45-469F-B3F0-5E944F1B3D11}" destId="{8B01EE0B-23F6-4FD5-8925-6A9716A42420}" srcOrd="0" destOrd="0" presId="urn:microsoft.com/office/officeart/2005/8/layout/lProcess3"/>
    <dgm:cxn modelId="{8FC00DEC-CD05-4295-93D0-8873F3A9C8C1}" type="presOf" srcId="{6C6DAE8B-341A-4A07-8E1B-584AE306CB33}" destId="{6E7A8A6C-5B5C-4F4F-B3DD-B7F0016E72BE}" srcOrd="0" destOrd="0" presId="urn:microsoft.com/office/officeart/2005/8/layout/lProcess3"/>
    <dgm:cxn modelId="{B0C78925-90E6-434B-B110-DBDE0AC2D1E8}" type="presOf" srcId="{6D92E463-F856-4C0C-BC34-6D444B95B966}" destId="{8F061B30-18C7-4E43-9E6C-8D77AD514AF1}" srcOrd="0" destOrd="0" presId="urn:microsoft.com/office/officeart/2005/8/layout/lProcess3"/>
    <dgm:cxn modelId="{F5C313F8-DD01-4D83-A653-C8CA901416A6}" srcId="{7C61ADE4-DE45-469F-B3F0-5E944F1B3D11}" destId="{6D92E463-F856-4C0C-BC34-6D444B95B966}" srcOrd="0" destOrd="0" parTransId="{EF78416B-B229-4B11-877E-D3FFB40183D4}" sibTransId="{42A0F736-7EBD-4598-8BC5-8C45F4FF2FDE}"/>
    <dgm:cxn modelId="{4B2C2663-2206-4ABE-99D6-FCE203390925}" srcId="{EC994867-D825-40A1-BFE4-A9F4C4294EFB}" destId="{AC04D34F-496D-4F09-B35C-EEB764961F44}" srcOrd="0" destOrd="0" parTransId="{B027D275-8C22-4D01-9D97-BD7691732946}" sibTransId="{DE2BCA00-BB0C-4018-A445-E30DBAC15126}"/>
    <dgm:cxn modelId="{8CBBD5B9-A131-4451-B8DD-0933726FF903}" srcId="{6C6DAE8B-341A-4A07-8E1B-584AE306CB33}" destId="{7C61ADE4-DE45-469F-B3F0-5E944F1B3D11}" srcOrd="2" destOrd="0" parTransId="{889558A4-30B9-4F91-8580-86DE625B76F3}" sibTransId="{37A258CE-A56A-45FD-8F31-B87D7911B3FC}"/>
    <dgm:cxn modelId="{A0A9A310-AE0F-44C2-AA62-A76E9029B7B6}" type="presOf" srcId="{EC994867-D825-40A1-BFE4-A9F4C4294EFB}" destId="{C2601B19-D871-4F83-B36A-446E7DDDB147}" srcOrd="0" destOrd="0" presId="urn:microsoft.com/office/officeart/2005/8/layout/lProcess3"/>
    <dgm:cxn modelId="{61054BA6-24BE-408F-8ED5-E94BE5C8D0F8}" srcId="{6C6DAE8B-341A-4A07-8E1B-584AE306CB33}" destId="{8E5A786A-D194-48B1-B8BC-3B8B2EE8C03C}" srcOrd="0" destOrd="0" parTransId="{B11AC90C-D880-48BB-9015-4AF577485D2E}" sibTransId="{084181C3-3A6D-49F5-839A-1C9A9998148D}"/>
    <dgm:cxn modelId="{5A3E8C0C-C54B-4E82-9365-1F23B3619F71}" srcId="{6C6DAE8B-341A-4A07-8E1B-584AE306CB33}" destId="{EC994867-D825-40A1-BFE4-A9F4C4294EFB}" srcOrd="1" destOrd="0" parTransId="{E9AA3ADB-4495-4C28-9FC6-4054CEC1F406}" sibTransId="{7FD6AE0C-FB8E-4054-A129-658D9BB8229A}"/>
    <dgm:cxn modelId="{C2D064B8-C265-42E9-B542-E9E08C95CEAA}" srcId="{8E5A786A-D194-48B1-B8BC-3B8B2EE8C03C}" destId="{3C25732B-6A94-45A9-9E2A-B863E3A0DDC3}" srcOrd="0" destOrd="0" parTransId="{67047E59-77BC-4BD5-9EAA-09C3D26F0EF3}" sibTransId="{65BEA518-4C81-4100-8A4F-318A3231AE61}"/>
    <dgm:cxn modelId="{2122929F-C4FE-44AF-B53C-ADE96BBC047E}" type="presOf" srcId="{AC04D34F-496D-4F09-B35C-EEB764961F44}" destId="{3459A41A-2607-4D0D-A8E8-C2528FBF51F5}" srcOrd="0" destOrd="0" presId="urn:microsoft.com/office/officeart/2005/8/layout/lProcess3"/>
    <dgm:cxn modelId="{A2FFA732-1DA7-4E55-8C2B-14EFABE0F177}" type="presOf" srcId="{3C25732B-6A94-45A9-9E2A-B863E3A0DDC3}" destId="{83B449CA-0FD1-4168-B15C-43557BFAE3C3}" srcOrd="0" destOrd="0" presId="urn:microsoft.com/office/officeart/2005/8/layout/lProcess3"/>
    <dgm:cxn modelId="{1FF12405-3727-4571-840F-4E96C44EA191}" type="presParOf" srcId="{6E7A8A6C-5B5C-4F4F-B3DD-B7F0016E72BE}" destId="{10B2D605-2AC2-478E-8E96-DA36181853CC}" srcOrd="0" destOrd="0" presId="urn:microsoft.com/office/officeart/2005/8/layout/lProcess3"/>
    <dgm:cxn modelId="{A0136D21-5353-4048-A14F-97FF06202831}" type="presParOf" srcId="{10B2D605-2AC2-478E-8E96-DA36181853CC}" destId="{FD589CEA-296A-4E69-B56E-A12AA3DD779D}" srcOrd="0" destOrd="0" presId="urn:microsoft.com/office/officeart/2005/8/layout/lProcess3"/>
    <dgm:cxn modelId="{2619DE8F-DFD5-4319-B6C4-6D4677350AD7}" type="presParOf" srcId="{10B2D605-2AC2-478E-8E96-DA36181853CC}" destId="{DFCB52D7-BEB0-45B0-A1D5-A7F423979AC2}" srcOrd="1" destOrd="0" presId="urn:microsoft.com/office/officeart/2005/8/layout/lProcess3"/>
    <dgm:cxn modelId="{BF87FB02-B9C2-4579-82A8-52383E1A792C}" type="presParOf" srcId="{10B2D605-2AC2-478E-8E96-DA36181853CC}" destId="{83B449CA-0FD1-4168-B15C-43557BFAE3C3}" srcOrd="2" destOrd="0" presId="urn:microsoft.com/office/officeart/2005/8/layout/lProcess3"/>
    <dgm:cxn modelId="{EFFA9B2D-1082-4437-9CD5-F8A88D519EDC}" type="presParOf" srcId="{6E7A8A6C-5B5C-4F4F-B3DD-B7F0016E72BE}" destId="{B61C7E03-F2DB-4EA7-9B74-CE00E5647FEF}" srcOrd="1" destOrd="0" presId="urn:microsoft.com/office/officeart/2005/8/layout/lProcess3"/>
    <dgm:cxn modelId="{1B7A4EF8-A1ED-4D9F-B8B2-9095ACACF04F}" type="presParOf" srcId="{6E7A8A6C-5B5C-4F4F-B3DD-B7F0016E72BE}" destId="{F69A14FD-BE9F-4C65-A75D-D99388866567}" srcOrd="2" destOrd="0" presId="urn:microsoft.com/office/officeart/2005/8/layout/lProcess3"/>
    <dgm:cxn modelId="{D72DBE0D-33BA-497A-8310-D298B48708B4}" type="presParOf" srcId="{F69A14FD-BE9F-4C65-A75D-D99388866567}" destId="{C2601B19-D871-4F83-B36A-446E7DDDB147}" srcOrd="0" destOrd="0" presId="urn:microsoft.com/office/officeart/2005/8/layout/lProcess3"/>
    <dgm:cxn modelId="{BA932D7B-F5F1-401B-8143-45BCB8C8880D}" type="presParOf" srcId="{F69A14FD-BE9F-4C65-A75D-D99388866567}" destId="{140DCA5E-057C-4612-8F01-BFD124E77E5E}" srcOrd="1" destOrd="0" presId="urn:microsoft.com/office/officeart/2005/8/layout/lProcess3"/>
    <dgm:cxn modelId="{E86C1BF4-47D2-4B78-B729-A1792F0FC35B}" type="presParOf" srcId="{F69A14FD-BE9F-4C65-A75D-D99388866567}" destId="{3459A41A-2607-4D0D-A8E8-C2528FBF51F5}" srcOrd="2" destOrd="0" presId="urn:microsoft.com/office/officeart/2005/8/layout/lProcess3"/>
    <dgm:cxn modelId="{F3AB1B7B-907B-47E7-8785-2DAD3E7CEE1C}" type="presParOf" srcId="{6E7A8A6C-5B5C-4F4F-B3DD-B7F0016E72BE}" destId="{17F4DE41-0601-48FF-BCD4-9C6D65420D3A}" srcOrd="3" destOrd="0" presId="urn:microsoft.com/office/officeart/2005/8/layout/lProcess3"/>
    <dgm:cxn modelId="{16CDCB02-9197-426A-8EF6-D12A8E6BC64C}" type="presParOf" srcId="{6E7A8A6C-5B5C-4F4F-B3DD-B7F0016E72BE}" destId="{5083BA31-1D24-4A2F-8F97-96BC797897E2}" srcOrd="4" destOrd="0" presId="urn:microsoft.com/office/officeart/2005/8/layout/lProcess3"/>
    <dgm:cxn modelId="{FCA3914F-21FB-4922-ABF2-548C08530F68}" type="presParOf" srcId="{5083BA31-1D24-4A2F-8F97-96BC797897E2}" destId="{8B01EE0B-23F6-4FD5-8925-6A9716A42420}" srcOrd="0" destOrd="0" presId="urn:microsoft.com/office/officeart/2005/8/layout/lProcess3"/>
    <dgm:cxn modelId="{F877EC2D-16E3-4E9E-A255-3C4C496EE9DF}" type="presParOf" srcId="{5083BA31-1D24-4A2F-8F97-96BC797897E2}" destId="{2B9E3B9F-66A8-417A-870B-12CF95BAC49A}" srcOrd="1" destOrd="0" presId="urn:microsoft.com/office/officeart/2005/8/layout/lProcess3"/>
    <dgm:cxn modelId="{9E6C8165-18F4-4D64-B69C-602940E7AF7C}" type="presParOf" srcId="{5083BA31-1D24-4A2F-8F97-96BC797897E2}" destId="{8F061B30-18C7-4E43-9E6C-8D77AD514AF1}"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BA932E-AA56-43DB-9B4C-E082C59CC58C}">
      <dsp:nvSpPr>
        <dsp:cNvPr id="0" name=""/>
        <dsp:cNvSpPr/>
      </dsp:nvSpPr>
      <dsp:spPr>
        <a:xfrm>
          <a:off x="285357" y="56675"/>
          <a:ext cx="1195225" cy="1838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lvl="0" algn="ctr" defTabSz="1066800">
            <a:lnSpc>
              <a:spcPct val="90000"/>
            </a:lnSpc>
            <a:spcBef>
              <a:spcPct val="0"/>
            </a:spcBef>
            <a:spcAft>
              <a:spcPct val="35000"/>
            </a:spcAft>
          </a:pPr>
          <a:r>
            <a:rPr lang="en-US" altLang="zh-CN" sz="2400" b="1" kern="1200" dirty="0" smtClean="0"/>
            <a:t>2004</a:t>
          </a:r>
        </a:p>
        <a:p>
          <a:pPr lvl="0" algn="ctr" defTabSz="1066800">
            <a:lnSpc>
              <a:spcPct val="90000"/>
            </a:lnSpc>
            <a:spcBef>
              <a:spcPct val="0"/>
            </a:spcBef>
            <a:spcAft>
              <a:spcPct val="35000"/>
            </a:spcAft>
          </a:pPr>
          <a:r>
            <a:rPr lang="en-US" altLang="zh-CN" sz="2400" b="1" kern="1200" dirty="0" smtClean="0"/>
            <a:t>-</a:t>
          </a:r>
        </a:p>
        <a:p>
          <a:pPr lvl="0" algn="ctr" defTabSz="1066800">
            <a:lnSpc>
              <a:spcPct val="90000"/>
            </a:lnSpc>
            <a:spcBef>
              <a:spcPct val="0"/>
            </a:spcBef>
            <a:spcAft>
              <a:spcPct val="35000"/>
            </a:spcAft>
          </a:pPr>
          <a:r>
            <a:rPr lang="en-US" altLang="zh-CN" sz="2400" b="1" kern="1200" dirty="0" smtClean="0"/>
            <a:t>2013</a:t>
          </a:r>
          <a:endParaRPr lang="zh-CN" altLang="en-US" sz="2400" b="1" kern="1200" dirty="0"/>
        </a:p>
      </dsp:txBody>
      <dsp:txXfrm>
        <a:off x="285357" y="56675"/>
        <a:ext cx="1195225" cy="1838660"/>
      </dsp:txXfrm>
    </dsp:sp>
    <dsp:sp modelId="{99BC8F51-C46C-439E-AEFA-946D55B48B92}">
      <dsp:nvSpPr>
        <dsp:cNvPr id="0" name=""/>
        <dsp:cNvSpPr/>
      </dsp:nvSpPr>
      <dsp:spPr>
        <a:xfrm>
          <a:off x="1410351" y="138921"/>
          <a:ext cx="411480" cy="1562034"/>
        </a:xfrm>
        <a:prstGeom prst="leftBrace">
          <a:avLst>
            <a:gd name="adj1" fmla="val 35000"/>
            <a:gd name="adj2" fmla="val 50000"/>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2848B08-D6D6-4E8F-969B-68D9B103DB20}">
      <dsp:nvSpPr>
        <dsp:cNvPr id="0" name=""/>
        <dsp:cNvSpPr/>
      </dsp:nvSpPr>
      <dsp:spPr>
        <a:xfrm>
          <a:off x="1922904" y="149965"/>
          <a:ext cx="5596128" cy="156203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2004</a:t>
          </a:r>
          <a:r>
            <a:rPr lang="zh-CN" sz="1800" kern="1200" dirty="0" smtClean="0"/>
            <a:t>年至</a:t>
          </a:r>
          <a:r>
            <a:rPr lang="en-US" sz="1800" kern="1200" dirty="0" smtClean="0"/>
            <a:t>2013</a:t>
          </a:r>
          <a:r>
            <a:rPr lang="zh-CN" sz="1800" kern="1200" dirty="0" smtClean="0"/>
            <a:t>年，中央连续</a:t>
          </a:r>
          <a:r>
            <a:rPr lang="zh-CN" altLang="en-US" sz="1800" kern="1200" dirty="0" smtClean="0"/>
            <a:t>十</a:t>
          </a:r>
          <a:r>
            <a:rPr lang="zh-CN" sz="1800" kern="1200" dirty="0" smtClean="0"/>
            <a:t>年发布以</a:t>
          </a:r>
          <a:r>
            <a:rPr lang="en-US" sz="1800" kern="1200" dirty="0" smtClean="0"/>
            <a:t>“</a:t>
          </a:r>
          <a:r>
            <a:rPr lang="zh-CN" sz="1800" kern="1200" dirty="0" smtClean="0"/>
            <a:t>三农</a:t>
          </a:r>
          <a:r>
            <a:rPr lang="en-US" sz="1800" kern="1200" dirty="0" smtClean="0"/>
            <a:t>”</a:t>
          </a:r>
          <a:r>
            <a:rPr lang="zh-CN" sz="1800" kern="1200" dirty="0" smtClean="0"/>
            <a:t>（农业、农村、农民）为主题的中央一号文件，强调了</a:t>
          </a:r>
          <a:r>
            <a:rPr lang="en-US" sz="1800" kern="1200" dirty="0" smtClean="0"/>
            <a:t>“</a:t>
          </a:r>
          <a:r>
            <a:rPr lang="zh-CN" sz="1800" kern="1200" dirty="0" smtClean="0"/>
            <a:t>三农</a:t>
          </a:r>
          <a:r>
            <a:rPr lang="en-US" sz="1800" kern="1200" dirty="0" smtClean="0"/>
            <a:t>”</a:t>
          </a:r>
          <a:r>
            <a:rPr lang="zh-CN" sz="1800" kern="1200" dirty="0" smtClean="0"/>
            <a:t>问题在中国的社会主义现代化时期“重中之重”的地位</a:t>
          </a:r>
          <a:endParaRPr lang="zh-CN" altLang="en-US" sz="1800" kern="1200" dirty="0"/>
        </a:p>
        <a:p>
          <a:pPr marL="171450" lvl="1" indent="-171450" algn="l" defTabSz="800100">
            <a:lnSpc>
              <a:spcPct val="90000"/>
            </a:lnSpc>
            <a:spcBef>
              <a:spcPct val="0"/>
            </a:spcBef>
            <a:spcAft>
              <a:spcPct val="15000"/>
            </a:spcAft>
            <a:buChar char="••"/>
          </a:pPr>
          <a:r>
            <a:rPr lang="zh-CN" altLang="en-US" sz="1800" kern="1200" dirty="0" smtClean="0"/>
            <a:t>保供增收惠民生、改革创新添活力（</a:t>
          </a:r>
          <a:r>
            <a:rPr lang="en-US" altLang="zh-CN" sz="1800" kern="1200" dirty="0" smtClean="0"/>
            <a:t>2013</a:t>
          </a:r>
          <a:r>
            <a:rPr lang="zh-CN" altLang="en-US" sz="1800" kern="1200" dirty="0" smtClean="0"/>
            <a:t>）</a:t>
          </a:r>
          <a:endParaRPr lang="zh-CN" altLang="en-US" sz="1800" kern="1200" dirty="0"/>
        </a:p>
      </dsp:txBody>
      <dsp:txXfrm>
        <a:off x="1922904" y="149965"/>
        <a:ext cx="5596128" cy="1562034"/>
      </dsp:txXfrm>
    </dsp:sp>
    <dsp:sp modelId="{86E9EE72-693B-4EF3-AD50-EC227D26A869}">
      <dsp:nvSpPr>
        <dsp:cNvPr id="0" name=""/>
        <dsp:cNvSpPr/>
      </dsp:nvSpPr>
      <dsp:spPr>
        <a:xfrm>
          <a:off x="304087" y="1962738"/>
          <a:ext cx="1078201" cy="1018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lvl="0" algn="r" defTabSz="1066800">
            <a:lnSpc>
              <a:spcPct val="90000"/>
            </a:lnSpc>
            <a:spcBef>
              <a:spcPct val="0"/>
            </a:spcBef>
            <a:spcAft>
              <a:spcPct val="35000"/>
            </a:spcAft>
          </a:pPr>
          <a:r>
            <a:rPr lang="en-US" altLang="zh-CN" sz="2400" b="1" kern="1200" dirty="0" smtClean="0"/>
            <a:t>2003</a:t>
          </a:r>
          <a:endParaRPr lang="zh-CN" altLang="en-US" sz="2400" b="1" kern="1200" dirty="0"/>
        </a:p>
      </dsp:txBody>
      <dsp:txXfrm>
        <a:off x="304087" y="1962738"/>
        <a:ext cx="1078201" cy="1018559"/>
      </dsp:txXfrm>
    </dsp:sp>
    <dsp:sp modelId="{AB491BF9-DCC6-4732-8406-647CC3A14EB6}">
      <dsp:nvSpPr>
        <dsp:cNvPr id="0" name=""/>
        <dsp:cNvSpPr/>
      </dsp:nvSpPr>
      <dsp:spPr>
        <a:xfrm>
          <a:off x="1407688" y="2011250"/>
          <a:ext cx="411480" cy="959681"/>
        </a:xfrm>
        <a:prstGeom prst="leftBrace">
          <a:avLst>
            <a:gd name="adj1" fmla="val 35000"/>
            <a:gd name="adj2" fmla="val 50000"/>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3682AE3-12E3-4E48-B885-32164DBA183A}">
      <dsp:nvSpPr>
        <dsp:cNvPr id="0" name=""/>
        <dsp:cNvSpPr/>
      </dsp:nvSpPr>
      <dsp:spPr>
        <a:xfrm>
          <a:off x="1932959" y="1997671"/>
          <a:ext cx="5596128" cy="95968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zh-CN" altLang="en-US" sz="1800" kern="1200" dirty="0" smtClean="0"/>
            <a:t>党的十六届三中全会通过的</a:t>
          </a:r>
          <a:r>
            <a:rPr lang="en-US" altLang="zh-CN" sz="1800" kern="1200" dirty="0" smtClean="0"/>
            <a:t>《</a:t>
          </a:r>
          <a:r>
            <a:rPr lang="zh-CN" altLang="en-US" sz="1800" kern="1200" dirty="0" smtClean="0"/>
            <a:t>中共中央关于完善社会主义市场经济体制若干问题的决定</a:t>
          </a:r>
          <a:r>
            <a:rPr lang="en-US" altLang="zh-CN" sz="1800" kern="1200" dirty="0" smtClean="0"/>
            <a:t>》</a:t>
          </a:r>
          <a:r>
            <a:rPr lang="zh-CN" altLang="en-US" sz="1800" kern="1200" dirty="0" smtClean="0"/>
            <a:t>明确提出“探索建立政策性农业保险制度”。</a:t>
          </a:r>
          <a:endParaRPr lang="zh-CN" altLang="en-US" sz="1800" kern="1200" dirty="0"/>
        </a:p>
      </dsp:txBody>
      <dsp:txXfrm>
        <a:off x="1932959" y="1997671"/>
        <a:ext cx="5596128" cy="959681"/>
      </dsp:txXfrm>
    </dsp:sp>
    <dsp:sp modelId="{92EAB112-BF2E-471F-A4F3-0837AE31E35F}">
      <dsp:nvSpPr>
        <dsp:cNvPr id="0" name=""/>
        <dsp:cNvSpPr/>
      </dsp:nvSpPr>
      <dsp:spPr>
        <a:xfrm>
          <a:off x="301474" y="3186899"/>
          <a:ext cx="1050261" cy="633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lvl="0" algn="r" defTabSz="1066800">
            <a:lnSpc>
              <a:spcPct val="90000"/>
            </a:lnSpc>
            <a:spcBef>
              <a:spcPct val="0"/>
            </a:spcBef>
            <a:spcAft>
              <a:spcPct val="35000"/>
            </a:spcAft>
          </a:pPr>
          <a:r>
            <a:rPr lang="en-US" altLang="zh-CN" sz="2400" b="1" kern="1200" dirty="0" smtClean="0"/>
            <a:t>2007</a:t>
          </a:r>
          <a:endParaRPr lang="zh-CN" altLang="en-US" sz="2400" b="1" kern="1200" dirty="0"/>
        </a:p>
      </dsp:txBody>
      <dsp:txXfrm>
        <a:off x="301474" y="3186899"/>
        <a:ext cx="1050261" cy="633497"/>
      </dsp:txXfrm>
    </dsp:sp>
    <dsp:sp modelId="{037DBB9A-D7FD-4F55-85BE-332CC81CD326}">
      <dsp:nvSpPr>
        <dsp:cNvPr id="0" name=""/>
        <dsp:cNvSpPr/>
      </dsp:nvSpPr>
      <dsp:spPr>
        <a:xfrm>
          <a:off x="1417848" y="3119170"/>
          <a:ext cx="411480" cy="959681"/>
        </a:xfrm>
        <a:prstGeom prst="leftBrace">
          <a:avLst>
            <a:gd name="adj1" fmla="val 35000"/>
            <a:gd name="adj2" fmla="val 50000"/>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C75814C-738C-409B-AC72-EB8AA97EC9FC}">
      <dsp:nvSpPr>
        <dsp:cNvPr id="0" name=""/>
        <dsp:cNvSpPr/>
      </dsp:nvSpPr>
      <dsp:spPr>
        <a:xfrm>
          <a:off x="1917719" y="3146329"/>
          <a:ext cx="5596128" cy="95968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zh-CN" sz="1800" kern="1200" dirty="0" smtClean="0"/>
            <a:t>中央</a:t>
          </a:r>
          <a:r>
            <a:rPr lang="en-US" sz="1800" kern="1200" dirty="0" smtClean="0"/>
            <a:t>1</a:t>
          </a:r>
          <a:r>
            <a:rPr lang="zh-CN" sz="1800" kern="1200" dirty="0" smtClean="0"/>
            <a:t>号文件明确指出要“积极发展农业保险，按照政府引导、政策支持、市场运作、农民自愿的原则，建立完善农业保险体系”。</a:t>
          </a:r>
          <a:endParaRPr lang="zh-CN" altLang="en-US" sz="1800" kern="1200" dirty="0"/>
        </a:p>
      </dsp:txBody>
      <dsp:txXfrm>
        <a:off x="1917719" y="3146329"/>
        <a:ext cx="5596128" cy="959681"/>
      </dsp:txXfrm>
    </dsp:sp>
    <dsp:sp modelId="{27D04898-604D-46C1-8D69-ECACC1A3826F}">
      <dsp:nvSpPr>
        <dsp:cNvPr id="0" name=""/>
        <dsp:cNvSpPr/>
      </dsp:nvSpPr>
      <dsp:spPr>
        <a:xfrm>
          <a:off x="215187" y="4197652"/>
          <a:ext cx="1145848" cy="986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lvl="0" algn="r" defTabSz="1066800">
            <a:lnSpc>
              <a:spcPct val="90000"/>
            </a:lnSpc>
            <a:spcBef>
              <a:spcPct val="0"/>
            </a:spcBef>
            <a:spcAft>
              <a:spcPct val="35000"/>
            </a:spcAft>
          </a:pPr>
          <a:r>
            <a:rPr lang="en-US" altLang="zh-CN" sz="2400" b="1" kern="1200" dirty="0" smtClean="0"/>
            <a:t>2013</a:t>
          </a:r>
          <a:endParaRPr lang="zh-CN" altLang="en-US" sz="2400" b="1" kern="1200" dirty="0"/>
        </a:p>
      </dsp:txBody>
      <dsp:txXfrm>
        <a:off x="215187" y="4197652"/>
        <a:ext cx="1145848" cy="986810"/>
      </dsp:txXfrm>
    </dsp:sp>
    <dsp:sp modelId="{172E21C4-C991-417E-8466-F44B9E80F344}">
      <dsp:nvSpPr>
        <dsp:cNvPr id="0" name=""/>
        <dsp:cNvSpPr/>
      </dsp:nvSpPr>
      <dsp:spPr>
        <a:xfrm>
          <a:off x="1475336" y="4211216"/>
          <a:ext cx="411480" cy="959681"/>
        </a:xfrm>
        <a:prstGeom prst="leftBrace">
          <a:avLst>
            <a:gd name="adj1" fmla="val 35000"/>
            <a:gd name="adj2" fmla="val 50000"/>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AEA469B-9087-45CD-9892-E641FDF682DD}">
      <dsp:nvSpPr>
        <dsp:cNvPr id="0" name=""/>
        <dsp:cNvSpPr/>
      </dsp:nvSpPr>
      <dsp:spPr>
        <a:xfrm>
          <a:off x="1886286" y="4249132"/>
          <a:ext cx="5596128" cy="95968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altLang="zh-CN" sz="1800" kern="1200" dirty="0" smtClean="0"/>
            <a:t>3</a:t>
          </a:r>
          <a:r>
            <a:rPr lang="zh-CN" altLang="en-US" sz="1800" kern="1200" dirty="0" smtClean="0"/>
            <a:t>月</a:t>
          </a:r>
          <a:r>
            <a:rPr lang="en-US" altLang="zh-CN" sz="1800" kern="1200" dirty="0" smtClean="0"/>
            <a:t>1</a:t>
          </a:r>
          <a:r>
            <a:rPr lang="zh-CN" altLang="en-US" sz="1800" kern="1200" dirty="0" smtClean="0"/>
            <a:t>日起施行的</a:t>
          </a:r>
          <a:r>
            <a:rPr lang="en-US" altLang="zh-CN" sz="1800" kern="1200" dirty="0" smtClean="0"/>
            <a:t>《</a:t>
          </a:r>
          <a:r>
            <a:rPr lang="zh-CN" altLang="en-US" sz="1800" kern="1200" dirty="0" smtClean="0"/>
            <a:t>农业保险条例</a:t>
          </a:r>
          <a:r>
            <a:rPr lang="en-US" altLang="zh-CN" sz="1800" kern="1200" dirty="0" smtClean="0"/>
            <a:t>》</a:t>
          </a:r>
          <a:r>
            <a:rPr lang="zh-CN" altLang="zh-CN" sz="1800" kern="1200" dirty="0" smtClean="0"/>
            <a:t>规范农业保险活动，保护农业保险活动当事人的合法权益，提高农业生产抗风险能力，促进农业保险事业健康发展</a:t>
          </a:r>
          <a:endParaRPr lang="zh-CN" altLang="en-US" sz="1800" kern="1200" dirty="0"/>
        </a:p>
      </dsp:txBody>
      <dsp:txXfrm>
        <a:off x="1886286" y="4249132"/>
        <a:ext cx="5596128" cy="95968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363E78-3E1C-4D65-B8B2-F496FE512662}">
      <dsp:nvSpPr>
        <dsp:cNvPr id="0" name=""/>
        <dsp:cNvSpPr/>
      </dsp:nvSpPr>
      <dsp:spPr>
        <a:xfrm>
          <a:off x="2668198" y="0"/>
          <a:ext cx="2551635" cy="2552024"/>
        </a:xfrm>
        <a:prstGeom prst="circularArrow">
          <a:avLst>
            <a:gd name="adj1" fmla="val 10980"/>
            <a:gd name="adj2" fmla="val 1142322"/>
            <a:gd name="adj3" fmla="val 4500000"/>
            <a:gd name="adj4" fmla="val 10800000"/>
            <a:gd name="adj5" fmla="val 125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F236EBE-09B0-41E0-889E-CBEDCA2BF029}">
      <dsp:nvSpPr>
        <dsp:cNvPr id="0" name=""/>
        <dsp:cNvSpPr/>
      </dsp:nvSpPr>
      <dsp:spPr>
        <a:xfrm>
          <a:off x="3232193" y="921358"/>
          <a:ext cx="1417894" cy="708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b="1" kern="1200" dirty="0" smtClean="0"/>
            <a:t>利用所得数据评价政策绩效</a:t>
          </a:r>
          <a:endParaRPr lang="zh-CN" altLang="en-US" sz="2000" b="1" kern="1200" dirty="0"/>
        </a:p>
      </dsp:txBody>
      <dsp:txXfrm>
        <a:off x="3232193" y="921358"/>
        <a:ext cx="1417894" cy="708777"/>
      </dsp:txXfrm>
    </dsp:sp>
    <dsp:sp modelId="{AE639E4A-6C02-4A4A-86AA-28E1E89D8D41}">
      <dsp:nvSpPr>
        <dsp:cNvPr id="0" name=""/>
        <dsp:cNvSpPr/>
      </dsp:nvSpPr>
      <dsp:spPr>
        <a:xfrm>
          <a:off x="1959490" y="1466327"/>
          <a:ext cx="2551635" cy="2552024"/>
        </a:xfrm>
        <a:prstGeom prst="leftCircularArrow">
          <a:avLst>
            <a:gd name="adj1" fmla="val 10980"/>
            <a:gd name="adj2" fmla="val 1142322"/>
            <a:gd name="adj3" fmla="val 6300000"/>
            <a:gd name="adj4" fmla="val 18900000"/>
            <a:gd name="adj5" fmla="val 125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6084CC3-5FB2-48D5-85EE-B9D85C3DD4C9}">
      <dsp:nvSpPr>
        <dsp:cNvPr id="0" name=""/>
        <dsp:cNvSpPr/>
      </dsp:nvSpPr>
      <dsp:spPr>
        <a:xfrm>
          <a:off x="2526361" y="2396167"/>
          <a:ext cx="1417894" cy="708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b="1" kern="1200" dirty="0" smtClean="0"/>
            <a:t>回答政策实施是否有效的问题</a:t>
          </a:r>
          <a:endParaRPr lang="zh-CN" altLang="en-US" sz="2000" b="1" kern="1200" dirty="0"/>
        </a:p>
      </dsp:txBody>
      <dsp:txXfrm>
        <a:off x="2526361" y="2396167"/>
        <a:ext cx="1417894" cy="708777"/>
      </dsp:txXfrm>
    </dsp:sp>
    <dsp:sp modelId="{834A865E-D22C-4AF9-A23D-CA487A1949AF}">
      <dsp:nvSpPr>
        <dsp:cNvPr id="0" name=""/>
        <dsp:cNvSpPr/>
      </dsp:nvSpPr>
      <dsp:spPr>
        <a:xfrm>
          <a:off x="2849807" y="3108125"/>
          <a:ext cx="2192250" cy="2193129"/>
        </a:xfrm>
        <a:prstGeom prst="blockArc">
          <a:avLst>
            <a:gd name="adj1" fmla="val 13500000"/>
            <a:gd name="adj2" fmla="val 10800000"/>
            <a:gd name="adj3" fmla="val 127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43E0646-7101-4928-9391-5183D4F89B03}">
      <dsp:nvSpPr>
        <dsp:cNvPr id="0" name=""/>
        <dsp:cNvSpPr/>
      </dsp:nvSpPr>
      <dsp:spPr>
        <a:xfrm>
          <a:off x="3235548" y="3873096"/>
          <a:ext cx="1417894" cy="708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b="1" kern="1200" dirty="0" smtClean="0"/>
            <a:t>向政府提出意见和建议</a:t>
          </a:r>
          <a:endParaRPr lang="zh-CN" altLang="en-US" sz="2000" b="1" kern="1200" dirty="0"/>
        </a:p>
      </dsp:txBody>
      <dsp:txXfrm>
        <a:off x="3235548" y="3873096"/>
        <a:ext cx="1417894" cy="70877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5487B9-DCAE-4B4C-BFEE-B8196B1FCDBA}">
      <dsp:nvSpPr>
        <dsp:cNvPr id="0" name=""/>
        <dsp:cNvSpPr/>
      </dsp:nvSpPr>
      <dsp:spPr>
        <a:xfrm>
          <a:off x="3688" y="390714"/>
          <a:ext cx="1737877" cy="1737877"/>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3871A073-6C3A-4B44-89A9-C3E275E47BA2}">
      <dsp:nvSpPr>
        <dsp:cNvPr id="0" name=""/>
        <dsp:cNvSpPr/>
      </dsp:nvSpPr>
      <dsp:spPr>
        <a:xfrm>
          <a:off x="286599" y="1433440"/>
          <a:ext cx="1737877" cy="1737877"/>
        </a:xfrm>
        <a:prstGeom prst="roundRect">
          <a:avLst>
            <a:gd name="adj" fmla="val 10000"/>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zh-CN" altLang="en-US" sz="2400" kern="1200" dirty="0">
              <a:solidFill>
                <a:sysClr val="window" lastClr="FFFFFF"/>
              </a:solidFill>
              <a:latin typeface="Calibri"/>
              <a:ea typeface="宋体"/>
              <a:cs typeface="+mn-cs"/>
            </a:rPr>
            <a:t>农户</a:t>
          </a:r>
        </a:p>
        <a:p>
          <a:pPr marL="171450" lvl="1" indent="-171450" algn="l" defTabSz="844550">
            <a:lnSpc>
              <a:spcPct val="90000"/>
            </a:lnSpc>
            <a:spcBef>
              <a:spcPct val="0"/>
            </a:spcBef>
            <a:spcAft>
              <a:spcPct val="15000"/>
            </a:spcAft>
            <a:buChar char="••"/>
          </a:pPr>
          <a:r>
            <a:rPr lang="zh-CN" altLang="en-US" sz="1900" kern="1200" dirty="0">
              <a:solidFill>
                <a:sysClr val="window" lastClr="FFFFFF"/>
              </a:solidFill>
              <a:latin typeface="Calibri"/>
              <a:ea typeface="宋体"/>
              <a:cs typeface="+mn-cs"/>
            </a:rPr>
            <a:t>逐户采访</a:t>
          </a:r>
        </a:p>
        <a:p>
          <a:pPr marL="171450" lvl="1" indent="-171450" algn="l" defTabSz="844550">
            <a:lnSpc>
              <a:spcPct val="90000"/>
            </a:lnSpc>
            <a:spcBef>
              <a:spcPct val="0"/>
            </a:spcBef>
            <a:spcAft>
              <a:spcPct val="15000"/>
            </a:spcAft>
            <a:buChar char="••"/>
          </a:pPr>
          <a:r>
            <a:rPr lang="zh-CN" altLang="en-US" sz="1900" kern="1200" dirty="0">
              <a:solidFill>
                <a:sysClr val="window" lastClr="FFFFFF"/>
              </a:solidFill>
              <a:latin typeface="Calibri"/>
              <a:ea typeface="宋体"/>
              <a:cs typeface="+mn-cs"/>
            </a:rPr>
            <a:t>调查问卷</a:t>
          </a:r>
        </a:p>
      </dsp:txBody>
      <dsp:txXfrm>
        <a:off x="337500" y="1484341"/>
        <a:ext cx="1636075" cy="1636075"/>
      </dsp:txXfrm>
    </dsp:sp>
    <dsp:sp modelId="{AF5F3227-8FEF-4110-B6D5-CBBA6A1961AA}">
      <dsp:nvSpPr>
        <dsp:cNvPr id="0" name=""/>
        <dsp:cNvSpPr/>
      </dsp:nvSpPr>
      <dsp:spPr>
        <a:xfrm>
          <a:off x="2076320" y="1050859"/>
          <a:ext cx="334753" cy="417587"/>
        </a:xfrm>
        <a:prstGeom prst="rightArrow">
          <a:avLst>
            <a:gd name="adj1" fmla="val 60000"/>
            <a:gd name="adj2" fmla="val 50000"/>
          </a:avLst>
        </a:prstGeom>
        <a:gradFill rotWithShape="0">
          <a:gsLst>
            <a:gs pos="0">
              <a:srgbClr val="4F81BD">
                <a:tint val="60000"/>
                <a:hueOff val="0"/>
                <a:satOff val="0"/>
                <a:lumOff val="0"/>
                <a:alphaOff val="0"/>
                <a:shade val="51000"/>
                <a:satMod val="130000"/>
              </a:srgbClr>
            </a:gs>
            <a:gs pos="80000">
              <a:srgbClr val="4F81BD">
                <a:tint val="60000"/>
                <a:hueOff val="0"/>
                <a:satOff val="0"/>
                <a:lumOff val="0"/>
                <a:alphaOff val="0"/>
                <a:shade val="93000"/>
                <a:satMod val="130000"/>
              </a:srgbClr>
            </a:gs>
            <a:gs pos="100000">
              <a:srgbClr val="4F81BD">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zh-CN" altLang="en-US" sz="1700" kern="1200">
            <a:solidFill>
              <a:sysClr val="window" lastClr="FFFFFF"/>
            </a:solidFill>
            <a:latin typeface="Calibri"/>
            <a:ea typeface="宋体"/>
            <a:cs typeface="+mn-cs"/>
          </a:endParaRPr>
        </a:p>
      </dsp:txBody>
      <dsp:txXfrm>
        <a:off x="2076320" y="1134376"/>
        <a:ext cx="234327" cy="250553"/>
      </dsp:txXfrm>
    </dsp:sp>
    <dsp:sp modelId="{5973461D-13BA-4913-BD0C-22AB6B8795C3}">
      <dsp:nvSpPr>
        <dsp:cNvPr id="0" name=""/>
        <dsp:cNvSpPr/>
      </dsp:nvSpPr>
      <dsp:spPr>
        <a:xfrm>
          <a:off x="2698005" y="390714"/>
          <a:ext cx="1737877" cy="1737877"/>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13EE4A8B-C2E9-47AB-9E16-335189682F8D}">
      <dsp:nvSpPr>
        <dsp:cNvPr id="0" name=""/>
        <dsp:cNvSpPr/>
      </dsp:nvSpPr>
      <dsp:spPr>
        <a:xfrm>
          <a:off x="3019010" y="1446144"/>
          <a:ext cx="1737877" cy="1737877"/>
        </a:xfrm>
        <a:prstGeom prst="roundRect">
          <a:avLst>
            <a:gd name="adj" fmla="val 10000"/>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zh-CN" altLang="en-US" sz="2400" kern="1200" dirty="0">
              <a:solidFill>
                <a:sysClr val="window" lastClr="FFFFFF"/>
              </a:solidFill>
              <a:latin typeface="Calibri"/>
              <a:ea typeface="宋体"/>
              <a:cs typeface="+mn-cs"/>
            </a:rPr>
            <a:t>农经办</a:t>
          </a:r>
        </a:p>
        <a:p>
          <a:pPr marL="171450" lvl="1" indent="-171450" algn="l" defTabSz="844550">
            <a:lnSpc>
              <a:spcPct val="90000"/>
            </a:lnSpc>
            <a:spcBef>
              <a:spcPct val="0"/>
            </a:spcBef>
            <a:spcAft>
              <a:spcPct val="15000"/>
            </a:spcAft>
            <a:buChar char="••"/>
          </a:pPr>
          <a:r>
            <a:rPr lang="zh-CN" altLang="en-US" sz="1900" kern="1200" dirty="0">
              <a:solidFill>
                <a:sysClr val="window" lastClr="FFFFFF"/>
              </a:solidFill>
              <a:latin typeface="Calibri"/>
              <a:ea typeface="宋体"/>
              <a:cs typeface="+mn-cs"/>
            </a:rPr>
            <a:t>跟随走访</a:t>
          </a:r>
        </a:p>
        <a:p>
          <a:pPr marL="171450" lvl="1" indent="-171450" algn="l" defTabSz="844550">
            <a:lnSpc>
              <a:spcPct val="90000"/>
            </a:lnSpc>
            <a:spcBef>
              <a:spcPct val="0"/>
            </a:spcBef>
            <a:spcAft>
              <a:spcPct val="15000"/>
            </a:spcAft>
            <a:buChar char="••"/>
          </a:pPr>
          <a:r>
            <a:rPr lang="zh-CN" altLang="en-US" sz="1900" kern="1200" dirty="0">
              <a:solidFill>
                <a:sysClr val="window" lastClr="FFFFFF"/>
              </a:solidFill>
              <a:latin typeface="Calibri"/>
              <a:ea typeface="宋体"/>
              <a:cs typeface="+mn-cs"/>
            </a:rPr>
            <a:t>采访村会计</a:t>
          </a:r>
        </a:p>
        <a:p>
          <a:pPr marL="114300" lvl="1" indent="-114300" algn="l" defTabSz="622300">
            <a:lnSpc>
              <a:spcPct val="90000"/>
            </a:lnSpc>
            <a:spcBef>
              <a:spcPct val="0"/>
            </a:spcBef>
            <a:spcAft>
              <a:spcPct val="15000"/>
            </a:spcAft>
            <a:buChar char="••"/>
          </a:pPr>
          <a:endParaRPr lang="zh-CN" altLang="en-US" sz="1400" kern="1200">
            <a:solidFill>
              <a:sysClr val="window" lastClr="FFFFFF"/>
            </a:solidFill>
            <a:latin typeface="Calibri"/>
            <a:ea typeface="宋体"/>
            <a:cs typeface="+mn-cs"/>
          </a:endParaRPr>
        </a:p>
      </dsp:txBody>
      <dsp:txXfrm>
        <a:off x="3069911" y="1497045"/>
        <a:ext cx="1636075" cy="1636075"/>
      </dsp:txXfrm>
    </dsp:sp>
    <dsp:sp modelId="{D7D93BB5-BAF7-4AE9-BDDE-912F63B73F8E}">
      <dsp:nvSpPr>
        <dsp:cNvPr id="0" name=""/>
        <dsp:cNvSpPr/>
      </dsp:nvSpPr>
      <dsp:spPr>
        <a:xfrm>
          <a:off x="4770637" y="1050859"/>
          <a:ext cx="334753" cy="417587"/>
        </a:xfrm>
        <a:prstGeom prst="rightArrow">
          <a:avLst>
            <a:gd name="adj1" fmla="val 60000"/>
            <a:gd name="adj2" fmla="val 50000"/>
          </a:avLst>
        </a:prstGeom>
        <a:gradFill rotWithShape="0">
          <a:gsLst>
            <a:gs pos="0">
              <a:srgbClr val="4F81BD">
                <a:tint val="60000"/>
                <a:hueOff val="0"/>
                <a:satOff val="0"/>
                <a:lumOff val="0"/>
                <a:alphaOff val="0"/>
                <a:shade val="51000"/>
                <a:satMod val="130000"/>
              </a:srgbClr>
            </a:gs>
            <a:gs pos="80000">
              <a:srgbClr val="4F81BD">
                <a:tint val="60000"/>
                <a:hueOff val="0"/>
                <a:satOff val="0"/>
                <a:lumOff val="0"/>
                <a:alphaOff val="0"/>
                <a:shade val="93000"/>
                <a:satMod val="130000"/>
              </a:srgbClr>
            </a:gs>
            <a:gs pos="100000">
              <a:srgbClr val="4F81BD">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zh-CN" altLang="en-US" sz="1700" kern="1200">
            <a:solidFill>
              <a:sysClr val="window" lastClr="FFFFFF"/>
            </a:solidFill>
            <a:latin typeface="Calibri"/>
            <a:ea typeface="宋体"/>
            <a:cs typeface="+mn-cs"/>
          </a:endParaRPr>
        </a:p>
      </dsp:txBody>
      <dsp:txXfrm>
        <a:off x="4770637" y="1134376"/>
        <a:ext cx="234327" cy="250553"/>
      </dsp:txXfrm>
    </dsp:sp>
    <dsp:sp modelId="{C6A0700C-8DD0-4702-A459-06B20FCAAD2A}">
      <dsp:nvSpPr>
        <dsp:cNvPr id="0" name=""/>
        <dsp:cNvSpPr/>
      </dsp:nvSpPr>
      <dsp:spPr>
        <a:xfrm>
          <a:off x="5392322" y="390714"/>
          <a:ext cx="1737877" cy="1737877"/>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CF38B980-836D-4842-ACB2-AD5BD5DF157A}">
      <dsp:nvSpPr>
        <dsp:cNvPr id="0" name=""/>
        <dsp:cNvSpPr/>
      </dsp:nvSpPr>
      <dsp:spPr>
        <a:xfrm>
          <a:off x="5675233" y="1420737"/>
          <a:ext cx="1737877" cy="1737877"/>
        </a:xfrm>
        <a:prstGeom prst="roundRect">
          <a:avLst>
            <a:gd name="adj" fmla="val 10000"/>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zh-CN" altLang="en-US" sz="2400" kern="1200" dirty="0">
              <a:solidFill>
                <a:sysClr val="window" lastClr="FFFFFF"/>
              </a:solidFill>
              <a:latin typeface="Calibri"/>
              <a:ea typeface="宋体"/>
              <a:cs typeface="+mn-cs"/>
            </a:rPr>
            <a:t>保险公司</a:t>
          </a:r>
          <a:endParaRPr lang="en-US" altLang="zh-CN" sz="2400" kern="1200" dirty="0">
            <a:solidFill>
              <a:sysClr val="window" lastClr="FFFFFF"/>
            </a:solidFill>
            <a:latin typeface="Calibri"/>
            <a:ea typeface="宋体"/>
            <a:cs typeface="+mn-cs"/>
          </a:endParaRPr>
        </a:p>
        <a:p>
          <a:pPr marL="171450" lvl="1" indent="-171450" algn="l" defTabSz="844550">
            <a:lnSpc>
              <a:spcPct val="90000"/>
            </a:lnSpc>
            <a:spcBef>
              <a:spcPct val="0"/>
            </a:spcBef>
            <a:spcAft>
              <a:spcPct val="15000"/>
            </a:spcAft>
            <a:buChar char="••"/>
          </a:pPr>
          <a:r>
            <a:rPr lang="zh-CN" altLang="en-US" sz="1900" kern="1200">
              <a:solidFill>
                <a:sysClr val="window" lastClr="FFFFFF"/>
              </a:solidFill>
              <a:latin typeface="Calibri"/>
              <a:ea typeface="宋体"/>
              <a:cs typeface="+mn-cs"/>
            </a:rPr>
            <a:t>参观农险部</a:t>
          </a:r>
        </a:p>
        <a:p>
          <a:pPr marL="171450" lvl="1" indent="-171450" algn="l" defTabSz="844550">
            <a:lnSpc>
              <a:spcPct val="90000"/>
            </a:lnSpc>
            <a:spcBef>
              <a:spcPct val="0"/>
            </a:spcBef>
            <a:spcAft>
              <a:spcPct val="15000"/>
            </a:spcAft>
            <a:buChar char="••"/>
          </a:pPr>
          <a:r>
            <a:rPr lang="zh-CN" altLang="en-US" sz="1900" kern="1200" dirty="0">
              <a:solidFill>
                <a:sysClr val="window" lastClr="FFFFFF"/>
              </a:solidFill>
              <a:latin typeface="Calibri"/>
              <a:ea typeface="宋体"/>
              <a:cs typeface="+mn-cs"/>
            </a:rPr>
            <a:t>采访领导</a:t>
          </a:r>
        </a:p>
      </dsp:txBody>
      <dsp:txXfrm>
        <a:off x="5726134" y="1471638"/>
        <a:ext cx="1636075" cy="16360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66992F-18C8-4719-9003-7AF2E9DEAB98}">
      <dsp:nvSpPr>
        <dsp:cNvPr id="0" name=""/>
        <dsp:cNvSpPr/>
      </dsp:nvSpPr>
      <dsp:spPr>
        <a:xfrm>
          <a:off x="580846" y="927496"/>
          <a:ext cx="2782490" cy="2782490"/>
        </a:xfrm>
        <a:prstGeom prst="ellipse">
          <a:avLst/>
        </a:prstGeom>
        <a:gradFill rotWithShape="0">
          <a:gsLst>
            <a:gs pos="0">
              <a:srgbClr val="4F81BD">
                <a:shade val="90000"/>
                <a:hueOff val="375112"/>
                <a:satOff val="-6927"/>
                <a:lumOff val="32127"/>
                <a:alphaOff val="-50000"/>
                <a:shade val="51000"/>
                <a:satMod val="130000"/>
              </a:srgbClr>
            </a:gs>
            <a:gs pos="80000">
              <a:srgbClr val="4F81BD">
                <a:shade val="90000"/>
                <a:hueOff val="375112"/>
                <a:satOff val="-6927"/>
                <a:lumOff val="32127"/>
                <a:alphaOff val="-50000"/>
                <a:shade val="93000"/>
                <a:satMod val="130000"/>
              </a:srgbClr>
            </a:gs>
            <a:gs pos="100000">
              <a:srgbClr val="4F81BD">
                <a:shade val="90000"/>
                <a:hueOff val="375112"/>
                <a:satOff val="-6927"/>
                <a:lumOff val="32127"/>
                <a:alphaOff val="-50000"/>
                <a:shade val="94000"/>
                <a:satMod val="135000"/>
              </a:srgbClr>
            </a:gs>
          </a:gsLst>
          <a:lin ang="16200000" scaled="0"/>
        </a:gradFill>
        <a:ln w="9525" cap="flat" cmpd="sng" algn="ctr">
          <a:solidFill>
            <a:sysClr val="window" lastClr="FFFFFF">
              <a:hueOff val="0"/>
              <a:satOff val="0"/>
              <a:lumOff val="0"/>
              <a:alphaOff val="0"/>
            </a:sys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F10EBF3-7CB4-45BB-927F-F890750553AD}">
      <dsp:nvSpPr>
        <dsp:cNvPr id="0" name=""/>
        <dsp:cNvSpPr/>
      </dsp:nvSpPr>
      <dsp:spPr>
        <a:xfrm>
          <a:off x="978511" y="1325160"/>
          <a:ext cx="1987161" cy="1987161"/>
        </a:xfrm>
        <a:prstGeom prst="ellipse">
          <a:avLst/>
        </a:prstGeom>
        <a:gradFill rotWithShape="0">
          <a:gsLst>
            <a:gs pos="0">
              <a:srgbClr val="4F81BD">
                <a:shade val="90000"/>
                <a:hueOff val="250074"/>
                <a:satOff val="-4618"/>
                <a:lumOff val="21418"/>
                <a:alphaOff val="-33333"/>
                <a:shade val="51000"/>
                <a:satMod val="130000"/>
              </a:srgbClr>
            </a:gs>
            <a:gs pos="80000">
              <a:srgbClr val="4F81BD">
                <a:shade val="90000"/>
                <a:hueOff val="250074"/>
                <a:satOff val="-4618"/>
                <a:lumOff val="21418"/>
                <a:alphaOff val="-33333"/>
                <a:shade val="93000"/>
                <a:satMod val="130000"/>
              </a:srgbClr>
            </a:gs>
            <a:gs pos="100000">
              <a:srgbClr val="4F81BD">
                <a:shade val="90000"/>
                <a:hueOff val="250074"/>
                <a:satOff val="-4618"/>
                <a:lumOff val="21418"/>
                <a:alphaOff val="-33333"/>
                <a:shade val="94000"/>
                <a:satMod val="135000"/>
              </a:srgbClr>
            </a:gs>
          </a:gsLst>
          <a:lin ang="16200000" scaled="0"/>
        </a:gradFill>
        <a:ln w="9525" cap="flat" cmpd="sng" algn="ctr">
          <a:solidFill>
            <a:sysClr val="window" lastClr="FFFFFF">
              <a:hueOff val="0"/>
              <a:satOff val="0"/>
              <a:lumOff val="0"/>
              <a:alphaOff val="0"/>
            </a:sys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239E97E-39DD-420C-AE6D-7C2996455FE8}">
      <dsp:nvSpPr>
        <dsp:cNvPr id="0" name=""/>
        <dsp:cNvSpPr/>
      </dsp:nvSpPr>
      <dsp:spPr>
        <a:xfrm>
          <a:off x="1375943" y="1722593"/>
          <a:ext cx="1192297" cy="1192297"/>
        </a:xfrm>
        <a:prstGeom prst="ellipse">
          <a:avLst/>
        </a:prstGeom>
        <a:gradFill rotWithShape="0">
          <a:gsLst>
            <a:gs pos="0">
              <a:srgbClr val="4F81BD">
                <a:shade val="90000"/>
                <a:hueOff val="125037"/>
                <a:satOff val="-2309"/>
                <a:lumOff val="10709"/>
                <a:alphaOff val="-16667"/>
                <a:shade val="51000"/>
                <a:satMod val="130000"/>
              </a:srgbClr>
            </a:gs>
            <a:gs pos="80000">
              <a:srgbClr val="4F81BD">
                <a:shade val="90000"/>
                <a:hueOff val="125037"/>
                <a:satOff val="-2309"/>
                <a:lumOff val="10709"/>
                <a:alphaOff val="-16667"/>
                <a:shade val="93000"/>
                <a:satMod val="130000"/>
              </a:srgbClr>
            </a:gs>
            <a:gs pos="100000">
              <a:srgbClr val="4F81BD">
                <a:shade val="90000"/>
                <a:hueOff val="125037"/>
                <a:satOff val="-2309"/>
                <a:lumOff val="10709"/>
                <a:alphaOff val="-16667"/>
                <a:shade val="94000"/>
                <a:satMod val="135000"/>
              </a:srgbClr>
            </a:gs>
          </a:gsLst>
          <a:lin ang="16200000" scaled="0"/>
        </a:gradFill>
        <a:ln w="9525" cap="flat" cmpd="sng" algn="ctr">
          <a:solidFill>
            <a:sysClr val="window" lastClr="FFFFFF">
              <a:hueOff val="0"/>
              <a:satOff val="0"/>
              <a:lumOff val="0"/>
              <a:alphaOff val="0"/>
            </a:sys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94A08B0-857F-48E6-A9BB-0E9A8B257D0B}">
      <dsp:nvSpPr>
        <dsp:cNvPr id="0" name=""/>
        <dsp:cNvSpPr/>
      </dsp:nvSpPr>
      <dsp:spPr>
        <a:xfrm>
          <a:off x="1773375" y="2120025"/>
          <a:ext cx="397432" cy="397432"/>
        </a:xfrm>
        <a:prstGeom prst="ellipse">
          <a:avLst/>
        </a:prstGeom>
        <a:gradFill rotWithShape="0">
          <a:gsLst>
            <a:gs pos="0">
              <a:srgbClr val="4F81BD">
                <a:shade val="90000"/>
                <a:hueOff val="0"/>
                <a:satOff val="0"/>
                <a:lumOff val="0"/>
                <a:alphaOff val="0"/>
                <a:shade val="51000"/>
                <a:satMod val="130000"/>
              </a:srgbClr>
            </a:gs>
            <a:gs pos="80000">
              <a:srgbClr val="4F81BD">
                <a:shade val="90000"/>
                <a:hueOff val="0"/>
                <a:satOff val="0"/>
                <a:lumOff val="0"/>
                <a:alphaOff val="0"/>
                <a:shade val="93000"/>
                <a:satMod val="130000"/>
              </a:srgbClr>
            </a:gs>
            <a:gs pos="100000">
              <a:srgbClr val="4F81BD">
                <a:shade val="90000"/>
                <a:hueOff val="0"/>
                <a:satOff val="0"/>
                <a:lumOff val="0"/>
                <a:alphaOff val="0"/>
                <a:shade val="94000"/>
                <a:satMod val="135000"/>
              </a:srgbClr>
            </a:gs>
          </a:gsLst>
          <a:lin ang="16200000" scaled="0"/>
        </a:gradFill>
        <a:ln w="9525" cap="flat" cmpd="sng" algn="ctr">
          <a:solidFill>
            <a:sysClr val="window" lastClr="FFFFFF">
              <a:hueOff val="0"/>
              <a:satOff val="0"/>
              <a:lumOff val="0"/>
              <a:alphaOff val="0"/>
            </a:sys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2C81087-E948-4468-A4DD-E571D75E75A2}">
      <dsp:nvSpPr>
        <dsp:cNvPr id="0" name=""/>
        <dsp:cNvSpPr/>
      </dsp:nvSpPr>
      <dsp:spPr>
        <a:xfrm>
          <a:off x="3835600" y="0"/>
          <a:ext cx="1925538" cy="665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24130" rIns="24130" bIns="24130" numCol="1" spcCol="1270" anchor="ctr" anchorCtr="0">
          <a:noAutofit/>
        </a:bodyPr>
        <a:lstStyle/>
        <a:p>
          <a:pPr lvl="0" algn="l" defTabSz="844550">
            <a:lnSpc>
              <a:spcPct val="90000"/>
            </a:lnSpc>
            <a:spcBef>
              <a:spcPct val="0"/>
            </a:spcBef>
            <a:spcAft>
              <a:spcPct val="35000"/>
            </a:spcAft>
          </a:pPr>
          <a:r>
            <a:rPr lang="zh-CN" altLang="en-US" sz="1900" kern="1200">
              <a:solidFill>
                <a:sysClr val="windowText" lastClr="000000">
                  <a:hueOff val="0"/>
                  <a:satOff val="0"/>
                  <a:lumOff val="0"/>
                  <a:alphaOff val="0"/>
                </a:sysClr>
              </a:solidFill>
              <a:latin typeface="Calibri"/>
              <a:ea typeface="宋体"/>
              <a:cs typeface="+mn-cs"/>
            </a:rPr>
            <a:t>农户自交保费</a:t>
          </a:r>
        </a:p>
      </dsp:txBody>
      <dsp:txXfrm>
        <a:off x="3835600" y="0"/>
        <a:ext cx="1925538" cy="665478"/>
      </dsp:txXfrm>
    </dsp:sp>
    <dsp:sp modelId="{440643D5-EC7E-461A-A35C-104C71993428}">
      <dsp:nvSpPr>
        <dsp:cNvPr id="0" name=""/>
        <dsp:cNvSpPr/>
      </dsp:nvSpPr>
      <dsp:spPr>
        <a:xfrm>
          <a:off x="3479274" y="332739"/>
          <a:ext cx="347811" cy="0"/>
        </a:xfrm>
        <a:prstGeom prst="line">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DBE6AD86-6581-455E-A5EE-346D8EC249E0}">
      <dsp:nvSpPr>
        <dsp:cNvPr id="0" name=""/>
        <dsp:cNvSpPr/>
      </dsp:nvSpPr>
      <dsp:spPr>
        <a:xfrm rot="5400000">
          <a:off x="1730942" y="551860"/>
          <a:ext cx="1966293" cy="1530369"/>
        </a:xfrm>
        <a:prstGeom prst="line">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BA80E34B-27C3-4914-9CC9-C62EFA6A5640}">
      <dsp:nvSpPr>
        <dsp:cNvPr id="0" name=""/>
        <dsp:cNvSpPr/>
      </dsp:nvSpPr>
      <dsp:spPr>
        <a:xfrm>
          <a:off x="3786769" y="665478"/>
          <a:ext cx="2652130" cy="665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24130" rIns="24130" bIns="24130" numCol="1" spcCol="1270" anchor="ctr" anchorCtr="0">
          <a:noAutofit/>
        </a:bodyPr>
        <a:lstStyle/>
        <a:p>
          <a:pPr lvl="0" algn="l" defTabSz="844550">
            <a:lnSpc>
              <a:spcPct val="90000"/>
            </a:lnSpc>
            <a:spcBef>
              <a:spcPct val="0"/>
            </a:spcBef>
            <a:spcAft>
              <a:spcPct val="35000"/>
            </a:spcAft>
          </a:pPr>
          <a:r>
            <a:rPr lang="zh-CN" altLang="en-US" sz="1900" kern="1200" dirty="0">
              <a:solidFill>
                <a:sysClr val="windowText" lastClr="000000">
                  <a:hueOff val="0"/>
                  <a:satOff val="0"/>
                  <a:lumOff val="0"/>
                  <a:alphaOff val="0"/>
                </a:sysClr>
              </a:solidFill>
              <a:latin typeface="Calibri"/>
              <a:ea typeface="宋体"/>
              <a:cs typeface="+mn-cs"/>
            </a:rPr>
            <a:t>地方</a:t>
          </a:r>
          <a:r>
            <a:rPr lang="zh-CN" altLang="en-US" sz="1900" kern="1200" dirty="0" smtClean="0">
              <a:solidFill>
                <a:sysClr val="windowText" lastClr="000000">
                  <a:hueOff val="0"/>
                  <a:satOff val="0"/>
                  <a:lumOff val="0"/>
                  <a:alphaOff val="0"/>
                </a:sysClr>
              </a:solidFill>
              <a:latin typeface="Calibri"/>
              <a:ea typeface="宋体"/>
              <a:cs typeface="+mn-cs"/>
            </a:rPr>
            <a:t>财政特色</a:t>
          </a:r>
          <a:r>
            <a:rPr lang="zh-CN" altLang="en-US" sz="1900" kern="1200" dirty="0">
              <a:solidFill>
                <a:sysClr val="windowText" lastClr="000000">
                  <a:hueOff val="0"/>
                  <a:satOff val="0"/>
                  <a:lumOff val="0"/>
                  <a:alphaOff val="0"/>
                </a:sysClr>
              </a:solidFill>
              <a:latin typeface="Calibri"/>
              <a:ea typeface="宋体"/>
              <a:cs typeface="+mn-cs"/>
            </a:rPr>
            <a:t>保费补贴</a:t>
          </a:r>
        </a:p>
      </dsp:txBody>
      <dsp:txXfrm>
        <a:off x="3786769" y="665478"/>
        <a:ext cx="2652130" cy="665478"/>
      </dsp:txXfrm>
    </dsp:sp>
    <dsp:sp modelId="{296A92AB-1121-4E81-94AD-005A1A9488B5}">
      <dsp:nvSpPr>
        <dsp:cNvPr id="0" name=""/>
        <dsp:cNvSpPr/>
      </dsp:nvSpPr>
      <dsp:spPr>
        <a:xfrm>
          <a:off x="3479274" y="998218"/>
          <a:ext cx="347811" cy="0"/>
        </a:xfrm>
        <a:prstGeom prst="line">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8A337AF2-E4B3-42F5-A105-CF3B8E0E023F}">
      <dsp:nvSpPr>
        <dsp:cNvPr id="0" name=""/>
        <dsp:cNvSpPr/>
      </dsp:nvSpPr>
      <dsp:spPr>
        <a:xfrm rot="5400000">
          <a:off x="2071334" y="1206441"/>
          <a:ext cx="1614771" cy="1198789"/>
        </a:xfrm>
        <a:prstGeom prst="line">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D81261A7-99F3-404B-80E7-3A181759328C}">
      <dsp:nvSpPr>
        <dsp:cNvPr id="0" name=""/>
        <dsp:cNvSpPr/>
      </dsp:nvSpPr>
      <dsp:spPr>
        <a:xfrm>
          <a:off x="3768210" y="1388388"/>
          <a:ext cx="2670689" cy="665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24130" rIns="24130" bIns="24130" numCol="1" spcCol="1270" anchor="ctr" anchorCtr="0">
          <a:noAutofit/>
        </a:bodyPr>
        <a:lstStyle/>
        <a:p>
          <a:pPr lvl="0" algn="l" defTabSz="844550">
            <a:lnSpc>
              <a:spcPct val="90000"/>
            </a:lnSpc>
            <a:spcBef>
              <a:spcPct val="0"/>
            </a:spcBef>
            <a:spcAft>
              <a:spcPct val="35000"/>
            </a:spcAft>
          </a:pPr>
          <a:r>
            <a:rPr lang="zh-CN" altLang="en-US" sz="1900" kern="1200" dirty="0">
              <a:solidFill>
                <a:sysClr val="windowText" lastClr="000000">
                  <a:hueOff val="0"/>
                  <a:satOff val="0"/>
                  <a:lumOff val="0"/>
                  <a:alphaOff val="0"/>
                </a:sysClr>
              </a:solidFill>
              <a:latin typeface="Calibri"/>
              <a:ea typeface="宋体"/>
              <a:cs typeface="+mn-cs"/>
            </a:rPr>
            <a:t>地方</a:t>
          </a:r>
          <a:r>
            <a:rPr lang="zh-CN" altLang="en-US" sz="1900" kern="1200" dirty="0" smtClean="0">
              <a:solidFill>
                <a:sysClr val="windowText" lastClr="000000">
                  <a:hueOff val="0"/>
                  <a:satOff val="0"/>
                  <a:lumOff val="0"/>
                  <a:alphaOff val="0"/>
                </a:sysClr>
              </a:solidFill>
              <a:latin typeface="Calibri"/>
              <a:ea typeface="宋体"/>
              <a:cs typeface="+mn-cs"/>
            </a:rPr>
            <a:t>财政基础</a:t>
          </a:r>
          <a:r>
            <a:rPr lang="zh-CN" altLang="en-US" sz="1900" kern="1200" dirty="0">
              <a:solidFill>
                <a:sysClr val="windowText" lastClr="000000">
                  <a:hueOff val="0"/>
                  <a:satOff val="0"/>
                  <a:lumOff val="0"/>
                  <a:alphaOff val="0"/>
                </a:sysClr>
              </a:solidFill>
              <a:latin typeface="Calibri"/>
              <a:ea typeface="宋体"/>
              <a:cs typeface="+mn-cs"/>
            </a:rPr>
            <a:t>保费补贴</a:t>
          </a:r>
        </a:p>
      </dsp:txBody>
      <dsp:txXfrm>
        <a:off x="3768210" y="1388388"/>
        <a:ext cx="2670689" cy="665478"/>
      </dsp:txXfrm>
    </dsp:sp>
    <dsp:sp modelId="{FBA70971-EE2E-499D-BA79-606BBCF420CB}">
      <dsp:nvSpPr>
        <dsp:cNvPr id="0" name=""/>
        <dsp:cNvSpPr/>
      </dsp:nvSpPr>
      <dsp:spPr>
        <a:xfrm>
          <a:off x="3479274" y="1663697"/>
          <a:ext cx="347811" cy="0"/>
        </a:xfrm>
        <a:prstGeom prst="line">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8FC360D8-9D82-481A-A54B-42B7C6468859}">
      <dsp:nvSpPr>
        <dsp:cNvPr id="0" name=""/>
        <dsp:cNvSpPr/>
      </dsp:nvSpPr>
      <dsp:spPr>
        <a:xfrm rot="5400000">
          <a:off x="2400827" y="1816502"/>
          <a:ext cx="1231715" cy="925178"/>
        </a:xfrm>
        <a:prstGeom prst="line">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3A0A5FD1-79DD-4293-B830-99EF2B2D6A88}">
      <dsp:nvSpPr>
        <dsp:cNvPr id="0" name=""/>
        <dsp:cNvSpPr/>
      </dsp:nvSpPr>
      <dsp:spPr>
        <a:xfrm>
          <a:off x="3775639" y="2019409"/>
          <a:ext cx="2663260" cy="665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24130" rIns="24130" bIns="24130" numCol="1" spcCol="1270" anchor="ctr" anchorCtr="0">
          <a:noAutofit/>
        </a:bodyPr>
        <a:lstStyle/>
        <a:p>
          <a:pPr lvl="0" algn="l" defTabSz="844550">
            <a:lnSpc>
              <a:spcPct val="90000"/>
            </a:lnSpc>
            <a:spcBef>
              <a:spcPct val="0"/>
            </a:spcBef>
            <a:spcAft>
              <a:spcPct val="35000"/>
            </a:spcAft>
          </a:pPr>
          <a:r>
            <a:rPr lang="zh-CN" altLang="en-US" sz="1900" kern="1200" dirty="0">
              <a:solidFill>
                <a:sysClr val="windowText" lastClr="000000">
                  <a:hueOff val="0"/>
                  <a:satOff val="0"/>
                  <a:lumOff val="0"/>
                  <a:alphaOff val="0"/>
                </a:sysClr>
              </a:solidFill>
              <a:latin typeface="Calibri"/>
              <a:ea typeface="宋体"/>
              <a:cs typeface="+mn-cs"/>
            </a:rPr>
            <a:t>中央</a:t>
          </a:r>
          <a:r>
            <a:rPr lang="zh-CN" altLang="en-US" sz="1900" kern="1200" dirty="0" smtClean="0">
              <a:solidFill>
                <a:sysClr val="windowText" lastClr="000000">
                  <a:hueOff val="0"/>
                  <a:satOff val="0"/>
                  <a:lumOff val="0"/>
                  <a:alphaOff val="0"/>
                </a:sysClr>
              </a:solidFill>
              <a:latin typeface="Calibri"/>
              <a:ea typeface="宋体"/>
              <a:cs typeface="+mn-cs"/>
            </a:rPr>
            <a:t>财政保险</a:t>
          </a:r>
          <a:r>
            <a:rPr lang="zh-CN" altLang="en-US" sz="1900" kern="1200" dirty="0">
              <a:solidFill>
                <a:sysClr val="windowText" lastClr="000000">
                  <a:hueOff val="0"/>
                  <a:satOff val="0"/>
                  <a:lumOff val="0"/>
                  <a:alphaOff val="0"/>
                </a:sysClr>
              </a:solidFill>
              <a:latin typeface="Calibri"/>
              <a:ea typeface="宋体"/>
              <a:cs typeface="+mn-cs"/>
            </a:rPr>
            <a:t>保费补贴</a:t>
          </a:r>
        </a:p>
      </dsp:txBody>
      <dsp:txXfrm>
        <a:off x="3775639" y="2019409"/>
        <a:ext cx="2663260" cy="665478"/>
      </dsp:txXfrm>
    </dsp:sp>
    <dsp:sp modelId="{A805454B-C56A-4F9D-B70F-5AD7A2F00613}">
      <dsp:nvSpPr>
        <dsp:cNvPr id="0" name=""/>
        <dsp:cNvSpPr/>
      </dsp:nvSpPr>
      <dsp:spPr>
        <a:xfrm>
          <a:off x="3479274" y="2329176"/>
          <a:ext cx="347811" cy="0"/>
        </a:xfrm>
        <a:prstGeom prst="line">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91ED0410-475C-4948-B9E7-9F0BF6CD3305}">
      <dsp:nvSpPr>
        <dsp:cNvPr id="0" name=""/>
        <dsp:cNvSpPr/>
      </dsp:nvSpPr>
      <dsp:spPr>
        <a:xfrm rot="5400000">
          <a:off x="2731109" y="2428974"/>
          <a:ext cx="846619" cy="646465"/>
        </a:xfrm>
        <a:prstGeom prst="line">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02FA96-125A-4D91-AA5C-0A7F2BB37AC5}">
      <dsp:nvSpPr>
        <dsp:cNvPr id="0" name=""/>
        <dsp:cNvSpPr/>
      </dsp:nvSpPr>
      <dsp:spPr>
        <a:xfrm>
          <a:off x="0" y="3821"/>
          <a:ext cx="1814286" cy="101087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zh-CN" sz="2400" kern="1200" dirty="0" smtClean="0"/>
            <a:t>保险产品的质量</a:t>
          </a:r>
          <a:endParaRPr lang="zh-CN" sz="2400" kern="1200" dirty="0"/>
        </a:p>
      </dsp:txBody>
      <dsp:txXfrm>
        <a:off x="49347" y="53168"/>
        <a:ext cx="1715592" cy="9121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A54754-040A-4CFB-B5B0-4CB820EE3787}">
      <dsp:nvSpPr>
        <dsp:cNvPr id="0" name=""/>
        <dsp:cNvSpPr/>
      </dsp:nvSpPr>
      <dsp:spPr>
        <a:xfrm>
          <a:off x="0" y="0"/>
          <a:ext cx="1886857" cy="85204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zh-CN" altLang="en-US" sz="2000" kern="1200" dirty="0" smtClean="0"/>
            <a:t>政府补贴程度</a:t>
          </a:r>
          <a:endParaRPr lang="zh-CN" altLang="en-US" sz="2100" kern="1200" dirty="0"/>
        </a:p>
      </dsp:txBody>
      <dsp:txXfrm>
        <a:off x="41594" y="41594"/>
        <a:ext cx="1803669" cy="7688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2E4470-BC7D-4513-85D6-DAC8452C7A5C}">
      <dsp:nvSpPr>
        <dsp:cNvPr id="0" name=""/>
        <dsp:cNvSpPr/>
      </dsp:nvSpPr>
      <dsp:spPr>
        <a:xfrm>
          <a:off x="0" y="6560"/>
          <a:ext cx="1918949" cy="11044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zh-CN" altLang="en-US" sz="2400" kern="1200" dirty="0" smtClean="0"/>
            <a:t>农民的风险管理意识</a:t>
          </a:r>
          <a:endParaRPr lang="zh-CN" altLang="en-US" sz="2400" kern="1200" dirty="0"/>
        </a:p>
      </dsp:txBody>
      <dsp:txXfrm>
        <a:off x="53916" y="60476"/>
        <a:ext cx="1811117" cy="9966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476314-EF8F-4507-A82C-0520E7E25553}">
      <dsp:nvSpPr>
        <dsp:cNvPr id="0" name=""/>
        <dsp:cNvSpPr/>
      </dsp:nvSpPr>
      <dsp:spPr>
        <a:xfrm>
          <a:off x="0" y="18139"/>
          <a:ext cx="6763657" cy="165100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zh-CN" altLang="en-US" sz="2300" kern="1200" dirty="0" smtClean="0"/>
            <a:t>由于国内此前几乎没有类似的研究，国外的绩效评价体系又不能“照搬”，于是，尽快建立一个保险保费补贴的绩效评价体系的需求就显得异常迫切。</a:t>
          </a:r>
          <a:endParaRPr lang="zh-CN" altLang="en-US" sz="2300" kern="1200" dirty="0"/>
        </a:p>
      </dsp:txBody>
      <dsp:txXfrm>
        <a:off x="80595" y="98734"/>
        <a:ext cx="6602467" cy="148981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FB368D-922B-43C6-8D8E-F43BFB99B40D}">
      <dsp:nvSpPr>
        <dsp:cNvPr id="0" name=""/>
        <dsp:cNvSpPr/>
      </dsp:nvSpPr>
      <dsp:spPr>
        <a:xfrm>
          <a:off x="64827" y="297909"/>
          <a:ext cx="5252681" cy="157715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zh-CN" altLang="en-US" sz="2800" kern="1200" dirty="0" smtClean="0"/>
            <a:t>探究政策</a:t>
          </a:r>
          <a:endParaRPr lang="en-US" altLang="zh-CN" sz="2800" kern="1200" dirty="0" smtClean="0"/>
        </a:p>
        <a:p>
          <a:pPr lvl="0" algn="l" defTabSz="1244600">
            <a:lnSpc>
              <a:spcPct val="90000"/>
            </a:lnSpc>
            <a:spcBef>
              <a:spcPct val="0"/>
            </a:spcBef>
            <a:spcAft>
              <a:spcPct val="35000"/>
            </a:spcAft>
          </a:pPr>
          <a:r>
            <a:rPr lang="zh-CN" altLang="en-US" sz="2200" kern="1200" dirty="0" smtClean="0"/>
            <a:t>对农村经济、农业保险、农民生活等可能产生的效应</a:t>
          </a:r>
          <a:endParaRPr lang="zh-CN" altLang="en-US" sz="2200" kern="1200" dirty="0"/>
        </a:p>
      </dsp:txBody>
      <dsp:txXfrm>
        <a:off x="111020" y="344102"/>
        <a:ext cx="3679485" cy="1484770"/>
      </dsp:txXfrm>
    </dsp:sp>
    <dsp:sp modelId="{CEF04DE2-DB29-4F4A-8251-69CF64DF0767}">
      <dsp:nvSpPr>
        <dsp:cNvPr id="0" name=""/>
        <dsp:cNvSpPr/>
      </dsp:nvSpPr>
      <dsp:spPr>
        <a:xfrm>
          <a:off x="412114" y="2097384"/>
          <a:ext cx="6095177" cy="194518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zh-CN" altLang="en-US" sz="3200" kern="1200" dirty="0" smtClean="0"/>
            <a:t>指标构思</a:t>
          </a:r>
          <a:endParaRPr lang="zh-CN" altLang="en-US" sz="3200" kern="1200" dirty="0"/>
        </a:p>
        <a:p>
          <a:pPr marL="228600" lvl="1" indent="-228600" algn="l" defTabSz="889000">
            <a:lnSpc>
              <a:spcPct val="90000"/>
            </a:lnSpc>
            <a:spcBef>
              <a:spcPct val="0"/>
            </a:spcBef>
            <a:spcAft>
              <a:spcPct val="15000"/>
            </a:spcAft>
            <a:buChar char="••"/>
          </a:pPr>
          <a:r>
            <a:rPr lang="zh-CN" altLang="en-US" sz="2000" kern="1200" dirty="0" smtClean="0"/>
            <a:t>选择调研指标</a:t>
          </a:r>
          <a:endParaRPr lang="zh-CN" altLang="en-US" sz="2000" kern="1200" dirty="0"/>
        </a:p>
        <a:p>
          <a:pPr marL="228600" lvl="1" indent="-228600" algn="l" defTabSz="889000">
            <a:lnSpc>
              <a:spcPct val="90000"/>
            </a:lnSpc>
            <a:spcBef>
              <a:spcPct val="0"/>
            </a:spcBef>
            <a:spcAft>
              <a:spcPct val="15000"/>
            </a:spcAft>
            <a:buChar char="••"/>
          </a:pPr>
          <a:r>
            <a:rPr lang="zh-CN" altLang="en-US" sz="2000" kern="1200" dirty="0" smtClean="0"/>
            <a:t>量化调研指标</a:t>
          </a:r>
          <a:endParaRPr lang="zh-CN" altLang="en-US" sz="2000" kern="1200" dirty="0"/>
        </a:p>
        <a:p>
          <a:pPr marL="228600" lvl="1" indent="-228600" algn="l" defTabSz="889000">
            <a:lnSpc>
              <a:spcPct val="90000"/>
            </a:lnSpc>
            <a:spcBef>
              <a:spcPct val="0"/>
            </a:spcBef>
            <a:spcAft>
              <a:spcPct val="15000"/>
            </a:spcAft>
            <a:buChar char="••"/>
          </a:pPr>
          <a:r>
            <a:rPr lang="zh-CN" altLang="en-US" sz="2000" kern="1200" dirty="0" smtClean="0"/>
            <a:t>检验调研指标与研究课题的相关性</a:t>
          </a:r>
          <a:endParaRPr lang="zh-CN" altLang="en-US" sz="2000" kern="1200" dirty="0"/>
        </a:p>
      </dsp:txBody>
      <dsp:txXfrm>
        <a:off x="469087" y="2154357"/>
        <a:ext cx="4348949" cy="1831239"/>
      </dsp:txXfrm>
    </dsp:sp>
    <dsp:sp modelId="{DE601466-32B4-4BA3-A92E-5CB7C0B5A052}">
      <dsp:nvSpPr>
        <dsp:cNvPr id="0" name=""/>
        <dsp:cNvSpPr/>
      </dsp:nvSpPr>
      <dsp:spPr>
        <a:xfrm>
          <a:off x="2347995" y="4220814"/>
          <a:ext cx="4280474" cy="65078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zh-CN" sz="2700" i="0" kern="1200" dirty="0" smtClean="0"/>
            <a:t>确定具体指标</a:t>
          </a:r>
          <a:endParaRPr lang="zh-CN" altLang="en-US" sz="2700" i="0" kern="1200" dirty="0"/>
        </a:p>
      </dsp:txBody>
      <dsp:txXfrm>
        <a:off x="2367056" y="4239875"/>
        <a:ext cx="3096045" cy="612660"/>
      </dsp:txXfrm>
    </dsp:sp>
    <dsp:sp modelId="{3C37A920-D071-47D5-B483-703A51121F0D}">
      <dsp:nvSpPr>
        <dsp:cNvPr id="0" name=""/>
        <dsp:cNvSpPr/>
      </dsp:nvSpPr>
      <dsp:spPr>
        <a:xfrm>
          <a:off x="4165996" y="1394510"/>
          <a:ext cx="1025151" cy="1025151"/>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zh-CN" altLang="en-US" sz="2300" kern="1200" dirty="0" smtClean="0"/>
            <a:t>指导</a:t>
          </a:r>
          <a:endParaRPr lang="zh-CN" altLang="en-US" sz="2300" kern="1200" dirty="0"/>
        </a:p>
      </dsp:txBody>
      <dsp:txXfrm>
        <a:off x="4396655" y="1394510"/>
        <a:ext cx="563833" cy="771426"/>
      </dsp:txXfrm>
    </dsp:sp>
    <dsp:sp modelId="{AB218CCF-6ECC-49A7-AF19-497BF3FC42E9}">
      <dsp:nvSpPr>
        <dsp:cNvPr id="0" name=""/>
        <dsp:cNvSpPr/>
      </dsp:nvSpPr>
      <dsp:spPr>
        <a:xfrm>
          <a:off x="5239029" y="3577217"/>
          <a:ext cx="1025151" cy="1025151"/>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zh-CN" altLang="en-US" sz="2300" kern="1200" dirty="0" smtClean="0"/>
            <a:t>筛选</a:t>
          </a:r>
          <a:endParaRPr lang="zh-CN" altLang="en-US" sz="2300" kern="1200" dirty="0"/>
        </a:p>
      </dsp:txBody>
      <dsp:txXfrm>
        <a:off x="5469688" y="3577217"/>
        <a:ext cx="563833" cy="77142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454FF1-EBD6-4AF7-A5BF-4599B8F64844}">
      <dsp:nvSpPr>
        <dsp:cNvPr id="0" name=""/>
        <dsp:cNvSpPr/>
      </dsp:nvSpPr>
      <dsp:spPr>
        <a:xfrm>
          <a:off x="150158" y="548616"/>
          <a:ext cx="6096000" cy="3809999"/>
        </a:xfrm>
        <a:prstGeom prst="swooshArrow">
          <a:avLst>
            <a:gd name="adj1" fmla="val 25000"/>
            <a:gd name="adj2" fmla="val 25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F762F1B-9BF9-4BAE-8B85-938DC4CA08B6}">
      <dsp:nvSpPr>
        <dsp:cNvPr id="0" name=""/>
        <dsp:cNvSpPr/>
      </dsp:nvSpPr>
      <dsp:spPr>
        <a:xfrm>
          <a:off x="924350" y="3178278"/>
          <a:ext cx="158496" cy="15849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261A9CA-B3DC-46F2-AC0E-EBAAEC120732}">
      <dsp:nvSpPr>
        <dsp:cNvPr id="0" name=""/>
        <dsp:cNvSpPr/>
      </dsp:nvSpPr>
      <dsp:spPr>
        <a:xfrm>
          <a:off x="-46628" y="3661285"/>
          <a:ext cx="3727883" cy="1363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984" tIns="0" rIns="0" bIns="0" numCol="1" spcCol="1270" anchor="t" anchorCtr="0">
          <a:noAutofit/>
        </a:bodyPr>
        <a:lstStyle/>
        <a:p>
          <a:pPr lvl="0" algn="l" defTabSz="1244600">
            <a:lnSpc>
              <a:spcPct val="90000"/>
            </a:lnSpc>
            <a:spcBef>
              <a:spcPct val="0"/>
            </a:spcBef>
            <a:spcAft>
              <a:spcPct val="35000"/>
            </a:spcAft>
          </a:pPr>
          <a:r>
            <a:rPr lang="zh-CN" altLang="en-US" sz="2800" b="1" kern="1200" dirty="0" smtClean="0"/>
            <a:t>走访安华保险公司</a:t>
          </a:r>
          <a:endParaRPr lang="en-US" altLang="zh-CN" sz="2800" b="1" kern="1200" dirty="0" smtClean="0"/>
        </a:p>
        <a:p>
          <a:pPr lvl="0" algn="l" defTabSz="1244600">
            <a:lnSpc>
              <a:spcPct val="90000"/>
            </a:lnSpc>
            <a:spcBef>
              <a:spcPct val="0"/>
            </a:spcBef>
            <a:spcAft>
              <a:spcPct val="35000"/>
            </a:spcAft>
          </a:pPr>
          <a:r>
            <a:rPr lang="zh-CN" altLang="en-US" sz="2800" b="1" kern="1200" dirty="0" smtClean="0"/>
            <a:t>学习经验</a:t>
          </a:r>
          <a:endParaRPr lang="zh-CN" altLang="en-US" sz="2800" b="1" kern="1200" dirty="0"/>
        </a:p>
      </dsp:txBody>
      <dsp:txXfrm>
        <a:off x="-46628" y="3661285"/>
        <a:ext cx="3727883" cy="1363237"/>
      </dsp:txXfrm>
    </dsp:sp>
    <dsp:sp modelId="{A2E5FC46-27FA-4A3B-9A4E-FAE5A0A301C0}">
      <dsp:nvSpPr>
        <dsp:cNvPr id="0" name=""/>
        <dsp:cNvSpPr/>
      </dsp:nvSpPr>
      <dsp:spPr>
        <a:xfrm>
          <a:off x="2323382" y="2142720"/>
          <a:ext cx="286512" cy="28651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1D90058-2AEC-441F-AE8E-4555D364B208}">
      <dsp:nvSpPr>
        <dsp:cNvPr id="0" name=""/>
        <dsp:cNvSpPr/>
      </dsp:nvSpPr>
      <dsp:spPr>
        <a:xfrm>
          <a:off x="2007712" y="2527501"/>
          <a:ext cx="2967484" cy="2072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817" tIns="0" rIns="0" bIns="0" numCol="1" spcCol="1270" anchor="t" anchorCtr="0">
          <a:noAutofit/>
        </a:bodyPr>
        <a:lstStyle/>
        <a:p>
          <a:pPr lvl="0" algn="l" defTabSz="1244600">
            <a:lnSpc>
              <a:spcPct val="90000"/>
            </a:lnSpc>
            <a:spcBef>
              <a:spcPct val="0"/>
            </a:spcBef>
            <a:spcAft>
              <a:spcPct val="35000"/>
            </a:spcAft>
          </a:pPr>
          <a:r>
            <a:rPr lang="zh-CN" altLang="en-US" sz="2800" b="1" kern="1200" dirty="0" smtClean="0"/>
            <a:t>小范围走访农户</a:t>
          </a:r>
          <a:endParaRPr lang="en-US" altLang="zh-CN" sz="2800" b="1" kern="1200" dirty="0" smtClean="0"/>
        </a:p>
        <a:p>
          <a:pPr lvl="0" algn="l" defTabSz="1244600">
            <a:lnSpc>
              <a:spcPct val="90000"/>
            </a:lnSpc>
            <a:spcBef>
              <a:spcPct val="0"/>
            </a:spcBef>
            <a:spcAft>
              <a:spcPct val="35000"/>
            </a:spcAft>
          </a:pPr>
          <a:r>
            <a:rPr lang="zh-CN" altLang="en-US" sz="2800" b="1" kern="1200" dirty="0" smtClean="0"/>
            <a:t>尝试数据</a:t>
          </a:r>
          <a:r>
            <a:rPr lang="zh-CN" altLang="en-US" sz="2800" b="1" kern="1200" dirty="0" smtClean="0"/>
            <a:t>搜集</a:t>
          </a:r>
          <a:endParaRPr lang="zh-CN" altLang="en-US" sz="2800" b="1" kern="1200" dirty="0"/>
        </a:p>
      </dsp:txBody>
      <dsp:txXfrm>
        <a:off x="2007712" y="2527501"/>
        <a:ext cx="2967484" cy="2072640"/>
      </dsp:txXfrm>
    </dsp:sp>
    <dsp:sp modelId="{8574495E-0848-4765-9A6B-A80C4E8BA4AD}">
      <dsp:nvSpPr>
        <dsp:cNvPr id="0" name=""/>
        <dsp:cNvSpPr/>
      </dsp:nvSpPr>
      <dsp:spPr>
        <a:xfrm>
          <a:off x="4005878" y="1512546"/>
          <a:ext cx="396240" cy="39624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92D4EDB-E5ED-459D-990F-02586354F2C9}">
      <dsp:nvSpPr>
        <dsp:cNvPr id="0" name=""/>
        <dsp:cNvSpPr/>
      </dsp:nvSpPr>
      <dsp:spPr>
        <a:xfrm>
          <a:off x="4615712" y="875688"/>
          <a:ext cx="1463040" cy="1902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959" tIns="0" rIns="0" bIns="0" numCol="1" spcCol="1270" anchor="t" anchorCtr="0">
          <a:noAutofit/>
        </a:bodyPr>
        <a:lstStyle/>
        <a:p>
          <a:pPr lvl="0" algn="l" defTabSz="2178050">
            <a:lnSpc>
              <a:spcPct val="90000"/>
            </a:lnSpc>
            <a:spcBef>
              <a:spcPct val="0"/>
            </a:spcBef>
            <a:spcAft>
              <a:spcPct val="35000"/>
            </a:spcAft>
          </a:pPr>
          <a:r>
            <a:rPr lang="zh-CN" altLang="en-US" sz="4900" kern="1200" dirty="0" smtClean="0">
              <a:latin typeface="华文新魏" pitchFamily="2" charset="-122"/>
              <a:ea typeface="华文新魏" pitchFamily="2" charset="-122"/>
            </a:rPr>
            <a:t>完善体系</a:t>
          </a:r>
          <a:endParaRPr lang="zh-CN" altLang="en-US" sz="4900" kern="1200" dirty="0">
            <a:latin typeface="华文新魏" pitchFamily="2" charset="-122"/>
            <a:ea typeface="华文新魏" pitchFamily="2" charset="-122"/>
          </a:endParaRPr>
        </a:p>
      </dsp:txBody>
      <dsp:txXfrm>
        <a:off x="4615712" y="875688"/>
        <a:ext cx="1463040" cy="190249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89CEA-296A-4E69-B56E-A12AA3DD779D}">
      <dsp:nvSpPr>
        <dsp:cNvPr id="0" name=""/>
        <dsp:cNvSpPr/>
      </dsp:nvSpPr>
      <dsp:spPr>
        <a:xfrm>
          <a:off x="416718" y="1269"/>
          <a:ext cx="3095624" cy="123825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210" tIns="14605" rIns="0" bIns="14605" numCol="1" spcCol="1270" anchor="ctr" anchorCtr="0">
          <a:noAutofit/>
        </a:bodyPr>
        <a:lstStyle/>
        <a:p>
          <a:pPr lvl="0" algn="ctr" defTabSz="1022350">
            <a:lnSpc>
              <a:spcPct val="90000"/>
            </a:lnSpc>
            <a:spcBef>
              <a:spcPct val="0"/>
            </a:spcBef>
            <a:spcAft>
              <a:spcPct val="35000"/>
            </a:spcAft>
          </a:pPr>
          <a:r>
            <a:rPr lang="zh-CN" altLang="en-US" sz="2300" b="1" kern="1200" dirty="0" smtClean="0"/>
            <a:t>指标设计修正</a:t>
          </a:r>
          <a:endParaRPr lang="zh-CN" altLang="en-US" sz="2300" b="1" kern="1200" dirty="0"/>
        </a:p>
      </dsp:txBody>
      <dsp:txXfrm>
        <a:off x="1035843" y="1269"/>
        <a:ext cx="1857374" cy="1238250"/>
      </dsp:txXfrm>
    </dsp:sp>
    <dsp:sp modelId="{83B449CA-0FD1-4168-B15C-43557BFAE3C3}">
      <dsp:nvSpPr>
        <dsp:cNvPr id="0" name=""/>
        <dsp:cNvSpPr/>
      </dsp:nvSpPr>
      <dsp:spPr>
        <a:xfrm>
          <a:off x="3109912" y="106521"/>
          <a:ext cx="2569368" cy="1027747"/>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20955" rIns="0" bIns="20955" numCol="1" spcCol="1270" anchor="ctr" anchorCtr="0">
          <a:noAutofit/>
        </a:bodyPr>
        <a:lstStyle/>
        <a:p>
          <a:pPr lvl="0" algn="ctr" defTabSz="1466850">
            <a:lnSpc>
              <a:spcPct val="90000"/>
            </a:lnSpc>
            <a:spcBef>
              <a:spcPct val="0"/>
            </a:spcBef>
            <a:spcAft>
              <a:spcPct val="35000"/>
            </a:spcAft>
          </a:pPr>
          <a:r>
            <a:rPr lang="zh-CN" altLang="en-US" sz="3300" b="1" kern="1200" dirty="0" smtClean="0"/>
            <a:t>确定最终指标</a:t>
          </a:r>
          <a:endParaRPr lang="zh-CN" altLang="en-US" sz="3300" b="1" kern="1200" dirty="0"/>
        </a:p>
      </dsp:txBody>
      <dsp:txXfrm>
        <a:off x="3623786" y="106521"/>
        <a:ext cx="1541621" cy="1027747"/>
      </dsp:txXfrm>
    </dsp:sp>
    <dsp:sp modelId="{C2601B19-D871-4F83-B36A-446E7DDDB147}">
      <dsp:nvSpPr>
        <dsp:cNvPr id="0" name=""/>
        <dsp:cNvSpPr/>
      </dsp:nvSpPr>
      <dsp:spPr>
        <a:xfrm>
          <a:off x="416718" y="1412874"/>
          <a:ext cx="3095624" cy="123825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210" tIns="14605" rIns="0" bIns="14605"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CN" altLang="en-US" sz="2300" b="1" kern="1200" dirty="0" smtClean="0"/>
            <a:t>指标分类，理清层次关系</a:t>
          </a:r>
        </a:p>
        <a:p>
          <a:pPr lvl="0" algn="ctr" defTabSz="1200150">
            <a:lnSpc>
              <a:spcPct val="90000"/>
            </a:lnSpc>
            <a:spcBef>
              <a:spcPct val="0"/>
            </a:spcBef>
            <a:spcAft>
              <a:spcPct val="35000"/>
            </a:spcAft>
          </a:pPr>
          <a:endParaRPr lang="zh-CN" altLang="en-US" sz="2300" kern="1200" dirty="0"/>
        </a:p>
      </dsp:txBody>
      <dsp:txXfrm>
        <a:off x="1035843" y="1412874"/>
        <a:ext cx="1857374" cy="1238250"/>
      </dsp:txXfrm>
    </dsp:sp>
    <dsp:sp modelId="{3459A41A-2607-4D0D-A8E8-C2528FBF51F5}">
      <dsp:nvSpPr>
        <dsp:cNvPr id="0" name=""/>
        <dsp:cNvSpPr/>
      </dsp:nvSpPr>
      <dsp:spPr>
        <a:xfrm>
          <a:off x="3109912" y="1518126"/>
          <a:ext cx="2569368" cy="1027747"/>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20955" rIns="0" bIns="20955" numCol="1" spcCol="1270" anchor="ctr" anchorCtr="0">
          <a:noAutofit/>
        </a:bodyPr>
        <a:lstStyle/>
        <a:p>
          <a:pPr lvl="0" algn="ctr" defTabSz="1466850">
            <a:lnSpc>
              <a:spcPct val="90000"/>
            </a:lnSpc>
            <a:spcBef>
              <a:spcPct val="0"/>
            </a:spcBef>
            <a:spcAft>
              <a:spcPct val="35000"/>
            </a:spcAft>
          </a:pPr>
          <a:r>
            <a:rPr lang="zh-CN" altLang="en-US" sz="3300" b="1" kern="1200" dirty="0" smtClean="0"/>
            <a:t>构建体系结构</a:t>
          </a:r>
          <a:endParaRPr lang="zh-CN" altLang="en-US" sz="3300" b="1" kern="1200" dirty="0"/>
        </a:p>
      </dsp:txBody>
      <dsp:txXfrm>
        <a:off x="3623786" y="1518126"/>
        <a:ext cx="1541621" cy="1027747"/>
      </dsp:txXfrm>
    </dsp:sp>
    <dsp:sp modelId="{8B01EE0B-23F6-4FD5-8925-6A9716A42420}">
      <dsp:nvSpPr>
        <dsp:cNvPr id="0" name=""/>
        <dsp:cNvSpPr/>
      </dsp:nvSpPr>
      <dsp:spPr>
        <a:xfrm>
          <a:off x="416718" y="2824480"/>
          <a:ext cx="3095624" cy="123825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210" tIns="14605" rIns="0" bIns="14605" numCol="1" spcCol="1270" anchor="ctr" anchorCtr="0">
          <a:noAutofit/>
        </a:bodyPr>
        <a:lstStyle/>
        <a:p>
          <a:pPr lvl="0" algn="ctr" defTabSz="1022350">
            <a:lnSpc>
              <a:spcPct val="90000"/>
            </a:lnSpc>
            <a:spcBef>
              <a:spcPct val="0"/>
            </a:spcBef>
            <a:spcAft>
              <a:spcPct val="35000"/>
            </a:spcAft>
          </a:pPr>
          <a:r>
            <a:rPr lang="zh-CN" altLang="en-US" sz="2300" b="1" kern="1200" dirty="0" smtClean="0"/>
            <a:t>确定指标权重</a:t>
          </a:r>
          <a:endParaRPr lang="zh-CN" altLang="en-US" sz="2300" b="1" kern="1200" dirty="0"/>
        </a:p>
      </dsp:txBody>
      <dsp:txXfrm>
        <a:off x="1035843" y="2824480"/>
        <a:ext cx="1857374" cy="1238250"/>
      </dsp:txXfrm>
    </dsp:sp>
    <dsp:sp modelId="{8F061B30-18C7-4E43-9E6C-8D77AD514AF1}">
      <dsp:nvSpPr>
        <dsp:cNvPr id="0" name=""/>
        <dsp:cNvSpPr/>
      </dsp:nvSpPr>
      <dsp:spPr>
        <a:xfrm>
          <a:off x="3109912" y="2929731"/>
          <a:ext cx="2569368" cy="1027747"/>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20955" rIns="0" bIns="20955" numCol="1" spcCol="1270" anchor="ctr" anchorCtr="0">
          <a:noAutofit/>
        </a:bodyPr>
        <a:lstStyle/>
        <a:p>
          <a:pPr lvl="0" algn="ctr" defTabSz="1466850">
            <a:lnSpc>
              <a:spcPct val="90000"/>
            </a:lnSpc>
            <a:spcBef>
              <a:spcPct val="0"/>
            </a:spcBef>
            <a:spcAft>
              <a:spcPct val="35000"/>
            </a:spcAft>
          </a:pPr>
          <a:r>
            <a:rPr lang="zh-CN" altLang="en-US" sz="3300" b="1" kern="1200" dirty="0" smtClean="0"/>
            <a:t>编写成文标准</a:t>
          </a:r>
          <a:endParaRPr lang="zh-CN" altLang="en-US" sz="3300" b="1" kern="1200" dirty="0"/>
        </a:p>
      </dsp:txBody>
      <dsp:txXfrm>
        <a:off x="3623786" y="2929731"/>
        <a:ext cx="1541621" cy="1027747"/>
      </dsp:txXfrm>
    </dsp:sp>
  </dsp:spTree>
</dsp:drawing>
</file>

<file path=ppt/diagrams/layout1.xml><?xml version="1.0" encoding="utf-8"?>
<dgm:layoutDef xmlns:dgm="http://schemas.openxmlformats.org/drawingml/2006/diagram" xmlns:a="http://schemas.openxmlformats.org/drawingml/2006/main" uniqueId="urn:diagrams.loki3.com/BracketList+Icon">
  <dgm:title val="垂直括号列表"/>
  <dgm:desc val="用于显示分组的信息块。适合于大量的 2 级文本。"/>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3F680F-F2D0-4DF1-8321-F79733D60460}" type="datetimeFigureOut">
              <a:rPr lang="zh-CN" altLang="en-US" smtClean="0"/>
              <a:t>2013/7/19 Friday</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B223CB-5E26-4875-BCEE-9C73C5456888}" type="slidenum">
              <a:rPr lang="zh-CN" altLang="en-US" smtClean="0"/>
              <a:t>‹#›</a:t>
            </a:fld>
            <a:endParaRPr lang="zh-CN" altLang="en-US"/>
          </a:p>
        </p:txBody>
      </p:sp>
    </p:spTree>
    <p:extLst>
      <p:ext uri="{BB962C8B-B14F-4D97-AF65-F5344CB8AC3E}">
        <p14:creationId xmlns:p14="http://schemas.microsoft.com/office/powerpoint/2010/main" val="1729300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5B223CB-5E26-4875-BCEE-9C73C5456888}" type="slidenum">
              <a:rPr lang="zh-CN" altLang="en-US" smtClean="0"/>
              <a:t>35</a:t>
            </a:fld>
            <a:endParaRPr lang="zh-CN" altLang="en-US"/>
          </a:p>
        </p:txBody>
      </p:sp>
    </p:spTree>
    <p:extLst>
      <p:ext uri="{BB962C8B-B14F-4D97-AF65-F5344CB8AC3E}">
        <p14:creationId xmlns:p14="http://schemas.microsoft.com/office/powerpoint/2010/main" val="2565646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1032510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173513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616992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32815568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2420058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1992107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5974690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9091712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0368645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17427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1593171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9788363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30400258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2352845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599241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26245456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4140387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35248544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5805805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943114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9577097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6136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40209649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8579545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3731597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8891446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727227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4646585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7115984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39846592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3375738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7618671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032872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5614720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15925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9315006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14616418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8489440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849928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339401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363927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9777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3164683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1079667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026" name="图片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7" name="Group 3"/>
          <p:cNvGrpSpPr>
            <a:grpSpLocks/>
          </p:cNvGrpSpPr>
          <p:nvPr/>
        </p:nvGrpSpPr>
        <p:grpSpPr bwMode="auto">
          <a:xfrm>
            <a:off x="857250" y="-136525"/>
            <a:ext cx="1825625" cy="1558925"/>
            <a:chOff x="0" y="0"/>
            <a:chExt cx="2613025" cy="2399137"/>
          </a:xfrm>
        </p:grpSpPr>
        <p:sp>
          <p:nvSpPr>
            <p:cNvPr id="1028" name="直角三角形 8"/>
            <p:cNvSpPr>
              <a:spLocks noChangeArrowheads="1"/>
            </p:cNvSpPr>
            <p:nvPr/>
          </p:nvSpPr>
          <p:spPr bwMode="auto">
            <a:xfrm>
              <a:off x="2438400" y="0"/>
              <a:ext cx="174625" cy="215900"/>
            </a:xfrm>
            <a:prstGeom prst="rtTriangle">
              <a:avLst/>
            </a:prstGeom>
            <a:solidFill>
              <a:srgbClr val="DDA82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029" name="直角三角形 9"/>
            <p:cNvSpPr>
              <a:spLocks noChangeArrowheads="1"/>
            </p:cNvSpPr>
            <p:nvPr/>
          </p:nvSpPr>
          <p:spPr bwMode="auto">
            <a:xfrm flipH="1">
              <a:off x="0" y="0"/>
              <a:ext cx="174625" cy="215900"/>
            </a:xfrm>
            <a:prstGeom prst="rtTriangle">
              <a:avLst/>
            </a:prstGeom>
            <a:solidFill>
              <a:srgbClr val="DDA82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grpSp>
          <p:nvGrpSpPr>
            <p:cNvPr id="1030" name="Group 6"/>
            <p:cNvGrpSpPr>
              <a:grpSpLocks/>
            </p:cNvGrpSpPr>
            <p:nvPr/>
          </p:nvGrpSpPr>
          <p:grpSpPr bwMode="auto">
            <a:xfrm>
              <a:off x="163006" y="3373"/>
              <a:ext cx="2276711" cy="2395764"/>
              <a:chOff x="0" y="0"/>
              <a:chExt cx="2498331" cy="2696796"/>
            </a:xfrm>
          </p:grpSpPr>
          <p:sp>
            <p:nvSpPr>
              <p:cNvPr id="1031" name="五边形 11"/>
              <p:cNvSpPr>
                <a:spLocks noChangeArrowheads="1"/>
              </p:cNvSpPr>
              <p:nvPr/>
            </p:nvSpPr>
            <p:spPr bwMode="auto">
              <a:xfrm rot="5400000">
                <a:off x="-99232" y="99228"/>
                <a:ext cx="2696796" cy="2498331"/>
              </a:xfrm>
              <a:prstGeom prst="homePlate">
                <a:avLst>
                  <a:gd name="adj" fmla="val 27861"/>
                </a:avLst>
              </a:prstGeom>
              <a:solidFill>
                <a:srgbClr val="EBCD7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032" name="五边形 12"/>
              <p:cNvSpPr>
                <a:spLocks noChangeArrowheads="1"/>
              </p:cNvSpPr>
              <p:nvPr/>
            </p:nvSpPr>
            <p:spPr bwMode="auto">
              <a:xfrm rot="5400000">
                <a:off x="-38803" y="155213"/>
                <a:ext cx="2575931" cy="2386361"/>
              </a:xfrm>
              <a:prstGeom prst="homePlate">
                <a:avLst>
                  <a:gd name="adj" fmla="val 27566"/>
                </a:avLst>
              </a:prstGeom>
              <a:solidFill>
                <a:srgbClr val="FFE99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grpSp>
      </p:grpSp>
      <p:sp>
        <p:nvSpPr>
          <p:cNvPr id="1033" name="矩形 4"/>
          <p:cNvSpPr>
            <a:spLocks noChangeArrowheads="1"/>
          </p:cNvSpPr>
          <p:nvPr/>
        </p:nvSpPr>
        <p:spPr bwMode="auto">
          <a:xfrm>
            <a:off x="1219200" y="285750"/>
            <a:ext cx="1062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400">
                <a:solidFill>
                  <a:srgbClr val="003484"/>
                </a:solidFill>
                <a:ea typeface="微软雅黑" pitchFamily="34" charset="-122"/>
                <a:sym typeface="Arial" pitchFamily="34" charset="0"/>
              </a:rPr>
              <a:t>LOGO</a:t>
            </a:r>
            <a:endParaRPr lang="zh-CN" altLang="en-US"/>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marL="914400" indent="-914400" algn="ctr" rtl="0" fontAlgn="base">
        <a:spcBef>
          <a:spcPct val="0"/>
        </a:spcBef>
        <a:spcAft>
          <a:spcPct val="0"/>
        </a:spcAft>
        <a:defRPr sz="4400">
          <a:solidFill>
            <a:schemeClr val="tx1"/>
          </a:solidFill>
          <a:latin typeface="+mj-lt"/>
          <a:ea typeface="+mj-ea"/>
          <a:cs typeface="+mj-cs"/>
          <a:sym typeface="Calibri" pitchFamily="34" charset="0"/>
        </a:defRPr>
      </a:lvl1pPr>
      <a:lvl2pPr marL="9144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fontAlgn="base">
        <a:spcBef>
          <a:spcPct val="20000"/>
        </a:spcBef>
        <a:spcAft>
          <a:spcPct val="0"/>
        </a:spcAft>
        <a:buFont typeface="Arial" pitchFamily="34" charset="0"/>
        <a:buChar char="•"/>
        <a:defRPr sz="3200">
          <a:solidFill>
            <a:schemeClr val="tx1"/>
          </a:solidFill>
          <a:latin typeface="+mn-lt"/>
          <a:ea typeface="+mn-ea"/>
          <a:cs typeface="+mn-cs"/>
          <a:sym typeface="Calibri" pitchFamily="34" charset="0"/>
        </a:defRPr>
      </a:lvl1pPr>
      <a:lvl2pPr marL="742950" indent="-285750" algn="l" rtl="0" fontAlgn="base">
        <a:spcBef>
          <a:spcPct val="20000"/>
        </a:spcBef>
        <a:spcAft>
          <a:spcPct val="0"/>
        </a:spcAft>
        <a:buFont typeface="Arial" pitchFamily="34" charset="0"/>
        <a:buChar char="–"/>
        <a:defRPr sz="2800">
          <a:solidFill>
            <a:schemeClr val="tx1"/>
          </a:solidFill>
          <a:latin typeface="+mn-lt"/>
          <a:ea typeface="+mn-ea"/>
          <a:sym typeface="Calibri" pitchFamily="34" charset="0"/>
        </a:defRPr>
      </a:lvl2pPr>
      <a:lvl3pPr marL="1143000" indent="-228600" algn="l" rtl="0" fontAlgn="base">
        <a:spcBef>
          <a:spcPct val="20000"/>
        </a:spcBef>
        <a:spcAft>
          <a:spcPct val="0"/>
        </a:spcAft>
        <a:buFont typeface="Arial" pitchFamily="34" charset="0"/>
        <a:buChar char="•"/>
        <a:defRPr sz="2400">
          <a:solidFill>
            <a:schemeClr val="tx1"/>
          </a:solidFill>
          <a:latin typeface="+mn-lt"/>
          <a:ea typeface="+mn-ea"/>
          <a:sym typeface="Calibri" pitchFamily="34" charset="0"/>
        </a:defRPr>
      </a:lvl3pPr>
      <a:lvl4pPr marL="16002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4pPr>
      <a:lvl5pPr marL="20574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5pPr>
      <a:lvl6pPr marL="25146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2050" name="图片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圆角矩形 7"/>
          <p:cNvSpPr>
            <a:spLocks noChangeArrowheads="1"/>
          </p:cNvSpPr>
          <p:nvPr/>
        </p:nvSpPr>
        <p:spPr bwMode="auto">
          <a:xfrm>
            <a:off x="463550" y="428625"/>
            <a:ext cx="8216900" cy="6057900"/>
          </a:xfrm>
          <a:prstGeom prst="roundRect">
            <a:avLst>
              <a:gd name="adj" fmla="val 2134"/>
            </a:avLst>
          </a:prstGeom>
          <a:solidFill>
            <a:srgbClr val="FFFFFF">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grpSp>
        <p:nvGrpSpPr>
          <p:cNvPr id="2052" name="Group 4"/>
          <p:cNvGrpSpPr>
            <a:grpSpLocks/>
          </p:cNvGrpSpPr>
          <p:nvPr/>
        </p:nvGrpSpPr>
        <p:grpSpPr bwMode="auto">
          <a:xfrm>
            <a:off x="793750" y="325438"/>
            <a:ext cx="1236663" cy="1066800"/>
            <a:chOff x="0" y="0"/>
            <a:chExt cx="2613025" cy="2399137"/>
          </a:xfrm>
        </p:grpSpPr>
        <p:sp>
          <p:nvSpPr>
            <p:cNvPr id="2053" name="直角三角形 9"/>
            <p:cNvSpPr>
              <a:spLocks noChangeArrowheads="1"/>
            </p:cNvSpPr>
            <p:nvPr/>
          </p:nvSpPr>
          <p:spPr bwMode="auto">
            <a:xfrm>
              <a:off x="2438400" y="0"/>
              <a:ext cx="174625" cy="215900"/>
            </a:xfrm>
            <a:prstGeom prst="rtTriangle">
              <a:avLst/>
            </a:prstGeom>
            <a:solidFill>
              <a:srgbClr val="DDA82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2054" name="直角三角形 10"/>
            <p:cNvSpPr>
              <a:spLocks noChangeArrowheads="1"/>
            </p:cNvSpPr>
            <p:nvPr/>
          </p:nvSpPr>
          <p:spPr bwMode="auto">
            <a:xfrm flipH="1">
              <a:off x="0" y="0"/>
              <a:ext cx="174625" cy="215900"/>
            </a:xfrm>
            <a:prstGeom prst="rtTriangle">
              <a:avLst/>
            </a:prstGeom>
            <a:solidFill>
              <a:srgbClr val="DDA82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grpSp>
          <p:nvGrpSpPr>
            <p:cNvPr id="2055" name="Group 7"/>
            <p:cNvGrpSpPr>
              <a:grpSpLocks/>
            </p:cNvGrpSpPr>
            <p:nvPr/>
          </p:nvGrpSpPr>
          <p:grpSpPr bwMode="auto">
            <a:xfrm>
              <a:off x="163006" y="3373"/>
              <a:ext cx="2276711" cy="2395764"/>
              <a:chOff x="0" y="0"/>
              <a:chExt cx="2498331" cy="2696796"/>
            </a:xfrm>
          </p:grpSpPr>
          <p:sp>
            <p:nvSpPr>
              <p:cNvPr id="2056" name="五边形 12"/>
              <p:cNvSpPr>
                <a:spLocks noChangeArrowheads="1"/>
              </p:cNvSpPr>
              <p:nvPr/>
            </p:nvSpPr>
            <p:spPr bwMode="auto">
              <a:xfrm rot="5400000">
                <a:off x="-99232" y="99228"/>
                <a:ext cx="2696796" cy="2498331"/>
              </a:xfrm>
              <a:prstGeom prst="homePlate">
                <a:avLst>
                  <a:gd name="adj" fmla="val 27861"/>
                </a:avLst>
              </a:prstGeom>
              <a:solidFill>
                <a:srgbClr val="EBCD7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2057" name="五边形 13"/>
              <p:cNvSpPr>
                <a:spLocks noChangeArrowheads="1"/>
              </p:cNvSpPr>
              <p:nvPr/>
            </p:nvSpPr>
            <p:spPr bwMode="auto">
              <a:xfrm rot="5400000">
                <a:off x="-38803" y="155213"/>
                <a:ext cx="2575931" cy="2386361"/>
              </a:xfrm>
              <a:prstGeom prst="homePlate">
                <a:avLst>
                  <a:gd name="adj" fmla="val 27566"/>
                </a:avLst>
              </a:prstGeom>
              <a:solidFill>
                <a:srgbClr val="FFE99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grpSp>
      </p:grpSp>
      <p:sp>
        <p:nvSpPr>
          <p:cNvPr id="2058" name="矩形 4"/>
          <p:cNvSpPr>
            <a:spLocks noChangeArrowheads="1"/>
          </p:cNvSpPr>
          <p:nvPr/>
        </p:nvSpPr>
        <p:spPr bwMode="auto">
          <a:xfrm>
            <a:off x="963613" y="561975"/>
            <a:ext cx="91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000">
                <a:solidFill>
                  <a:srgbClr val="003484"/>
                </a:solidFill>
                <a:ea typeface="微软雅黑" pitchFamily="34" charset="-122"/>
                <a:sym typeface="Arial" pitchFamily="34" charset="0"/>
              </a:rPr>
              <a:t>LOGO</a:t>
            </a:r>
            <a:endParaRPr lang="zh-CN" alt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marL="914400" indent="-914400" algn="ctr" rtl="0" fontAlgn="base">
        <a:spcBef>
          <a:spcPct val="0"/>
        </a:spcBef>
        <a:spcAft>
          <a:spcPct val="0"/>
        </a:spcAft>
        <a:defRPr sz="4400">
          <a:solidFill>
            <a:schemeClr val="tx1"/>
          </a:solidFill>
          <a:latin typeface="+mj-lt"/>
          <a:ea typeface="+mj-ea"/>
          <a:cs typeface="+mj-cs"/>
          <a:sym typeface="Calibri" pitchFamily="34" charset="0"/>
        </a:defRPr>
      </a:lvl1pPr>
      <a:lvl2pPr marL="9144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fontAlgn="base">
        <a:spcBef>
          <a:spcPct val="20000"/>
        </a:spcBef>
        <a:spcAft>
          <a:spcPct val="0"/>
        </a:spcAft>
        <a:buFont typeface="Arial" pitchFamily="34" charset="0"/>
        <a:buChar char="•"/>
        <a:defRPr sz="3200">
          <a:solidFill>
            <a:schemeClr val="tx1"/>
          </a:solidFill>
          <a:latin typeface="+mn-lt"/>
          <a:ea typeface="+mn-ea"/>
          <a:cs typeface="+mn-cs"/>
          <a:sym typeface="Calibri" pitchFamily="34" charset="0"/>
        </a:defRPr>
      </a:lvl1pPr>
      <a:lvl2pPr marL="742950" indent="-285750" algn="l" rtl="0" fontAlgn="base">
        <a:spcBef>
          <a:spcPct val="20000"/>
        </a:spcBef>
        <a:spcAft>
          <a:spcPct val="0"/>
        </a:spcAft>
        <a:buFont typeface="Arial" pitchFamily="34" charset="0"/>
        <a:buChar char="–"/>
        <a:defRPr sz="2800">
          <a:solidFill>
            <a:schemeClr val="tx1"/>
          </a:solidFill>
          <a:latin typeface="+mn-lt"/>
          <a:ea typeface="+mn-ea"/>
          <a:sym typeface="Calibri" pitchFamily="34" charset="0"/>
        </a:defRPr>
      </a:lvl2pPr>
      <a:lvl3pPr marL="1143000" indent="-228600" algn="l" rtl="0" fontAlgn="base">
        <a:spcBef>
          <a:spcPct val="20000"/>
        </a:spcBef>
        <a:spcAft>
          <a:spcPct val="0"/>
        </a:spcAft>
        <a:buFont typeface="Arial" pitchFamily="34" charset="0"/>
        <a:buChar char="•"/>
        <a:defRPr sz="2400">
          <a:solidFill>
            <a:schemeClr val="tx1"/>
          </a:solidFill>
          <a:latin typeface="+mn-lt"/>
          <a:ea typeface="+mn-ea"/>
          <a:sym typeface="Calibri" pitchFamily="34" charset="0"/>
        </a:defRPr>
      </a:lvl3pPr>
      <a:lvl4pPr marL="16002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4pPr>
      <a:lvl5pPr marL="20574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5pPr>
      <a:lvl6pPr marL="25146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3074" name="图片 6"/>
          <p:cNvPicPr>
            <a:picLocks noChangeAspect="1" noChangeArrowheads="1"/>
          </p:cNvPicPr>
          <p:nvPr/>
        </p:nvPicPr>
        <p:blipFill>
          <a:blip r:embed="rId13">
            <a:extLst>
              <a:ext uri="{28A0092B-C50C-407E-A947-70E740481C1C}">
                <a14:useLocalDpi xmlns:a14="http://schemas.microsoft.com/office/drawing/2010/main" val="0"/>
              </a:ext>
            </a:extLst>
          </a:blip>
          <a:srcRect l="69403" r="7285"/>
          <a:stretch>
            <a:fillRect/>
          </a:stretch>
        </p:blipFill>
        <p:spPr bwMode="auto">
          <a:xfrm>
            <a:off x="7432675" y="0"/>
            <a:ext cx="17113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marL="914400" indent="-914400" algn="ctr" rtl="0" fontAlgn="base">
        <a:spcBef>
          <a:spcPct val="0"/>
        </a:spcBef>
        <a:spcAft>
          <a:spcPct val="0"/>
        </a:spcAft>
        <a:defRPr sz="4400">
          <a:solidFill>
            <a:schemeClr val="tx1"/>
          </a:solidFill>
          <a:latin typeface="+mj-lt"/>
          <a:ea typeface="+mj-ea"/>
          <a:cs typeface="+mj-cs"/>
          <a:sym typeface="Calibri" pitchFamily="34" charset="0"/>
        </a:defRPr>
      </a:lvl1pPr>
      <a:lvl2pPr marL="9144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fontAlgn="base">
        <a:spcBef>
          <a:spcPct val="20000"/>
        </a:spcBef>
        <a:spcAft>
          <a:spcPct val="0"/>
        </a:spcAft>
        <a:buFont typeface="Arial" pitchFamily="34" charset="0"/>
        <a:buChar char="•"/>
        <a:defRPr sz="3200">
          <a:solidFill>
            <a:schemeClr val="tx1"/>
          </a:solidFill>
          <a:latin typeface="+mn-lt"/>
          <a:ea typeface="+mn-ea"/>
          <a:cs typeface="+mn-cs"/>
          <a:sym typeface="Calibri" pitchFamily="34" charset="0"/>
        </a:defRPr>
      </a:lvl1pPr>
      <a:lvl2pPr marL="742950" indent="-285750" algn="l" rtl="0" fontAlgn="base">
        <a:spcBef>
          <a:spcPct val="20000"/>
        </a:spcBef>
        <a:spcAft>
          <a:spcPct val="0"/>
        </a:spcAft>
        <a:buFont typeface="Arial" pitchFamily="34" charset="0"/>
        <a:buChar char="–"/>
        <a:defRPr sz="2800">
          <a:solidFill>
            <a:schemeClr val="tx1"/>
          </a:solidFill>
          <a:latin typeface="+mn-lt"/>
          <a:ea typeface="+mn-ea"/>
          <a:sym typeface="Calibri" pitchFamily="34" charset="0"/>
        </a:defRPr>
      </a:lvl2pPr>
      <a:lvl3pPr marL="1143000" indent="-228600" algn="l" rtl="0" fontAlgn="base">
        <a:spcBef>
          <a:spcPct val="20000"/>
        </a:spcBef>
        <a:spcAft>
          <a:spcPct val="0"/>
        </a:spcAft>
        <a:buFont typeface="Arial" pitchFamily="34" charset="0"/>
        <a:buChar char="•"/>
        <a:defRPr sz="2400">
          <a:solidFill>
            <a:schemeClr val="tx1"/>
          </a:solidFill>
          <a:latin typeface="+mn-lt"/>
          <a:ea typeface="+mn-ea"/>
          <a:sym typeface="Calibri" pitchFamily="34" charset="0"/>
        </a:defRPr>
      </a:lvl3pPr>
      <a:lvl4pPr marL="16002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4pPr>
      <a:lvl5pPr marL="20574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5pPr>
      <a:lvl6pPr marL="25146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3074" name="图片 6"/>
          <p:cNvPicPr>
            <a:picLocks noChangeAspect="1" noChangeArrowheads="1"/>
          </p:cNvPicPr>
          <p:nvPr/>
        </p:nvPicPr>
        <p:blipFill>
          <a:blip r:embed="rId13">
            <a:extLst>
              <a:ext uri="{28A0092B-C50C-407E-A947-70E740481C1C}">
                <a14:useLocalDpi xmlns:a14="http://schemas.microsoft.com/office/drawing/2010/main" val="0"/>
              </a:ext>
            </a:extLst>
          </a:blip>
          <a:srcRect l="69403" r="7285"/>
          <a:stretch>
            <a:fillRect/>
          </a:stretch>
        </p:blipFill>
        <p:spPr bwMode="auto">
          <a:xfrm>
            <a:off x="7432675" y="0"/>
            <a:ext cx="17113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185650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marL="914400" indent="-914400" algn="ctr" rtl="0" fontAlgn="base">
        <a:spcBef>
          <a:spcPct val="0"/>
        </a:spcBef>
        <a:spcAft>
          <a:spcPct val="0"/>
        </a:spcAft>
        <a:defRPr sz="4400">
          <a:solidFill>
            <a:schemeClr val="tx1"/>
          </a:solidFill>
          <a:latin typeface="+mj-lt"/>
          <a:ea typeface="+mj-ea"/>
          <a:cs typeface="+mj-cs"/>
          <a:sym typeface="Calibri" pitchFamily="34" charset="0"/>
        </a:defRPr>
      </a:lvl1pPr>
      <a:lvl2pPr marL="9144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fontAlgn="base">
        <a:spcBef>
          <a:spcPct val="20000"/>
        </a:spcBef>
        <a:spcAft>
          <a:spcPct val="0"/>
        </a:spcAft>
        <a:buFont typeface="Arial" pitchFamily="34" charset="0"/>
        <a:buChar char="•"/>
        <a:defRPr sz="3200">
          <a:solidFill>
            <a:schemeClr val="tx1"/>
          </a:solidFill>
          <a:latin typeface="+mn-lt"/>
          <a:ea typeface="+mn-ea"/>
          <a:cs typeface="+mn-cs"/>
          <a:sym typeface="Calibri" pitchFamily="34" charset="0"/>
        </a:defRPr>
      </a:lvl1pPr>
      <a:lvl2pPr marL="742950" indent="-285750" algn="l" rtl="0" fontAlgn="base">
        <a:spcBef>
          <a:spcPct val="20000"/>
        </a:spcBef>
        <a:spcAft>
          <a:spcPct val="0"/>
        </a:spcAft>
        <a:buFont typeface="Arial" pitchFamily="34" charset="0"/>
        <a:buChar char="–"/>
        <a:defRPr sz="2800">
          <a:solidFill>
            <a:schemeClr val="tx1"/>
          </a:solidFill>
          <a:latin typeface="+mn-lt"/>
          <a:ea typeface="+mn-ea"/>
          <a:sym typeface="Calibri" pitchFamily="34" charset="0"/>
        </a:defRPr>
      </a:lvl2pPr>
      <a:lvl3pPr marL="1143000" indent="-228600" algn="l" rtl="0" fontAlgn="base">
        <a:spcBef>
          <a:spcPct val="20000"/>
        </a:spcBef>
        <a:spcAft>
          <a:spcPct val="0"/>
        </a:spcAft>
        <a:buFont typeface="Arial" pitchFamily="34" charset="0"/>
        <a:buChar char="•"/>
        <a:defRPr sz="2400">
          <a:solidFill>
            <a:schemeClr val="tx1"/>
          </a:solidFill>
          <a:latin typeface="+mn-lt"/>
          <a:ea typeface="+mn-ea"/>
          <a:sym typeface="Calibri" pitchFamily="34" charset="0"/>
        </a:defRPr>
      </a:lvl3pPr>
      <a:lvl4pPr marL="16002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4pPr>
      <a:lvl5pPr marL="20574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5pPr>
      <a:lvl6pPr marL="25146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9.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9.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9.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9.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9.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18" Type="http://schemas.microsoft.com/office/2007/relationships/diagramDrawing" Target="../diagrams/drawing5.xml"/><Relationship Id="rId3" Type="http://schemas.openxmlformats.org/officeDocument/2006/relationships/image" Target="../media/image5.tmp"/><Relationship Id="rId21" Type="http://schemas.openxmlformats.org/officeDocument/2006/relationships/diagramQuickStyle" Target="../diagrams/quickStyle6.xml"/><Relationship Id="rId7" Type="http://schemas.openxmlformats.org/officeDocument/2006/relationships/diagramColors" Target="../diagrams/colors3.xml"/><Relationship Id="rId12" Type="http://schemas.openxmlformats.org/officeDocument/2006/relationships/diagramColors" Target="../diagrams/colors4.xml"/><Relationship Id="rId17" Type="http://schemas.openxmlformats.org/officeDocument/2006/relationships/diagramColors" Target="../diagrams/colors5.xml"/><Relationship Id="rId2" Type="http://schemas.openxmlformats.org/officeDocument/2006/relationships/image" Target="../media/image4.tmp"/><Relationship Id="rId16" Type="http://schemas.openxmlformats.org/officeDocument/2006/relationships/diagramQuickStyle" Target="../diagrams/quickStyle5.xml"/><Relationship Id="rId20" Type="http://schemas.openxmlformats.org/officeDocument/2006/relationships/diagramLayout" Target="../diagrams/layout6.xml"/><Relationship Id="rId1" Type="http://schemas.openxmlformats.org/officeDocument/2006/relationships/slideLayout" Target="../slideLayouts/slideLayout35.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5" Type="http://schemas.openxmlformats.org/officeDocument/2006/relationships/diagramLayout" Target="../diagrams/layout5.xml"/><Relationship Id="rId23" Type="http://schemas.microsoft.com/office/2007/relationships/diagramDrawing" Target="../diagrams/drawing6.xml"/><Relationship Id="rId10" Type="http://schemas.openxmlformats.org/officeDocument/2006/relationships/diagramLayout" Target="../diagrams/layout4.xml"/><Relationship Id="rId19" Type="http://schemas.openxmlformats.org/officeDocument/2006/relationships/diagramData" Target="../diagrams/data6.xml"/><Relationship Id="rId4" Type="http://schemas.openxmlformats.org/officeDocument/2006/relationships/diagramData" Target="../diagrams/data3.xml"/><Relationship Id="rId9" Type="http://schemas.openxmlformats.org/officeDocument/2006/relationships/diagramData" Target="../diagrams/data4.xml"/><Relationship Id="rId14" Type="http://schemas.openxmlformats.org/officeDocument/2006/relationships/diagramData" Target="../diagrams/data5.xml"/><Relationship Id="rId22" Type="http://schemas.openxmlformats.org/officeDocument/2006/relationships/diagramColors" Target="../diagrams/colors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3"/>
          <p:cNvSpPr>
            <a:spLocks noChangeArrowheads="1"/>
          </p:cNvSpPr>
          <p:nvPr/>
        </p:nvSpPr>
        <p:spPr bwMode="auto">
          <a:xfrm>
            <a:off x="586525" y="3646719"/>
            <a:ext cx="478155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4000" b="1" dirty="0">
                <a:solidFill>
                  <a:schemeClr val="bg1"/>
                </a:solidFill>
                <a:ea typeface="微软雅黑" pitchFamily="34" charset="-122"/>
                <a:sym typeface="Arial" pitchFamily="34" charset="0"/>
              </a:rPr>
              <a:t>种植业保险保费</a:t>
            </a:r>
          </a:p>
          <a:p>
            <a:r>
              <a:rPr lang="zh-CN" altLang="en-US" sz="4000" b="1" dirty="0">
                <a:solidFill>
                  <a:schemeClr val="bg1"/>
                </a:solidFill>
                <a:ea typeface="微软雅黑" pitchFamily="34" charset="-122"/>
                <a:sym typeface="Arial" pitchFamily="34" charset="0"/>
              </a:rPr>
              <a:t>财政补贴的</a:t>
            </a:r>
            <a:r>
              <a:rPr lang="zh-CN" altLang="en-US" sz="4000" b="1" dirty="0" smtClean="0">
                <a:solidFill>
                  <a:schemeClr val="bg1"/>
                </a:solidFill>
                <a:ea typeface="微软雅黑" pitchFamily="34" charset="-122"/>
                <a:sym typeface="Arial" pitchFamily="34" charset="0"/>
              </a:rPr>
              <a:t>绩效评价</a:t>
            </a:r>
            <a:endParaRPr lang="en-US" altLang="zh-CN" sz="4000" b="1" dirty="0" smtClean="0">
              <a:solidFill>
                <a:schemeClr val="bg1"/>
              </a:solidFill>
              <a:ea typeface="微软雅黑" pitchFamily="34" charset="-122"/>
              <a:sym typeface="Arial" pitchFamily="34" charset="0"/>
            </a:endParaRPr>
          </a:p>
          <a:p>
            <a:r>
              <a:rPr lang="en-US" altLang="zh-CN" sz="4000" b="1" dirty="0" smtClean="0">
                <a:solidFill>
                  <a:schemeClr val="bg1"/>
                </a:solidFill>
                <a:ea typeface="微软雅黑" pitchFamily="34" charset="-122"/>
                <a:sym typeface="Arial" pitchFamily="34" charset="0"/>
              </a:rPr>
              <a:t>——</a:t>
            </a:r>
            <a:r>
              <a:rPr lang="zh-CN" altLang="en-US" sz="4000" b="1" dirty="0">
                <a:solidFill>
                  <a:schemeClr val="bg1"/>
                </a:solidFill>
                <a:ea typeface="微软雅黑" pitchFamily="34" charset="-122"/>
                <a:sym typeface="Arial" pitchFamily="34" charset="0"/>
              </a:rPr>
              <a:t>以</a:t>
            </a:r>
            <a:r>
              <a:rPr lang="zh-CN" altLang="en-US" sz="4000" b="1" dirty="0" smtClean="0">
                <a:solidFill>
                  <a:schemeClr val="bg1"/>
                </a:solidFill>
                <a:ea typeface="微软雅黑" pitchFamily="34" charset="-122"/>
                <a:sym typeface="Arial" pitchFamily="34" charset="0"/>
              </a:rPr>
              <a:t>吉林省为例</a:t>
            </a:r>
            <a:endParaRPr lang="zh-CN" altLang="en-US" sz="4000" b="1" dirty="0">
              <a:solidFill>
                <a:schemeClr val="bg1"/>
              </a:solidFill>
              <a:ea typeface="微软雅黑" pitchFamily="34" charset="-122"/>
              <a:sym typeface="Arial" pitchFamily="34" charset="0"/>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333" y="-147021"/>
            <a:ext cx="1638529" cy="1667108"/>
          </a:xfrm>
          <a:prstGeom prst="rect">
            <a:avLst/>
          </a:prstGeom>
        </p:spPr>
      </p:pic>
      <p:sp>
        <p:nvSpPr>
          <p:cNvPr id="3" name="矩形 2"/>
          <p:cNvSpPr/>
          <p:nvPr/>
        </p:nvSpPr>
        <p:spPr>
          <a:xfrm>
            <a:off x="2597925" y="394144"/>
            <a:ext cx="5540299" cy="584775"/>
          </a:xfrm>
          <a:prstGeom prst="rect">
            <a:avLst/>
          </a:prstGeom>
          <a:noFill/>
        </p:spPr>
        <p:txBody>
          <a:bodyPr wrap="none" lIns="91440" tIns="45720" rIns="91440" bIns="45720">
            <a:spAutoFit/>
          </a:bodyPr>
          <a:lstStyle/>
          <a:p>
            <a:pPr algn="ctr"/>
            <a:r>
              <a:rPr lang="zh-CN" altLang="en-US" sz="32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中央财经大学保险学院精算系</a:t>
            </a:r>
            <a:endParaRPr lang="zh-CN" altLang="en-US" sz="32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7" name="矩形 6"/>
          <p:cNvSpPr/>
          <p:nvPr/>
        </p:nvSpPr>
        <p:spPr>
          <a:xfrm>
            <a:off x="1856075" y="5619289"/>
            <a:ext cx="5230525" cy="461665"/>
          </a:xfrm>
          <a:prstGeom prst="rect">
            <a:avLst/>
          </a:prstGeom>
          <a:noFill/>
        </p:spPr>
        <p:txBody>
          <a:bodyPr wrap="square" lIns="91440" tIns="45720" rIns="91440" bIns="45720">
            <a:spAutoFit/>
          </a:bodyPr>
          <a:lstStyle/>
          <a:p>
            <a:pPr algn="ctr"/>
            <a:r>
              <a:rPr lang="zh-CN" altLang="en-US"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宣讲人：赵赞</a:t>
            </a:r>
            <a:endParaRPr lang="zh-CN" altLang="en-US"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iterate type="lt">
                                    <p:tmPct val="0"/>
                                  </p:iterate>
                                  <p:childTnLst>
                                    <p:set>
                                      <p:cBhvr>
                                        <p:cTn id="6" dur="1" fill="hold">
                                          <p:stCondLst>
                                            <p:cond delay="0"/>
                                          </p:stCondLst>
                                        </p:cTn>
                                        <p:tgtEl>
                                          <p:spTgt spid="5122">
                                            <p:txEl>
                                              <p:pRg st="0" end="0"/>
                                            </p:txEl>
                                          </p:spTgt>
                                        </p:tgtEl>
                                        <p:attrNameLst>
                                          <p:attrName>style.visibility</p:attrName>
                                        </p:attrNameLst>
                                      </p:cBhvr>
                                      <p:to>
                                        <p:strVal val="visible"/>
                                      </p:to>
                                    </p:set>
                                    <p:animEffect transition="in" filter="fade">
                                      <p:cBhvr>
                                        <p:cTn id="7" dur="1000"/>
                                        <p:tgtEl>
                                          <p:spTgt spid="5122">
                                            <p:txEl>
                                              <p:pRg st="0" end="0"/>
                                            </p:txEl>
                                          </p:spTgt>
                                        </p:tgtEl>
                                      </p:cBhvr>
                                    </p:animEffect>
                                    <p:anim calcmode="lin" valueType="num">
                                      <p:cBhvr>
                                        <p:cTn id="8" dur="1000" fill="hold"/>
                                        <p:tgtEl>
                                          <p:spTgt spid="51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2">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iterate type="lt">
                                    <p:tmPct val="0"/>
                                  </p:iterate>
                                  <p:childTnLst>
                                    <p:set>
                                      <p:cBhvr>
                                        <p:cTn id="11" dur="1" fill="hold">
                                          <p:stCondLst>
                                            <p:cond delay="0"/>
                                          </p:stCondLst>
                                        </p:cTn>
                                        <p:tgtEl>
                                          <p:spTgt spid="5122">
                                            <p:txEl>
                                              <p:pRg st="1" end="1"/>
                                            </p:txEl>
                                          </p:spTgt>
                                        </p:tgtEl>
                                        <p:attrNameLst>
                                          <p:attrName>style.visibility</p:attrName>
                                        </p:attrNameLst>
                                      </p:cBhvr>
                                      <p:to>
                                        <p:strVal val="visible"/>
                                      </p:to>
                                    </p:set>
                                    <p:animEffect transition="in" filter="fade">
                                      <p:cBhvr>
                                        <p:cTn id="12" dur="1000"/>
                                        <p:tgtEl>
                                          <p:spTgt spid="5122">
                                            <p:txEl>
                                              <p:pRg st="1" end="1"/>
                                            </p:txEl>
                                          </p:spTgt>
                                        </p:tgtEl>
                                      </p:cBhvr>
                                    </p:animEffect>
                                    <p:anim calcmode="lin" valueType="num">
                                      <p:cBhvr>
                                        <p:cTn id="13" dur="1000" fill="hold"/>
                                        <p:tgtEl>
                                          <p:spTgt spid="512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122">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iterate type="lt">
                                    <p:tmPct val="0"/>
                                  </p:iterate>
                                  <p:childTnLst>
                                    <p:set>
                                      <p:cBhvr>
                                        <p:cTn id="16" dur="1" fill="hold">
                                          <p:stCondLst>
                                            <p:cond delay="0"/>
                                          </p:stCondLst>
                                        </p:cTn>
                                        <p:tgtEl>
                                          <p:spTgt spid="5122">
                                            <p:txEl>
                                              <p:pRg st="2" end="2"/>
                                            </p:txEl>
                                          </p:spTgt>
                                        </p:tgtEl>
                                        <p:attrNameLst>
                                          <p:attrName>style.visibility</p:attrName>
                                        </p:attrNameLst>
                                      </p:cBhvr>
                                      <p:to>
                                        <p:strVal val="visible"/>
                                      </p:to>
                                    </p:set>
                                    <p:animEffect transition="in" filter="fade">
                                      <p:cBhvr>
                                        <p:cTn id="17" dur="1000"/>
                                        <p:tgtEl>
                                          <p:spTgt spid="5122">
                                            <p:txEl>
                                              <p:pRg st="2" end="2"/>
                                            </p:txEl>
                                          </p:spTgt>
                                        </p:tgtEl>
                                      </p:cBhvr>
                                    </p:animEffect>
                                    <p:anim calcmode="lin" valueType="num">
                                      <p:cBhvr>
                                        <p:cTn id="18" dur="1000" fill="hold"/>
                                        <p:tgtEl>
                                          <p:spTgt spid="512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12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4" presetClass="emph" presetSubtype="0" fill="hold" nodeType="clickEffect">
                                  <p:stCondLst>
                                    <p:cond delay="0"/>
                                  </p:stCondLst>
                                  <p:iterate type="lt">
                                    <p:tmPct val="10000"/>
                                  </p:iterate>
                                  <p:childTnLst>
                                    <p:animMotion origin="layout" path="M 0.0 0.0 L 0.0 -0.07213" pathEditMode="relative" ptsTypes="">
                                      <p:cBhvr>
                                        <p:cTn id="23" dur="250" accel="50000" decel="50000" autoRev="1" fill="hold">
                                          <p:stCondLst>
                                            <p:cond delay="0"/>
                                          </p:stCondLst>
                                        </p:cTn>
                                        <p:tgtEl>
                                          <p:spTgt spid="5122">
                                            <p:txEl>
                                              <p:pRg st="0" end="0"/>
                                            </p:txEl>
                                          </p:spTgt>
                                        </p:tgtEl>
                                        <p:attrNameLst>
                                          <p:attrName>ppt_x</p:attrName>
                                          <p:attrName>ppt_y</p:attrName>
                                        </p:attrNameLst>
                                      </p:cBhvr>
                                    </p:animMotion>
                                    <p:animRot by="1500000">
                                      <p:cBhvr>
                                        <p:cTn id="24" dur="125" fill="hold">
                                          <p:stCondLst>
                                            <p:cond delay="0"/>
                                          </p:stCondLst>
                                        </p:cTn>
                                        <p:tgtEl>
                                          <p:spTgt spid="5122">
                                            <p:txEl>
                                              <p:pRg st="0" end="0"/>
                                            </p:txEl>
                                          </p:spTgt>
                                        </p:tgtEl>
                                        <p:attrNameLst>
                                          <p:attrName>r</p:attrName>
                                        </p:attrNameLst>
                                      </p:cBhvr>
                                    </p:animRot>
                                    <p:animRot by="-1500000">
                                      <p:cBhvr>
                                        <p:cTn id="25" dur="125" fill="hold">
                                          <p:stCondLst>
                                            <p:cond delay="125"/>
                                          </p:stCondLst>
                                        </p:cTn>
                                        <p:tgtEl>
                                          <p:spTgt spid="5122">
                                            <p:txEl>
                                              <p:pRg st="0" end="0"/>
                                            </p:txEl>
                                          </p:spTgt>
                                        </p:tgtEl>
                                        <p:attrNameLst>
                                          <p:attrName>r</p:attrName>
                                        </p:attrNameLst>
                                      </p:cBhvr>
                                    </p:animRot>
                                    <p:animRot by="-1500000">
                                      <p:cBhvr>
                                        <p:cTn id="26" dur="125" fill="hold">
                                          <p:stCondLst>
                                            <p:cond delay="250"/>
                                          </p:stCondLst>
                                        </p:cTn>
                                        <p:tgtEl>
                                          <p:spTgt spid="5122">
                                            <p:txEl>
                                              <p:pRg st="0" end="0"/>
                                            </p:txEl>
                                          </p:spTgt>
                                        </p:tgtEl>
                                        <p:attrNameLst>
                                          <p:attrName>r</p:attrName>
                                        </p:attrNameLst>
                                      </p:cBhvr>
                                    </p:animRot>
                                    <p:animRot by="1500000">
                                      <p:cBhvr>
                                        <p:cTn id="27" dur="125" fill="hold">
                                          <p:stCondLst>
                                            <p:cond delay="375"/>
                                          </p:stCondLst>
                                        </p:cTn>
                                        <p:tgtEl>
                                          <p:spTgt spid="5122">
                                            <p:txEl>
                                              <p:pRg st="0" end="0"/>
                                            </p:txEl>
                                          </p:spTgt>
                                        </p:tgtEl>
                                        <p:attrNameLst>
                                          <p:attrName>r</p:attrName>
                                        </p:attrNameLst>
                                      </p:cBhvr>
                                    </p:animRot>
                                  </p:childTnLst>
                                </p:cTn>
                              </p:par>
                              <p:par>
                                <p:cTn id="28" presetID="34" presetClass="emph" presetSubtype="0" fill="hold" nodeType="withEffect">
                                  <p:stCondLst>
                                    <p:cond delay="0"/>
                                  </p:stCondLst>
                                  <p:iterate type="lt">
                                    <p:tmPct val="10000"/>
                                  </p:iterate>
                                  <p:childTnLst>
                                    <p:animMotion origin="layout" path="M 0.0 0.0 L 0.0 -0.07213" pathEditMode="relative" ptsTypes="">
                                      <p:cBhvr>
                                        <p:cTn id="29" dur="250" accel="50000" decel="50000" autoRev="1" fill="hold">
                                          <p:stCondLst>
                                            <p:cond delay="0"/>
                                          </p:stCondLst>
                                        </p:cTn>
                                        <p:tgtEl>
                                          <p:spTgt spid="5122">
                                            <p:txEl>
                                              <p:pRg st="1" end="1"/>
                                            </p:txEl>
                                          </p:spTgt>
                                        </p:tgtEl>
                                        <p:attrNameLst>
                                          <p:attrName>ppt_x</p:attrName>
                                          <p:attrName>ppt_y</p:attrName>
                                        </p:attrNameLst>
                                      </p:cBhvr>
                                    </p:animMotion>
                                    <p:animRot by="1500000">
                                      <p:cBhvr>
                                        <p:cTn id="30" dur="125" fill="hold">
                                          <p:stCondLst>
                                            <p:cond delay="0"/>
                                          </p:stCondLst>
                                        </p:cTn>
                                        <p:tgtEl>
                                          <p:spTgt spid="5122">
                                            <p:txEl>
                                              <p:pRg st="1" end="1"/>
                                            </p:txEl>
                                          </p:spTgt>
                                        </p:tgtEl>
                                        <p:attrNameLst>
                                          <p:attrName>r</p:attrName>
                                        </p:attrNameLst>
                                      </p:cBhvr>
                                    </p:animRot>
                                    <p:animRot by="-1500000">
                                      <p:cBhvr>
                                        <p:cTn id="31" dur="125" fill="hold">
                                          <p:stCondLst>
                                            <p:cond delay="125"/>
                                          </p:stCondLst>
                                        </p:cTn>
                                        <p:tgtEl>
                                          <p:spTgt spid="5122">
                                            <p:txEl>
                                              <p:pRg st="1" end="1"/>
                                            </p:txEl>
                                          </p:spTgt>
                                        </p:tgtEl>
                                        <p:attrNameLst>
                                          <p:attrName>r</p:attrName>
                                        </p:attrNameLst>
                                      </p:cBhvr>
                                    </p:animRot>
                                    <p:animRot by="-1500000">
                                      <p:cBhvr>
                                        <p:cTn id="32" dur="125" fill="hold">
                                          <p:stCondLst>
                                            <p:cond delay="250"/>
                                          </p:stCondLst>
                                        </p:cTn>
                                        <p:tgtEl>
                                          <p:spTgt spid="5122">
                                            <p:txEl>
                                              <p:pRg st="1" end="1"/>
                                            </p:txEl>
                                          </p:spTgt>
                                        </p:tgtEl>
                                        <p:attrNameLst>
                                          <p:attrName>r</p:attrName>
                                        </p:attrNameLst>
                                      </p:cBhvr>
                                    </p:animRot>
                                    <p:animRot by="1500000">
                                      <p:cBhvr>
                                        <p:cTn id="33" dur="125" fill="hold">
                                          <p:stCondLst>
                                            <p:cond delay="375"/>
                                          </p:stCondLst>
                                        </p:cTn>
                                        <p:tgtEl>
                                          <p:spTgt spid="5122">
                                            <p:txEl>
                                              <p:pRg st="1" end="1"/>
                                            </p:txEl>
                                          </p:spTgt>
                                        </p:tgtEl>
                                        <p:attrNameLst>
                                          <p:attrName>r</p:attrName>
                                        </p:attrNameLst>
                                      </p:cBhvr>
                                    </p:animRot>
                                  </p:childTnLst>
                                </p:cTn>
                              </p:par>
                              <p:par>
                                <p:cTn id="34" presetID="34" presetClass="emph" presetSubtype="0" fill="hold" nodeType="withEffect">
                                  <p:stCondLst>
                                    <p:cond delay="0"/>
                                  </p:stCondLst>
                                  <p:iterate type="lt">
                                    <p:tmPct val="10000"/>
                                  </p:iterate>
                                  <p:childTnLst>
                                    <p:animMotion origin="layout" path="M 0.0 0.0 L 0.0 -0.07213" pathEditMode="relative" ptsTypes="">
                                      <p:cBhvr>
                                        <p:cTn id="35" dur="250" accel="50000" decel="50000" autoRev="1" fill="hold">
                                          <p:stCondLst>
                                            <p:cond delay="0"/>
                                          </p:stCondLst>
                                        </p:cTn>
                                        <p:tgtEl>
                                          <p:spTgt spid="5122">
                                            <p:txEl>
                                              <p:pRg st="2" end="2"/>
                                            </p:txEl>
                                          </p:spTgt>
                                        </p:tgtEl>
                                        <p:attrNameLst>
                                          <p:attrName>ppt_x</p:attrName>
                                          <p:attrName>ppt_y</p:attrName>
                                        </p:attrNameLst>
                                      </p:cBhvr>
                                    </p:animMotion>
                                    <p:animRot by="1500000">
                                      <p:cBhvr>
                                        <p:cTn id="36" dur="125" fill="hold">
                                          <p:stCondLst>
                                            <p:cond delay="0"/>
                                          </p:stCondLst>
                                        </p:cTn>
                                        <p:tgtEl>
                                          <p:spTgt spid="5122">
                                            <p:txEl>
                                              <p:pRg st="2" end="2"/>
                                            </p:txEl>
                                          </p:spTgt>
                                        </p:tgtEl>
                                        <p:attrNameLst>
                                          <p:attrName>r</p:attrName>
                                        </p:attrNameLst>
                                      </p:cBhvr>
                                    </p:animRot>
                                    <p:animRot by="-1500000">
                                      <p:cBhvr>
                                        <p:cTn id="37" dur="125" fill="hold">
                                          <p:stCondLst>
                                            <p:cond delay="125"/>
                                          </p:stCondLst>
                                        </p:cTn>
                                        <p:tgtEl>
                                          <p:spTgt spid="5122">
                                            <p:txEl>
                                              <p:pRg st="2" end="2"/>
                                            </p:txEl>
                                          </p:spTgt>
                                        </p:tgtEl>
                                        <p:attrNameLst>
                                          <p:attrName>r</p:attrName>
                                        </p:attrNameLst>
                                      </p:cBhvr>
                                    </p:animRot>
                                    <p:animRot by="-1500000">
                                      <p:cBhvr>
                                        <p:cTn id="38" dur="125" fill="hold">
                                          <p:stCondLst>
                                            <p:cond delay="250"/>
                                          </p:stCondLst>
                                        </p:cTn>
                                        <p:tgtEl>
                                          <p:spTgt spid="5122">
                                            <p:txEl>
                                              <p:pRg st="2" end="2"/>
                                            </p:txEl>
                                          </p:spTgt>
                                        </p:tgtEl>
                                        <p:attrNameLst>
                                          <p:attrName>r</p:attrName>
                                        </p:attrNameLst>
                                      </p:cBhvr>
                                    </p:animRot>
                                    <p:animRot by="1500000">
                                      <p:cBhvr>
                                        <p:cTn id="39" dur="125" fill="hold">
                                          <p:stCondLst>
                                            <p:cond delay="375"/>
                                          </p:stCondLst>
                                        </p:cTn>
                                        <p:tgtEl>
                                          <p:spTgt spid="5122">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525" y="1452895"/>
            <a:ext cx="6445250" cy="3756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标题 1"/>
          <p:cNvSpPr txBox="1">
            <a:spLocks/>
          </p:cNvSpPr>
          <p:nvPr/>
        </p:nvSpPr>
        <p:spPr>
          <a:xfrm>
            <a:off x="-406400" y="325438"/>
            <a:ext cx="8229600" cy="1143000"/>
          </a:xfrm>
          <a:prstGeom prst="rect">
            <a:avLst/>
          </a:prstGeom>
        </p:spPr>
        <p:txBody>
          <a:bodyPr/>
          <a:lstStyle>
            <a:lvl1pPr marL="914400" indent="-914400" algn="ctr" rtl="0" fontAlgn="base">
              <a:spcBef>
                <a:spcPct val="0"/>
              </a:spcBef>
              <a:spcAft>
                <a:spcPct val="0"/>
              </a:spcAft>
              <a:defRPr sz="4400">
                <a:solidFill>
                  <a:schemeClr val="tx1"/>
                </a:solidFill>
                <a:latin typeface="+mj-lt"/>
                <a:ea typeface="+mj-ea"/>
                <a:cs typeface="+mj-cs"/>
                <a:sym typeface="Calibri" pitchFamily="34" charset="0"/>
              </a:defRPr>
            </a:lvl1pPr>
            <a:lvl2pPr marL="9144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9pPr>
          </a:lstStyle>
          <a:p>
            <a:r>
              <a:rPr lang="zh-CN" altLang="en-US" b="1" kern="0" dirty="0">
                <a:latin typeface="微软雅黑" pitchFamily="34" charset="-122"/>
                <a:ea typeface="微软雅黑" pitchFamily="34" charset="-122"/>
              </a:rPr>
              <a:t>三</a:t>
            </a:r>
            <a:r>
              <a:rPr lang="zh-CN" altLang="en-US" b="1" kern="0" dirty="0" smtClean="0">
                <a:latin typeface="微软雅黑" pitchFamily="34" charset="-122"/>
                <a:ea typeface="微软雅黑" pitchFamily="34" charset="-122"/>
              </a:rPr>
              <a:t>、研究步骤</a:t>
            </a:r>
            <a:endParaRPr lang="zh-CN" altLang="en-US" kern="0" dirty="0"/>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additive="base">
                                        <p:cTn id="7" dur="500" fill="hold"/>
                                        <p:tgtEl>
                                          <p:spTgt spid="7171"/>
                                        </p:tgtEl>
                                        <p:attrNameLst>
                                          <p:attrName>ppt_x</p:attrName>
                                        </p:attrNameLst>
                                      </p:cBhvr>
                                      <p:tavLst>
                                        <p:tav tm="0">
                                          <p:val>
                                            <p:strVal val="0-#ppt_w/2"/>
                                          </p:val>
                                        </p:tav>
                                        <p:tav tm="100000">
                                          <p:val>
                                            <p:strVal val="#ppt_x"/>
                                          </p:val>
                                        </p:tav>
                                      </p:tavLst>
                                    </p:anim>
                                    <p:anim calcmode="lin" valueType="num">
                                      <p:cBhvr additive="base">
                                        <p:cTn id="8" dur="500" fill="hold"/>
                                        <p:tgtEl>
                                          <p:spTgt spid="717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mph" presetSubtype="0" fill="hold" nodeType="clickEffect">
                                  <p:stCondLst>
                                    <p:cond delay="0"/>
                                  </p:stCondLst>
                                  <p:childTnLst>
                                    <p:animEffect transition="out" filter="fade">
                                      <p:cBhvr>
                                        <p:cTn id="12" dur="500" tmFilter="0, 0; .2, .5; .8, .5; 1, 0"/>
                                        <p:tgtEl>
                                          <p:spTgt spid="7171"/>
                                        </p:tgtEl>
                                      </p:cBhvr>
                                    </p:animEffect>
                                    <p:animScale>
                                      <p:cBhvr>
                                        <p:cTn id="13" dur="250" autoRev="1" fill="hold"/>
                                        <p:tgtEl>
                                          <p:spTgt spid="717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extLst>
              <p:ext uri="{D42A27DB-BD31-4B8C-83A1-F6EECF244321}">
                <p14:modId xmlns:p14="http://schemas.microsoft.com/office/powerpoint/2010/main" val="1725131508"/>
              </p:ext>
            </p:extLst>
          </p:nvPr>
        </p:nvGraphicFramePr>
        <p:xfrm>
          <a:off x="620615" y="1374966"/>
          <a:ext cx="6716619" cy="5257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矩形 2"/>
          <p:cNvSpPr/>
          <p:nvPr/>
        </p:nvSpPr>
        <p:spPr>
          <a:xfrm>
            <a:off x="1607340" y="334304"/>
            <a:ext cx="4339650"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zh-CN" alt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华文新魏" pitchFamily="2" charset="-122"/>
                <a:ea typeface="华文新魏" pitchFamily="2" charset="-122"/>
              </a:rPr>
              <a:t>初步</a:t>
            </a:r>
            <a:r>
              <a:rPr lang="zh-CN" alt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华文新魏" pitchFamily="2" charset="-122"/>
                <a:ea typeface="华文新魏" pitchFamily="2" charset="-122"/>
              </a:rPr>
              <a:t>指标构思</a:t>
            </a:r>
            <a:endParaRPr lang="zh-CN" altLang="zh-CN"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华文新魏" pitchFamily="2" charset="-122"/>
              <a:ea typeface="华文新魏" pitchFamily="2" charset="-122"/>
            </a:endParaRPr>
          </a:p>
        </p:txBody>
      </p:sp>
    </p:spTree>
    <p:extLst>
      <p:ext uri="{BB962C8B-B14F-4D97-AF65-F5344CB8AC3E}">
        <p14:creationId xmlns:p14="http://schemas.microsoft.com/office/powerpoint/2010/main" val="304168662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extLst>
              <p:ext uri="{D42A27DB-BD31-4B8C-83A1-F6EECF244321}">
                <p14:modId xmlns:p14="http://schemas.microsoft.com/office/powerpoint/2010/main" val="1624735303"/>
              </p:ext>
            </p:extLst>
          </p:nvPr>
        </p:nvGraphicFramePr>
        <p:xfrm>
          <a:off x="782128" y="1310734"/>
          <a:ext cx="6096000" cy="50383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矩形 3"/>
          <p:cNvSpPr/>
          <p:nvPr/>
        </p:nvSpPr>
        <p:spPr>
          <a:xfrm>
            <a:off x="603853" y="1513784"/>
            <a:ext cx="2967480"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zh-CN" alt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华文新魏" pitchFamily="2" charset="-122"/>
                <a:ea typeface="华文新魏" pitchFamily="2" charset="-122"/>
              </a:rPr>
              <a:t>实地调研</a:t>
            </a:r>
            <a:endParaRPr lang="zh-CN" alt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华文新魏" pitchFamily="2" charset="-122"/>
              <a:ea typeface="华文新魏" pitchFamily="2" charset="-122"/>
            </a:endParaRPr>
          </a:p>
        </p:txBody>
      </p:sp>
    </p:spTree>
    <p:extLst>
      <p:ext uri="{BB962C8B-B14F-4D97-AF65-F5344CB8AC3E}">
        <p14:creationId xmlns:p14="http://schemas.microsoft.com/office/powerpoint/2010/main" val="242941085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upRigh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extLst>
              <p:ext uri="{D42A27DB-BD31-4B8C-83A1-F6EECF244321}">
                <p14:modId xmlns:p14="http://schemas.microsoft.com/office/powerpoint/2010/main" val="485751142"/>
              </p:ext>
            </p:extLst>
          </p:nvPr>
        </p:nvGraphicFramePr>
        <p:xfrm>
          <a:off x="703243" y="2027457"/>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矩形 3"/>
          <p:cNvSpPr/>
          <p:nvPr/>
        </p:nvSpPr>
        <p:spPr>
          <a:xfrm>
            <a:off x="176271" y="567758"/>
            <a:ext cx="6797407" cy="923330"/>
          </a:xfrm>
          <a:prstGeom prst="rect">
            <a:avLst/>
          </a:prstGeom>
        </p:spPr>
        <p:txBody>
          <a:bodyPr wrap="square">
            <a:spAutoFit/>
          </a:bodyPr>
          <a:lstStyle/>
          <a:p>
            <a:pPr lvl="0" algn="ctr"/>
            <a:r>
              <a:rPr lang="zh-CN" altLang="en-US" sz="5400" b="1"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华文新魏" pitchFamily="2" charset="-122"/>
                <a:ea typeface="华文新魏" pitchFamily="2" charset="-122"/>
              </a:rPr>
              <a:t>建立绩效评价体系</a:t>
            </a:r>
            <a:endParaRPr lang="zh-CN" altLang="en-US" sz="54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华文新魏" pitchFamily="2" charset="-122"/>
              <a:ea typeface="华文新魏" pitchFamily="2" charset="-122"/>
            </a:endParaRPr>
          </a:p>
        </p:txBody>
      </p:sp>
    </p:spTree>
    <p:extLst>
      <p:ext uri="{BB962C8B-B14F-4D97-AF65-F5344CB8AC3E}">
        <p14:creationId xmlns:p14="http://schemas.microsoft.com/office/powerpoint/2010/main" val="9556417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extLst>
              <p:ext uri="{D42A27DB-BD31-4B8C-83A1-F6EECF244321}">
                <p14:modId xmlns:p14="http://schemas.microsoft.com/office/powerpoint/2010/main" val="2940509937"/>
              </p:ext>
            </p:extLst>
          </p:nvPr>
        </p:nvGraphicFramePr>
        <p:xfrm>
          <a:off x="885506" y="680903"/>
          <a:ext cx="7179325" cy="53012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矩形 3"/>
          <p:cNvSpPr/>
          <p:nvPr/>
        </p:nvSpPr>
        <p:spPr>
          <a:xfrm>
            <a:off x="1428957" y="1461264"/>
            <a:ext cx="880369" cy="341632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zh-CN" alt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华文新魏" pitchFamily="2" charset="-122"/>
                <a:ea typeface="华文新魏" pitchFamily="2" charset="-122"/>
              </a:rPr>
              <a:t>解</a:t>
            </a:r>
            <a:endParaRPr lang="en-US" altLang="zh-CN"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华文新魏" pitchFamily="2" charset="-122"/>
              <a:ea typeface="华文新魏" pitchFamily="2" charset="-122"/>
            </a:endParaRPr>
          </a:p>
          <a:p>
            <a:pPr algn="ctr"/>
            <a:r>
              <a:rPr lang="zh-CN" alt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华文新魏" pitchFamily="2" charset="-122"/>
                <a:ea typeface="华文新魏" pitchFamily="2" charset="-122"/>
              </a:rPr>
              <a:t>决</a:t>
            </a:r>
            <a:endParaRPr lang="en-US" altLang="zh-CN"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华文新魏" pitchFamily="2" charset="-122"/>
              <a:ea typeface="华文新魏" pitchFamily="2" charset="-122"/>
            </a:endParaRPr>
          </a:p>
          <a:p>
            <a:pPr algn="ctr"/>
            <a:r>
              <a:rPr lang="zh-CN" alt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华文新魏" pitchFamily="2" charset="-122"/>
                <a:ea typeface="华文新魏" pitchFamily="2" charset="-122"/>
              </a:rPr>
              <a:t>问</a:t>
            </a:r>
            <a:endParaRPr lang="en-US" altLang="zh-CN"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华文新魏" pitchFamily="2" charset="-122"/>
              <a:ea typeface="华文新魏" pitchFamily="2" charset="-122"/>
            </a:endParaRPr>
          </a:p>
          <a:p>
            <a:pPr algn="ctr"/>
            <a:r>
              <a:rPr lang="zh-CN" alt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华文新魏" pitchFamily="2" charset="-122"/>
                <a:ea typeface="华文新魏" pitchFamily="2" charset="-122"/>
              </a:rPr>
              <a:t>题</a:t>
            </a:r>
            <a:endParaRPr lang="zh-CN" alt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华文新魏" pitchFamily="2" charset="-122"/>
              <a:ea typeface="华文新魏" pitchFamily="2" charset="-122"/>
            </a:endParaRPr>
          </a:p>
        </p:txBody>
      </p:sp>
    </p:spTree>
    <p:extLst>
      <p:ext uri="{BB962C8B-B14F-4D97-AF65-F5344CB8AC3E}">
        <p14:creationId xmlns:p14="http://schemas.microsoft.com/office/powerpoint/2010/main" val="17177240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606325" y="1772840"/>
            <a:ext cx="4358886" cy="1754326"/>
          </a:xfrm>
          <a:prstGeom prst="rect">
            <a:avLst/>
          </a:prstGeom>
          <a:noFill/>
        </p:spPr>
        <p:txBody>
          <a:bodyPr wrap="none" lIns="91440" tIns="45720" rIns="91440" bIns="45720">
            <a:spAutoFit/>
          </a:bodyPr>
          <a:lstStyle/>
          <a:p>
            <a:pPr algn="ctr"/>
            <a:r>
              <a:rPr lang="zh-CN" alt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四、实地调研</a:t>
            </a:r>
            <a:endParaRPr lang="en-US" altLang="zh-CN"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zh-CN" alt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结果与分析</a:t>
            </a:r>
            <a:endParaRPr lang="zh-CN" alt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1234844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52914" y="1031303"/>
            <a:ext cx="6285428" cy="1143000"/>
          </a:xfrm>
        </p:spPr>
        <p:txBody>
          <a:bodyPr/>
          <a:lstStyle/>
          <a:p>
            <a:r>
              <a:rPr lang="zh-CN" altLang="en-US" sz="4000" b="1" dirty="0" smtClean="0">
                <a:latin typeface="微软雅黑" pitchFamily="34" charset="-122"/>
                <a:ea typeface="微软雅黑" pitchFamily="34" charset="-122"/>
              </a:rPr>
              <a:t>吉林省种植业保费构成比例</a:t>
            </a:r>
            <a:endParaRPr lang="zh-CN" altLang="en-US" sz="4000" b="1" dirty="0">
              <a:latin typeface="微软雅黑" pitchFamily="34" charset="-122"/>
              <a:ea typeface="微软雅黑" pitchFamily="34" charset="-122"/>
            </a:endParaRPr>
          </a:p>
        </p:txBody>
      </p:sp>
      <p:graphicFrame>
        <p:nvGraphicFramePr>
          <p:cNvPr id="5" name="图表 4"/>
          <p:cNvGraphicFramePr/>
          <p:nvPr>
            <p:extLst>
              <p:ext uri="{D42A27DB-BD31-4B8C-83A1-F6EECF244321}">
                <p14:modId xmlns:p14="http://schemas.microsoft.com/office/powerpoint/2010/main" val="727993017"/>
              </p:ext>
            </p:extLst>
          </p:nvPr>
        </p:nvGraphicFramePr>
        <p:xfrm>
          <a:off x="458470" y="2273617"/>
          <a:ext cx="6945630" cy="40763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895383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09523" y="871140"/>
            <a:ext cx="4358887" cy="923330"/>
          </a:xfrm>
          <a:prstGeom prst="rect">
            <a:avLst/>
          </a:prstGeom>
          <a:noFill/>
        </p:spPr>
        <p:txBody>
          <a:bodyPr wrap="none" lIns="91440" tIns="45720" rIns="91440" bIns="45720">
            <a:spAutoFit/>
          </a:bodyPr>
          <a:lstStyle/>
          <a:p>
            <a:pPr algn="ctr"/>
            <a:r>
              <a:rPr lang="zh-CN" alt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调研具体流程</a:t>
            </a:r>
            <a:endParaRPr lang="zh-CN" alt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3" name="图示 2"/>
          <p:cNvGraphicFramePr/>
          <p:nvPr>
            <p:extLst>
              <p:ext uri="{D42A27DB-BD31-4B8C-83A1-F6EECF244321}">
                <p14:modId xmlns:p14="http://schemas.microsoft.com/office/powerpoint/2010/main" val="471199117"/>
              </p:ext>
            </p:extLst>
          </p:nvPr>
        </p:nvGraphicFramePr>
        <p:xfrm>
          <a:off x="165100" y="2381567"/>
          <a:ext cx="7416800" cy="35620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7635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09519" y="391615"/>
            <a:ext cx="4358887" cy="923330"/>
          </a:xfrm>
          <a:prstGeom prst="rect">
            <a:avLst/>
          </a:prstGeom>
          <a:noFill/>
        </p:spPr>
        <p:txBody>
          <a:bodyPr wrap="none" lIns="91440" tIns="45720" rIns="91440" bIns="45720">
            <a:spAutoFit/>
          </a:bodyPr>
          <a:lstStyle/>
          <a:p>
            <a:pPr algn="ctr"/>
            <a:r>
              <a:rPr lang="zh-CN" alt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现行</a:t>
            </a:r>
            <a:r>
              <a:rPr lang="zh-CN" alt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政策优势</a:t>
            </a:r>
            <a:endParaRPr lang="zh-CN" alt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TextBox 2"/>
          <p:cNvSpPr txBox="1"/>
          <p:nvPr/>
        </p:nvSpPr>
        <p:spPr>
          <a:xfrm>
            <a:off x="838200" y="1600200"/>
            <a:ext cx="6565900" cy="4154984"/>
          </a:xfrm>
          <a:prstGeom prst="rect">
            <a:avLst/>
          </a:prstGeom>
          <a:noFill/>
        </p:spPr>
        <p:txBody>
          <a:bodyPr wrap="square" rtlCol="0">
            <a:spAutoFit/>
          </a:bodyPr>
          <a:lstStyle/>
          <a:p>
            <a:pPr marL="342900" indent="-342900">
              <a:buFont typeface="Wingdings" pitchFamily="2" charset="2"/>
              <a:buChar char="l"/>
            </a:pPr>
            <a:r>
              <a:rPr lang="zh-CN" altLang="en-US" sz="2400" dirty="0" smtClean="0"/>
              <a:t>农民满意度较高</a:t>
            </a:r>
            <a:endParaRPr lang="en-US" altLang="zh-CN" sz="2400" dirty="0" smtClean="0"/>
          </a:p>
          <a:p>
            <a:pPr marL="800100" lvl="1" indent="-342900">
              <a:buFont typeface="Wingdings" pitchFamily="2" charset="2"/>
              <a:buChar char="Ø"/>
            </a:pPr>
            <a:r>
              <a:rPr lang="zh-CN" altLang="en-US" sz="2400" dirty="0" smtClean="0"/>
              <a:t>年年参保</a:t>
            </a:r>
            <a:endParaRPr lang="en-US" altLang="zh-CN" sz="2400" dirty="0"/>
          </a:p>
          <a:p>
            <a:pPr marL="342900" indent="-342900">
              <a:buFont typeface="Wingdings" pitchFamily="2" charset="2"/>
              <a:buChar char="l"/>
            </a:pPr>
            <a:r>
              <a:rPr lang="zh-CN" altLang="en-US" sz="2400" dirty="0" smtClean="0"/>
              <a:t>保险行业角度</a:t>
            </a:r>
            <a:endParaRPr lang="en-US" altLang="zh-CN" sz="2400" dirty="0" smtClean="0"/>
          </a:p>
          <a:p>
            <a:pPr marL="800100" lvl="1" indent="-342900">
              <a:buFont typeface="Wingdings" pitchFamily="2" charset="2"/>
              <a:buChar char="Ø"/>
            </a:pPr>
            <a:r>
              <a:rPr lang="zh-CN" altLang="en-US" sz="2400" dirty="0"/>
              <a:t>业务</a:t>
            </a:r>
            <a:r>
              <a:rPr lang="zh-CN" altLang="en-US" sz="2400" dirty="0" smtClean="0"/>
              <a:t>多样化，改善风险结构</a:t>
            </a:r>
            <a:endParaRPr lang="en-US" altLang="zh-CN" sz="2400" dirty="0" smtClean="0"/>
          </a:p>
          <a:p>
            <a:pPr marL="800100" lvl="1" indent="-342900">
              <a:buFont typeface="Wingdings" pitchFamily="2" charset="2"/>
              <a:buChar char="Ø"/>
            </a:pPr>
            <a:r>
              <a:rPr lang="zh-CN" altLang="en-US" sz="2400" dirty="0"/>
              <a:t>农作物覆盖</a:t>
            </a:r>
            <a:r>
              <a:rPr lang="zh-CN" altLang="en-US" sz="2400" dirty="0" smtClean="0"/>
              <a:t>范围更广</a:t>
            </a:r>
            <a:endParaRPr lang="en-US" altLang="zh-CN" sz="2400" dirty="0" smtClean="0"/>
          </a:p>
          <a:p>
            <a:pPr marL="800100" lvl="1" indent="-342900">
              <a:buFont typeface="Wingdings" pitchFamily="2" charset="2"/>
              <a:buChar char="Ø"/>
            </a:pPr>
            <a:r>
              <a:rPr lang="zh-CN" altLang="en-US" sz="2400" dirty="0"/>
              <a:t>保险</a:t>
            </a:r>
            <a:r>
              <a:rPr lang="zh-CN" altLang="en-US" sz="2400" dirty="0" smtClean="0"/>
              <a:t>地域范围更广，基本实现全覆盖</a:t>
            </a:r>
            <a:endParaRPr lang="en-US" altLang="zh-CN" sz="2400" dirty="0" smtClean="0"/>
          </a:p>
          <a:p>
            <a:pPr marL="800100" lvl="1" indent="-342900">
              <a:buFont typeface="Wingdings" pitchFamily="2" charset="2"/>
              <a:buChar char="Ø"/>
            </a:pPr>
            <a:r>
              <a:rPr lang="zh-CN" altLang="en-US" sz="2400" dirty="0" smtClean="0"/>
              <a:t>保险公司积极性高</a:t>
            </a:r>
            <a:endParaRPr lang="en-US" altLang="zh-CN" sz="2400" dirty="0"/>
          </a:p>
          <a:p>
            <a:pPr marL="342900" indent="-342900">
              <a:buFont typeface="Wingdings" pitchFamily="2" charset="2"/>
              <a:buChar char="l"/>
            </a:pPr>
            <a:r>
              <a:rPr lang="zh-CN" altLang="en-US" sz="2400" dirty="0" smtClean="0"/>
              <a:t>政府（社会）角度</a:t>
            </a:r>
            <a:endParaRPr lang="en-US" altLang="zh-CN" sz="2400" dirty="0" smtClean="0"/>
          </a:p>
          <a:p>
            <a:pPr marL="800100" lvl="1" indent="-342900">
              <a:buFont typeface="Wingdings" pitchFamily="2" charset="2"/>
              <a:buChar char="Ø"/>
            </a:pPr>
            <a:r>
              <a:rPr lang="zh-CN" altLang="en-US" sz="2400" dirty="0"/>
              <a:t>乘数</a:t>
            </a:r>
            <a:r>
              <a:rPr lang="zh-CN" altLang="en-US" sz="2400" dirty="0" smtClean="0"/>
              <a:t>放大效应显著，政府资金运用效率高</a:t>
            </a:r>
            <a:endParaRPr lang="en-US" altLang="zh-CN" sz="2400" dirty="0" smtClean="0"/>
          </a:p>
          <a:p>
            <a:pPr marL="800100" lvl="1" indent="-342900">
              <a:buFont typeface="Wingdings" pitchFamily="2" charset="2"/>
              <a:buChar char="Ø"/>
            </a:pPr>
            <a:r>
              <a:rPr lang="zh-CN" altLang="en-US" sz="2400" dirty="0"/>
              <a:t>稳定农业</a:t>
            </a:r>
            <a:r>
              <a:rPr lang="zh-CN" altLang="en-US" sz="2400" dirty="0" smtClean="0"/>
              <a:t>生产、粮食生产</a:t>
            </a:r>
            <a:endParaRPr lang="en-US" altLang="zh-CN" sz="2400" dirty="0" smtClean="0"/>
          </a:p>
          <a:p>
            <a:pPr marL="800100" lvl="1" indent="-342900">
              <a:buFont typeface="Wingdings" pitchFamily="2" charset="2"/>
              <a:buChar char="Ø"/>
            </a:pPr>
            <a:r>
              <a:rPr lang="zh-CN" altLang="en-US" sz="2400" dirty="0"/>
              <a:t>推动农村金融体系建设</a:t>
            </a:r>
            <a:endParaRPr lang="en-US" altLang="zh-CN" sz="2400" dirty="0" smtClean="0"/>
          </a:p>
        </p:txBody>
      </p:sp>
    </p:spTree>
    <p:extLst>
      <p:ext uri="{BB962C8B-B14F-4D97-AF65-F5344CB8AC3E}">
        <p14:creationId xmlns:p14="http://schemas.microsoft.com/office/powerpoint/2010/main" val="35529765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09520" y="391615"/>
            <a:ext cx="4358887" cy="923330"/>
          </a:xfrm>
          <a:prstGeom prst="rect">
            <a:avLst/>
          </a:prstGeom>
          <a:noFill/>
        </p:spPr>
        <p:txBody>
          <a:bodyPr wrap="none" lIns="91440" tIns="45720" rIns="91440" bIns="45720">
            <a:spAutoFit/>
          </a:bodyPr>
          <a:lstStyle/>
          <a:p>
            <a:pPr algn="ctr"/>
            <a:r>
              <a:rPr lang="zh-CN" alt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现行</a:t>
            </a:r>
            <a:r>
              <a:rPr lang="zh-CN" alt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政策劣势</a:t>
            </a:r>
            <a:endParaRPr lang="zh-CN" alt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TextBox 2"/>
          <p:cNvSpPr txBox="1"/>
          <p:nvPr/>
        </p:nvSpPr>
        <p:spPr>
          <a:xfrm>
            <a:off x="1231900" y="1600200"/>
            <a:ext cx="5930900" cy="461665"/>
          </a:xfrm>
          <a:prstGeom prst="rect">
            <a:avLst/>
          </a:prstGeom>
          <a:noFill/>
        </p:spPr>
        <p:txBody>
          <a:bodyPr wrap="square" rtlCol="0">
            <a:spAutoFit/>
          </a:bodyPr>
          <a:lstStyle/>
          <a:p>
            <a:pPr marL="342900" indent="-342900">
              <a:buFont typeface="Wingdings" pitchFamily="2" charset="2"/>
              <a:buChar char="l"/>
            </a:pPr>
            <a:r>
              <a:rPr lang="zh-CN" altLang="en-US" sz="2400" dirty="0" smtClean="0"/>
              <a:t>保障程度低（物化成本）</a:t>
            </a:r>
            <a:endParaRPr lang="en-US" altLang="zh-CN" sz="2400"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716" y="2262188"/>
            <a:ext cx="6712496"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941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49238"/>
            <a:ext cx="8229600" cy="1143000"/>
          </a:xfrm>
        </p:spPr>
        <p:txBody>
          <a:bodyPr/>
          <a:lstStyle/>
          <a:p>
            <a:r>
              <a:rPr lang="zh-CN" altLang="en-US" b="1" dirty="0" smtClean="0">
                <a:latin typeface="微软雅黑" pitchFamily="34" charset="-122"/>
                <a:ea typeface="微软雅黑" pitchFamily="34" charset="-122"/>
              </a:rPr>
              <a:t>宣讲提纲</a:t>
            </a:r>
            <a:endParaRPr lang="zh-CN" altLang="en-US" b="1" dirty="0">
              <a:latin typeface="微软雅黑" pitchFamily="34" charset="-122"/>
              <a:ea typeface="微软雅黑" pitchFamily="34" charset="-122"/>
            </a:endParaRPr>
          </a:p>
        </p:txBody>
      </p:sp>
      <p:sp>
        <p:nvSpPr>
          <p:cNvPr id="3" name="内容占位符 2"/>
          <p:cNvSpPr>
            <a:spLocks noGrp="1"/>
          </p:cNvSpPr>
          <p:nvPr>
            <p:ph idx="1"/>
          </p:nvPr>
        </p:nvSpPr>
        <p:spPr/>
        <p:txBody>
          <a:bodyPr/>
          <a:lstStyle/>
          <a:p>
            <a:r>
              <a:rPr lang="zh-CN" altLang="en-US" b="1" dirty="0"/>
              <a:t>研究</a:t>
            </a:r>
            <a:r>
              <a:rPr lang="zh-CN" altLang="en-US" b="1" dirty="0" smtClean="0"/>
              <a:t>背景</a:t>
            </a:r>
            <a:r>
              <a:rPr lang="en-US" altLang="zh-CN" b="1" dirty="0" smtClean="0"/>
              <a:t>-</a:t>
            </a:r>
            <a:r>
              <a:rPr lang="zh-CN" altLang="en-US" b="1" dirty="0" smtClean="0"/>
              <a:t>相关政策简介</a:t>
            </a:r>
            <a:endParaRPr lang="en-US" altLang="zh-CN" b="1" dirty="0" smtClean="0"/>
          </a:p>
          <a:p>
            <a:r>
              <a:rPr lang="zh-CN" altLang="en-US" b="1" dirty="0"/>
              <a:t>文献</a:t>
            </a:r>
            <a:r>
              <a:rPr lang="zh-CN" altLang="en-US" b="1" dirty="0" smtClean="0"/>
              <a:t>综述</a:t>
            </a:r>
            <a:endParaRPr lang="en-US" altLang="zh-CN" b="1" dirty="0" smtClean="0"/>
          </a:p>
          <a:p>
            <a:r>
              <a:rPr lang="zh-CN" altLang="en-US" b="1" dirty="0"/>
              <a:t>研究</a:t>
            </a:r>
            <a:r>
              <a:rPr lang="zh-CN" altLang="en-US" b="1" dirty="0" smtClean="0"/>
              <a:t>步骤与方法</a:t>
            </a:r>
            <a:endParaRPr lang="en-US" altLang="zh-CN" b="1" dirty="0" smtClean="0"/>
          </a:p>
          <a:p>
            <a:r>
              <a:rPr lang="zh-CN" altLang="en-US" b="1" dirty="0"/>
              <a:t>实地</a:t>
            </a:r>
            <a:r>
              <a:rPr lang="zh-CN" altLang="en-US" b="1" dirty="0" smtClean="0"/>
              <a:t>调研结果与分析</a:t>
            </a:r>
            <a:endParaRPr lang="en-US" altLang="zh-CN" b="1" dirty="0" smtClean="0"/>
          </a:p>
          <a:p>
            <a:r>
              <a:rPr lang="zh-CN" altLang="en-US" b="1" dirty="0"/>
              <a:t>绩效</a:t>
            </a:r>
            <a:r>
              <a:rPr lang="zh-CN" altLang="en-US" b="1" dirty="0" smtClean="0"/>
              <a:t>指标体系建立</a:t>
            </a:r>
            <a:endParaRPr lang="en-US" altLang="zh-CN" b="1" dirty="0" smtClean="0"/>
          </a:p>
          <a:p>
            <a:r>
              <a:rPr lang="zh-CN" altLang="en-US" b="1" dirty="0" smtClean="0"/>
              <a:t>实证结果分析与政策建议</a:t>
            </a:r>
            <a:endParaRPr lang="en-US" altLang="zh-CN" b="1" dirty="0" smtClean="0"/>
          </a:p>
          <a:p>
            <a:endParaRPr lang="en-US" altLang="zh-CN" dirty="0" smtClean="0"/>
          </a:p>
          <a:p>
            <a:endParaRPr lang="zh-CN" altLang="en-US" dirty="0"/>
          </a:p>
        </p:txBody>
      </p:sp>
    </p:spTree>
    <p:extLst>
      <p:ext uri="{BB962C8B-B14F-4D97-AF65-F5344CB8AC3E}">
        <p14:creationId xmlns:p14="http://schemas.microsoft.com/office/powerpoint/2010/main" val="10678052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09520" y="391615"/>
            <a:ext cx="4358887" cy="923330"/>
          </a:xfrm>
          <a:prstGeom prst="rect">
            <a:avLst/>
          </a:prstGeom>
          <a:noFill/>
        </p:spPr>
        <p:txBody>
          <a:bodyPr wrap="none" lIns="91440" tIns="45720" rIns="91440" bIns="45720">
            <a:spAutoFit/>
          </a:bodyPr>
          <a:lstStyle/>
          <a:p>
            <a:pPr algn="ctr"/>
            <a:r>
              <a:rPr lang="zh-CN" alt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现行</a:t>
            </a:r>
            <a:r>
              <a:rPr lang="zh-CN" alt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政策劣势</a:t>
            </a:r>
            <a:endParaRPr lang="zh-CN" alt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TextBox 2"/>
          <p:cNvSpPr txBox="1"/>
          <p:nvPr/>
        </p:nvSpPr>
        <p:spPr>
          <a:xfrm>
            <a:off x="596900" y="1892300"/>
            <a:ext cx="6781800" cy="3108543"/>
          </a:xfrm>
          <a:prstGeom prst="rect">
            <a:avLst/>
          </a:prstGeom>
          <a:noFill/>
        </p:spPr>
        <p:txBody>
          <a:bodyPr wrap="square" rtlCol="0">
            <a:spAutoFit/>
          </a:bodyPr>
          <a:lstStyle/>
          <a:p>
            <a:pPr marL="342900" indent="-342900">
              <a:buFont typeface="Wingdings" pitchFamily="2" charset="2"/>
              <a:buChar char="l"/>
            </a:pPr>
            <a:r>
              <a:rPr lang="zh-CN" altLang="en-US" sz="2800" dirty="0" smtClean="0"/>
              <a:t>保障程度低（物化成本）</a:t>
            </a:r>
            <a:endParaRPr lang="en-US" altLang="zh-CN" sz="2800" dirty="0" smtClean="0"/>
          </a:p>
          <a:p>
            <a:pPr marL="342900" indent="-342900">
              <a:buFont typeface="Wingdings" pitchFamily="2" charset="2"/>
              <a:buChar char="l"/>
            </a:pPr>
            <a:r>
              <a:rPr lang="zh-CN" altLang="en-US" sz="2800" dirty="0"/>
              <a:t>险种范围局限，尚未覆盖地方特色</a:t>
            </a:r>
            <a:r>
              <a:rPr lang="zh-CN" altLang="en-US" sz="2800" dirty="0" smtClean="0"/>
              <a:t>作物</a:t>
            </a:r>
            <a:endParaRPr lang="en-US" altLang="zh-CN" sz="2800" dirty="0" smtClean="0"/>
          </a:p>
          <a:p>
            <a:pPr marL="342900" indent="-342900">
              <a:buFont typeface="Wingdings" pitchFamily="2" charset="2"/>
              <a:buChar char="l"/>
            </a:pPr>
            <a:r>
              <a:rPr lang="zh-CN" altLang="en-US" sz="2800" dirty="0" smtClean="0">
                <a:solidFill>
                  <a:srgbClr val="FF0000"/>
                </a:solidFill>
              </a:rPr>
              <a:t>补贴</a:t>
            </a:r>
            <a:r>
              <a:rPr lang="zh-CN" altLang="en-US" sz="2800" dirty="0">
                <a:solidFill>
                  <a:srgbClr val="FF0000"/>
                </a:solidFill>
              </a:rPr>
              <a:t>结构不合理，地方财政</a:t>
            </a:r>
            <a:r>
              <a:rPr lang="zh-CN" altLang="en-US" sz="2800" dirty="0" smtClean="0">
                <a:solidFill>
                  <a:srgbClr val="FF0000"/>
                </a:solidFill>
              </a:rPr>
              <a:t>吃紧</a:t>
            </a:r>
            <a:endParaRPr lang="en-US" altLang="zh-CN" sz="2800" dirty="0" smtClean="0">
              <a:solidFill>
                <a:srgbClr val="FF0000"/>
              </a:solidFill>
            </a:endParaRPr>
          </a:p>
          <a:p>
            <a:pPr marL="342900" indent="-342900">
              <a:buFont typeface="Wingdings" pitchFamily="2" charset="2"/>
              <a:buChar char="l"/>
            </a:pPr>
            <a:r>
              <a:rPr lang="zh-CN" altLang="en-US" sz="2800" dirty="0" smtClean="0"/>
              <a:t>市场</a:t>
            </a:r>
            <a:r>
              <a:rPr lang="zh-CN" altLang="en-US" sz="2800" dirty="0"/>
              <a:t>竞争秩序</a:t>
            </a:r>
            <a:r>
              <a:rPr lang="zh-CN" altLang="en-US" sz="2800" dirty="0" smtClean="0"/>
              <a:t>混乱</a:t>
            </a:r>
            <a:endParaRPr lang="en-US" altLang="zh-CN" sz="2800" dirty="0" smtClean="0"/>
          </a:p>
          <a:p>
            <a:pPr marL="342900" indent="-342900">
              <a:buFont typeface="Wingdings" pitchFamily="2" charset="2"/>
              <a:buChar char="l"/>
            </a:pPr>
            <a:r>
              <a:rPr lang="zh-CN" altLang="en-US" sz="2800" dirty="0" smtClean="0"/>
              <a:t>费率</a:t>
            </a:r>
            <a:r>
              <a:rPr lang="zh-CN" altLang="en-US" sz="2800" dirty="0"/>
              <a:t>厘定不</a:t>
            </a:r>
            <a:r>
              <a:rPr lang="zh-CN" altLang="en-US" sz="2800" dirty="0" smtClean="0"/>
              <a:t>科学</a:t>
            </a:r>
            <a:endParaRPr lang="en-US" altLang="zh-CN" sz="2800" dirty="0" smtClean="0"/>
          </a:p>
          <a:p>
            <a:pPr marL="342900" indent="-342900">
              <a:buFont typeface="Wingdings" pitchFamily="2" charset="2"/>
              <a:buChar char="l"/>
            </a:pPr>
            <a:r>
              <a:rPr lang="zh-CN" altLang="en-US" sz="2800" dirty="0" smtClean="0"/>
              <a:t>尚未</a:t>
            </a:r>
            <a:r>
              <a:rPr lang="zh-CN" altLang="en-US" sz="2800" dirty="0"/>
              <a:t>建立起巨灾风险分散</a:t>
            </a:r>
            <a:r>
              <a:rPr lang="zh-CN" altLang="en-US" sz="2800" dirty="0" smtClean="0"/>
              <a:t>机制</a:t>
            </a:r>
            <a:endParaRPr lang="en-US" altLang="zh-CN" sz="2800" dirty="0" smtClean="0"/>
          </a:p>
          <a:p>
            <a:pPr marL="342900" indent="-342900">
              <a:buFont typeface="Wingdings" pitchFamily="2" charset="2"/>
              <a:buChar char="l"/>
            </a:pPr>
            <a:r>
              <a:rPr lang="zh-CN" altLang="en-US" sz="2800" dirty="0" smtClean="0"/>
              <a:t>缺乏</a:t>
            </a:r>
            <a:r>
              <a:rPr lang="zh-CN" altLang="en-US" sz="2800" dirty="0"/>
              <a:t>对农业保险业务公司的优惠政策</a:t>
            </a:r>
            <a:endParaRPr lang="en-US" altLang="zh-CN" sz="2800" dirty="0" smtClean="0"/>
          </a:p>
        </p:txBody>
      </p:sp>
    </p:spTree>
    <p:extLst>
      <p:ext uri="{BB962C8B-B14F-4D97-AF65-F5344CB8AC3E}">
        <p14:creationId xmlns:p14="http://schemas.microsoft.com/office/powerpoint/2010/main" val="19085216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4919" y="1772840"/>
            <a:ext cx="7141699" cy="1754326"/>
          </a:xfrm>
          <a:prstGeom prst="rect">
            <a:avLst/>
          </a:prstGeom>
          <a:noFill/>
        </p:spPr>
        <p:txBody>
          <a:bodyPr wrap="none" lIns="91440" tIns="45720" rIns="91440" bIns="45720">
            <a:spAutoFit/>
          </a:bodyPr>
          <a:lstStyle/>
          <a:p>
            <a:pPr algn="ctr"/>
            <a:r>
              <a:rPr lang="zh-CN" alt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五</a:t>
            </a:r>
            <a:r>
              <a:rPr lang="zh-CN" alt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、绩效评价指标体系</a:t>
            </a:r>
            <a:endParaRPr lang="en-US" altLang="zh-CN"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zh-CN" alt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的建立</a:t>
            </a:r>
            <a:endParaRPr lang="zh-CN" alt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40871186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99836" y="2234262"/>
            <a:ext cx="6778262" cy="3170099"/>
          </a:xfrm>
          <a:prstGeom prst="rect">
            <a:avLst/>
          </a:prstGeom>
          <a:noFill/>
        </p:spPr>
        <p:txBody>
          <a:bodyPr wrap="square" lIns="91440" tIns="45720" rIns="91440" bIns="45720">
            <a:spAutoFit/>
          </a:bodyPr>
          <a:lstStyle/>
          <a:p>
            <a:pPr marL="457200" indent="-457200">
              <a:buFont typeface="Wingdings" pitchFamily="2" charset="2"/>
              <a:buChar char="l"/>
            </a:pPr>
            <a:r>
              <a:rPr lang="zh-CN" altLang="en-US" sz="2800" b="1" dirty="0" smtClean="0">
                <a:ln w="10541" cmpd="sng">
                  <a:solidFill>
                    <a:schemeClr val="accent1">
                      <a:shade val="88000"/>
                      <a:satMod val="110000"/>
                    </a:schemeClr>
                  </a:solidFill>
                  <a:prstDash val="solid"/>
                </a:ln>
                <a:solidFill>
                  <a:schemeClr val="tx2">
                    <a:lumMod val="75000"/>
                  </a:schemeClr>
                </a:solidFill>
              </a:rPr>
              <a:t>科学性：反应主要政策目标和实现水平</a:t>
            </a:r>
            <a:endParaRPr lang="en-US" altLang="zh-CN" sz="2800" b="1" dirty="0">
              <a:ln w="10541" cmpd="sng">
                <a:solidFill>
                  <a:schemeClr val="accent1">
                    <a:shade val="88000"/>
                    <a:satMod val="110000"/>
                  </a:schemeClr>
                </a:solidFill>
                <a:prstDash val="solid"/>
              </a:ln>
              <a:solidFill>
                <a:schemeClr val="tx2">
                  <a:lumMod val="75000"/>
                </a:schemeClr>
              </a:solidFill>
            </a:endParaRPr>
          </a:p>
          <a:p>
            <a:pPr marL="457200" indent="-457200">
              <a:buFont typeface="Wingdings" pitchFamily="2" charset="2"/>
              <a:buChar char="l"/>
            </a:pPr>
            <a:r>
              <a:rPr lang="zh-CN" altLang="en-US" sz="2800" b="1" dirty="0" smtClean="0">
                <a:ln w="10541" cmpd="sng">
                  <a:solidFill>
                    <a:schemeClr val="accent1">
                      <a:shade val="88000"/>
                      <a:satMod val="110000"/>
                    </a:schemeClr>
                  </a:solidFill>
                  <a:prstDash val="solid"/>
                </a:ln>
                <a:solidFill>
                  <a:schemeClr val="tx2">
                    <a:lumMod val="75000"/>
                  </a:schemeClr>
                </a:solidFill>
              </a:rPr>
              <a:t>层次性：层次分析法，模型合理</a:t>
            </a:r>
            <a:endParaRPr lang="en-US" altLang="zh-CN" sz="2800" b="1" dirty="0">
              <a:ln w="10541" cmpd="sng">
                <a:solidFill>
                  <a:schemeClr val="accent1">
                    <a:shade val="88000"/>
                    <a:satMod val="110000"/>
                  </a:schemeClr>
                </a:solidFill>
                <a:prstDash val="solid"/>
              </a:ln>
              <a:solidFill>
                <a:schemeClr val="tx2">
                  <a:lumMod val="75000"/>
                </a:schemeClr>
              </a:solidFill>
            </a:endParaRPr>
          </a:p>
          <a:p>
            <a:pPr marL="457200" indent="-457200">
              <a:buFont typeface="Wingdings" pitchFamily="2" charset="2"/>
              <a:buChar char="l"/>
            </a:pPr>
            <a:r>
              <a:rPr lang="zh-CN" altLang="en-US" sz="2800" b="1" dirty="0" smtClean="0">
                <a:ln w="10541" cmpd="sng">
                  <a:solidFill>
                    <a:schemeClr val="accent1">
                      <a:shade val="88000"/>
                      <a:satMod val="110000"/>
                    </a:schemeClr>
                  </a:solidFill>
                  <a:prstDash val="solid"/>
                </a:ln>
                <a:solidFill>
                  <a:schemeClr val="tx2">
                    <a:lumMod val="75000"/>
                  </a:schemeClr>
                </a:solidFill>
              </a:rPr>
              <a:t>经济性：通俗易懂，简单易行</a:t>
            </a:r>
            <a:endParaRPr lang="en-US" altLang="zh-CN" sz="2800" b="1" dirty="0" smtClean="0">
              <a:ln w="10541" cmpd="sng">
                <a:solidFill>
                  <a:schemeClr val="accent1">
                    <a:shade val="88000"/>
                    <a:satMod val="110000"/>
                  </a:schemeClr>
                </a:solidFill>
                <a:prstDash val="solid"/>
              </a:ln>
              <a:solidFill>
                <a:schemeClr val="tx2">
                  <a:lumMod val="75000"/>
                </a:schemeClr>
              </a:solidFill>
            </a:endParaRPr>
          </a:p>
          <a:p>
            <a:pPr marL="457200" indent="-457200">
              <a:buFont typeface="Wingdings" pitchFamily="2" charset="2"/>
              <a:buChar char="l"/>
            </a:pPr>
            <a:r>
              <a:rPr lang="zh-CN" altLang="en-US" sz="2800" b="1" dirty="0" smtClean="0">
                <a:ln w="10541" cmpd="sng">
                  <a:solidFill>
                    <a:schemeClr val="accent1">
                      <a:shade val="88000"/>
                      <a:satMod val="110000"/>
                    </a:schemeClr>
                  </a:solidFill>
                  <a:prstDash val="solid"/>
                </a:ln>
                <a:solidFill>
                  <a:schemeClr val="tx2">
                    <a:lumMod val="75000"/>
                  </a:schemeClr>
                </a:solidFill>
              </a:rPr>
              <a:t>量化</a:t>
            </a:r>
            <a:r>
              <a:rPr lang="zh-CN" altLang="en-US" sz="2800" b="1" dirty="0" smtClean="0">
                <a:ln w="10541" cmpd="sng">
                  <a:solidFill>
                    <a:schemeClr val="accent1">
                      <a:shade val="88000"/>
                      <a:satMod val="110000"/>
                    </a:schemeClr>
                  </a:solidFill>
                  <a:prstDash val="solid"/>
                </a:ln>
                <a:solidFill>
                  <a:schemeClr val="tx2">
                    <a:lumMod val="75000"/>
                  </a:schemeClr>
                </a:solidFill>
              </a:rPr>
              <a:t>优先：便于数据处理和体系推广</a:t>
            </a:r>
            <a:endParaRPr lang="en-US" altLang="zh-CN" sz="2800" b="1" dirty="0" smtClean="0">
              <a:ln w="10541" cmpd="sng">
                <a:solidFill>
                  <a:schemeClr val="accent1">
                    <a:shade val="88000"/>
                    <a:satMod val="110000"/>
                  </a:schemeClr>
                </a:solidFill>
                <a:prstDash val="solid"/>
              </a:ln>
              <a:solidFill>
                <a:schemeClr val="tx2">
                  <a:lumMod val="75000"/>
                </a:schemeClr>
              </a:solidFill>
            </a:endParaRPr>
          </a:p>
          <a:p>
            <a:pPr marL="457200" indent="-457200">
              <a:buFont typeface="Wingdings" pitchFamily="2" charset="2"/>
              <a:buChar char="l"/>
            </a:pPr>
            <a:r>
              <a:rPr lang="zh-CN" altLang="en-US" sz="2800" b="1" dirty="0" smtClean="0">
                <a:ln w="10541" cmpd="sng">
                  <a:solidFill>
                    <a:schemeClr val="accent1">
                      <a:shade val="88000"/>
                      <a:satMod val="110000"/>
                    </a:schemeClr>
                  </a:solidFill>
                  <a:prstDash val="solid"/>
                </a:ln>
                <a:solidFill>
                  <a:schemeClr val="tx2">
                    <a:lumMod val="75000"/>
                  </a:schemeClr>
                </a:solidFill>
              </a:rPr>
              <a:t>综合与单项指标互相补充，指标独立性保证信息不互相重叠和交叉</a:t>
            </a:r>
            <a:endParaRPr lang="en-US" altLang="zh-CN" sz="2800" b="1" dirty="0">
              <a:ln w="10541" cmpd="sng">
                <a:solidFill>
                  <a:schemeClr val="accent1">
                    <a:shade val="88000"/>
                    <a:satMod val="110000"/>
                  </a:schemeClr>
                </a:solidFill>
                <a:prstDash val="solid"/>
              </a:ln>
              <a:solidFill>
                <a:schemeClr val="tx2">
                  <a:lumMod val="75000"/>
                </a:schemeClr>
              </a:solidFill>
            </a:endParaRPr>
          </a:p>
          <a:p>
            <a:endParaRPr lang="en-US" altLang="zh-CN"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矩形 2"/>
          <p:cNvSpPr/>
          <p:nvPr/>
        </p:nvSpPr>
        <p:spPr>
          <a:xfrm>
            <a:off x="1809524" y="515540"/>
            <a:ext cx="4358887" cy="923330"/>
          </a:xfrm>
          <a:prstGeom prst="rect">
            <a:avLst/>
          </a:prstGeom>
          <a:noFill/>
        </p:spPr>
        <p:txBody>
          <a:bodyPr wrap="none" lIns="91440" tIns="45720" rIns="91440" bIns="45720">
            <a:spAutoFit/>
          </a:bodyPr>
          <a:lstStyle/>
          <a:p>
            <a:pPr algn="ctr"/>
            <a:r>
              <a:rPr lang="zh-CN" alt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指标筛选原则</a:t>
            </a:r>
            <a:endParaRPr lang="zh-CN" alt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90301531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type="lt">
                                    <p:tmPct val="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iterate type="lt">
                                    <p:tmPct val="0"/>
                                  </p:iterate>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iterate type="lt">
                                    <p:tmPct val="0"/>
                                  </p:iterate>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iterate type="lt">
                                    <p:tmPct val="0"/>
                                  </p:iterate>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10" presetClass="entr" presetSubtype="0" fill="hold" nodeType="withEffect">
                                  <p:stCondLst>
                                    <p:cond delay="0"/>
                                  </p:stCondLst>
                                  <p:iterate type="lt">
                                    <p:tmPct val="0"/>
                                  </p:iterate>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40356" y="159940"/>
            <a:ext cx="3897221" cy="830997"/>
          </a:xfrm>
          <a:prstGeom prst="rect">
            <a:avLst/>
          </a:prstGeom>
          <a:noFill/>
        </p:spPr>
        <p:txBody>
          <a:bodyPr wrap="none" lIns="91440" tIns="45720" rIns="91440" bIns="45720">
            <a:spAutoFit/>
          </a:bodyPr>
          <a:lstStyle/>
          <a:p>
            <a:pPr algn="ctr"/>
            <a:r>
              <a:rPr lang="zh-CN" alt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绩效评价体系</a:t>
            </a:r>
            <a:endParaRPr lang="zh-CN" alt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717" y="1105237"/>
            <a:ext cx="6686500" cy="5426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05352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1100" y="1727200"/>
            <a:ext cx="9725857"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2351977" y="439340"/>
            <a:ext cx="2659702" cy="830997"/>
          </a:xfrm>
          <a:prstGeom prst="rect">
            <a:avLst/>
          </a:prstGeom>
          <a:noFill/>
        </p:spPr>
        <p:txBody>
          <a:bodyPr wrap="none" lIns="91440" tIns="45720" rIns="91440" bIns="45720">
            <a:spAutoFit/>
          </a:bodyPr>
          <a:lstStyle/>
          <a:p>
            <a:pPr algn="ctr"/>
            <a:r>
              <a:rPr lang="zh-CN" alt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农户角度</a:t>
            </a:r>
            <a:endParaRPr lang="zh-CN" alt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5866520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51976" y="439340"/>
            <a:ext cx="2659702" cy="830997"/>
          </a:xfrm>
          <a:prstGeom prst="rect">
            <a:avLst/>
          </a:prstGeom>
          <a:noFill/>
        </p:spPr>
        <p:txBody>
          <a:bodyPr wrap="none" lIns="91440" tIns="45720" rIns="91440" bIns="45720">
            <a:spAutoFit/>
          </a:bodyPr>
          <a:lstStyle/>
          <a:p>
            <a:pPr algn="ctr"/>
            <a:r>
              <a:rPr lang="zh-CN" alt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政府</a:t>
            </a:r>
            <a:r>
              <a:rPr lang="zh-CN" alt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角度</a:t>
            </a:r>
            <a:endParaRPr lang="zh-CN" alt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2200" y="1641182"/>
            <a:ext cx="9766300" cy="4696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80308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4600" y="1603176"/>
            <a:ext cx="9902873" cy="3883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1733215" y="434180"/>
            <a:ext cx="3897221" cy="830997"/>
          </a:xfrm>
          <a:prstGeom prst="rect">
            <a:avLst/>
          </a:prstGeom>
          <a:noFill/>
        </p:spPr>
        <p:txBody>
          <a:bodyPr wrap="none" lIns="91440" tIns="45720" rIns="91440" bIns="45720">
            <a:spAutoFit/>
          </a:bodyPr>
          <a:lstStyle/>
          <a:p>
            <a:pPr algn="ctr"/>
            <a:r>
              <a:rPr lang="zh-CN" alt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保险公司</a:t>
            </a:r>
            <a:r>
              <a:rPr lang="zh-CN" alt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角度</a:t>
            </a:r>
            <a:endParaRPr lang="zh-CN" alt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9798210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33216" y="439340"/>
            <a:ext cx="3897221" cy="830997"/>
          </a:xfrm>
          <a:prstGeom prst="rect">
            <a:avLst/>
          </a:prstGeom>
          <a:noFill/>
        </p:spPr>
        <p:txBody>
          <a:bodyPr wrap="none" lIns="91440" tIns="45720" rIns="91440" bIns="45720">
            <a:spAutoFit/>
          </a:bodyPr>
          <a:lstStyle/>
          <a:p>
            <a:pPr algn="ctr"/>
            <a:r>
              <a:rPr lang="zh-CN" alt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指标权重确定</a:t>
            </a:r>
            <a:endParaRPr lang="zh-CN" alt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TextBox 2"/>
          <p:cNvSpPr txBox="1"/>
          <p:nvPr/>
        </p:nvSpPr>
        <p:spPr>
          <a:xfrm>
            <a:off x="381000" y="1511300"/>
            <a:ext cx="7061200" cy="677108"/>
          </a:xfrm>
          <a:prstGeom prst="rect">
            <a:avLst/>
          </a:prstGeom>
          <a:noFill/>
        </p:spPr>
        <p:txBody>
          <a:bodyPr wrap="square" rtlCol="0">
            <a:spAutoFit/>
          </a:bodyPr>
          <a:lstStyle/>
          <a:p>
            <a:r>
              <a:rPr lang="zh-CN" altLang="zh-CN" sz="2000" b="1" dirty="0"/>
              <a:t>（</a:t>
            </a:r>
            <a:r>
              <a:rPr lang="en-US" altLang="zh-CN" sz="2000" b="1" dirty="0"/>
              <a:t>1</a:t>
            </a:r>
            <a:r>
              <a:rPr lang="zh-CN" altLang="zh-CN" sz="2000" b="1" dirty="0"/>
              <a:t>）构造判断矩阵，对指标间</a:t>
            </a:r>
            <a:r>
              <a:rPr lang="zh-CN" altLang="zh-CN" sz="2000" b="1" dirty="0" smtClean="0"/>
              <a:t>两两重要性</a:t>
            </a:r>
            <a:r>
              <a:rPr lang="zh-CN" altLang="zh-CN" sz="2000" b="1" dirty="0"/>
              <a:t>进行比较判断。</a:t>
            </a:r>
            <a:endParaRPr lang="zh-CN" altLang="zh-CN" sz="2000" dirty="0"/>
          </a:p>
          <a:p>
            <a:endParaRPr lang="zh-CN" altLang="en-US" dirty="0"/>
          </a:p>
        </p:txBody>
      </p:sp>
      <p:pic>
        <p:nvPicPr>
          <p:cNvPr id="4" name="图片 3"/>
          <p:cNvPicPr/>
          <p:nvPr/>
        </p:nvPicPr>
        <p:blipFill>
          <a:blip r:embed="rId2">
            <a:extLst>
              <a:ext uri="{28A0092B-C50C-407E-A947-70E740481C1C}">
                <a14:useLocalDpi xmlns:a14="http://schemas.microsoft.com/office/drawing/2010/main" val="0"/>
              </a:ext>
            </a:extLst>
          </a:blip>
          <a:srcRect/>
          <a:stretch>
            <a:fillRect/>
          </a:stretch>
        </p:blipFill>
        <p:spPr bwMode="auto">
          <a:xfrm>
            <a:off x="914400" y="1973580"/>
            <a:ext cx="5994400" cy="1887220"/>
          </a:xfrm>
          <a:prstGeom prst="rect">
            <a:avLst/>
          </a:prstGeom>
          <a:noFill/>
          <a:ln>
            <a:noFill/>
          </a:ln>
        </p:spPr>
      </p:pic>
      <mc:AlternateContent xmlns:mc="http://schemas.openxmlformats.org/markup-compatibility/2006">
        <mc:Choice xmlns:a14="http://schemas.microsoft.com/office/drawing/2010/main" Requires="a14">
          <p:sp>
            <p:nvSpPr>
              <p:cNvPr id="5" name="TextBox 4"/>
              <p:cNvSpPr txBox="1"/>
              <p:nvPr/>
            </p:nvSpPr>
            <p:spPr>
              <a:xfrm>
                <a:off x="914400" y="4102100"/>
                <a:ext cx="5956300" cy="1484252"/>
              </a:xfrm>
              <a:prstGeom prst="rect">
                <a:avLst/>
              </a:prstGeom>
              <a:noFill/>
            </p:spPr>
            <p:txBody>
              <a:bodyPr wrap="square" rtlCol="0">
                <a:spAutoFit/>
              </a:bodyPr>
              <a:lstStyle/>
              <a:p>
                <a:r>
                  <a:rPr lang="zh-CN" altLang="zh-CN" dirty="0"/>
                  <a:t>如根据准则</a:t>
                </a:r>
                <a14:m>
                  <m:oMath xmlns:m="http://schemas.openxmlformats.org/officeDocument/2006/math">
                    <m:sSub>
                      <m:sSubPr>
                        <m:ctrlPr>
                          <a:rPr lang="zh-CN" altLang="zh-CN" i="1"/>
                        </m:ctrlPr>
                      </m:sSubPr>
                      <m:e>
                        <m:r>
                          <m:rPr>
                            <m:sty m:val="p"/>
                          </m:rPr>
                          <a:rPr lang="en-US" altLang="zh-CN"/>
                          <m:t>C</m:t>
                        </m:r>
                      </m:e>
                      <m:sub>
                        <m:r>
                          <a:rPr lang="en-US" altLang="zh-CN"/>
                          <m:t>1</m:t>
                        </m:r>
                      </m:sub>
                    </m:sSub>
                    <m:r>
                      <a:rPr lang="zh-CN" altLang="zh-CN"/>
                      <m:t>，比较</m:t>
                    </m:r>
                    <m:sSub>
                      <m:sSubPr>
                        <m:ctrlPr>
                          <a:rPr lang="zh-CN" altLang="zh-CN" i="1"/>
                        </m:ctrlPr>
                      </m:sSubPr>
                      <m:e>
                        <m:r>
                          <m:rPr>
                            <m:sty m:val="p"/>
                          </m:rPr>
                          <a:rPr lang="en-US" altLang="zh-CN"/>
                          <m:t>P</m:t>
                        </m:r>
                      </m:e>
                      <m:sub>
                        <m:r>
                          <a:rPr lang="en-US" altLang="zh-CN"/>
                          <m:t>1</m:t>
                        </m:r>
                      </m:sub>
                    </m:sSub>
                    <m:sSub>
                      <m:sSubPr>
                        <m:ctrlPr>
                          <a:rPr lang="zh-CN" altLang="zh-CN" i="1"/>
                        </m:ctrlPr>
                      </m:sSubPr>
                      <m:e>
                        <m:r>
                          <a:rPr lang="zh-CN" altLang="zh-CN"/>
                          <m:t>和</m:t>
                        </m:r>
                        <m:r>
                          <m:rPr>
                            <m:sty m:val="p"/>
                          </m:rPr>
                          <a:rPr lang="en-US" altLang="zh-CN"/>
                          <m:t>P</m:t>
                        </m:r>
                      </m:e>
                      <m:sub>
                        <m:r>
                          <a:rPr lang="en-US" altLang="zh-CN"/>
                          <m:t>2</m:t>
                        </m:r>
                      </m:sub>
                    </m:sSub>
                    <m:r>
                      <a:rPr lang="zh-CN" altLang="zh-CN"/>
                      <m:t>。</m:t>
                    </m:r>
                  </m:oMath>
                </a14:m>
                <a:r>
                  <a:rPr lang="zh-CN" altLang="zh-CN" dirty="0"/>
                  <a:t>若</a:t>
                </a:r>
                <a14:m>
                  <m:oMath xmlns:m="http://schemas.openxmlformats.org/officeDocument/2006/math">
                    <m:sSub>
                      <m:sSubPr>
                        <m:ctrlPr>
                          <a:rPr lang="zh-CN" altLang="zh-CN" i="1"/>
                        </m:ctrlPr>
                      </m:sSubPr>
                      <m:e>
                        <m:r>
                          <m:rPr>
                            <m:sty m:val="p"/>
                          </m:rPr>
                          <a:rPr lang="en-US" altLang="zh-CN"/>
                          <m:t>P</m:t>
                        </m:r>
                      </m:e>
                      <m:sub>
                        <m:r>
                          <a:rPr lang="en-US" altLang="zh-CN"/>
                          <m:t>1</m:t>
                        </m:r>
                      </m:sub>
                    </m:sSub>
                    <m:r>
                      <a:rPr lang="zh-CN" altLang="zh-CN"/>
                      <m:t>与</m:t>
                    </m:r>
                    <m:sSub>
                      <m:sSubPr>
                        <m:ctrlPr>
                          <a:rPr lang="zh-CN" altLang="zh-CN" i="1"/>
                        </m:ctrlPr>
                      </m:sSubPr>
                      <m:e>
                        <m:r>
                          <m:rPr>
                            <m:sty m:val="p"/>
                          </m:rPr>
                          <a:rPr lang="en-US" altLang="zh-CN"/>
                          <m:t>P</m:t>
                        </m:r>
                      </m:e>
                      <m:sub>
                        <m:r>
                          <a:rPr lang="en-US" altLang="zh-CN"/>
                          <m:t>2</m:t>
                        </m:r>
                      </m:sub>
                    </m:sSub>
                  </m:oMath>
                </a14:m>
                <a:r>
                  <a:rPr lang="zh-CN" altLang="zh-CN" dirty="0"/>
                  <a:t>优劣相等，则</a:t>
                </a:r>
                <a14:m>
                  <m:oMath xmlns:m="http://schemas.openxmlformats.org/officeDocument/2006/math">
                    <m:sSub>
                      <m:sSubPr>
                        <m:ctrlPr>
                          <a:rPr lang="zh-CN" altLang="zh-CN" i="1"/>
                        </m:ctrlPr>
                      </m:sSubPr>
                      <m:e>
                        <m:r>
                          <m:rPr>
                            <m:sty m:val="p"/>
                          </m:rPr>
                          <a:rPr lang="en-US" altLang="zh-CN"/>
                          <m:t>b</m:t>
                        </m:r>
                      </m:e>
                      <m:sub>
                        <m:r>
                          <a:rPr lang="en-US" altLang="zh-CN"/>
                          <m:t>12</m:t>
                        </m:r>
                      </m:sub>
                    </m:sSub>
                  </m:oMath>
                </a14:m>
                <a:r>
                  <a:rPr lang="en-US" altLang="zh-CN" dirty="0"/>
                  <a:t>=1</a:t>
                </a:r>
                <a:r>
                  <a:rPr lang="zh-CN" altLang="zh-CN" dirty="0"/>
                  <a:t>；若</a:t>
                </a:r>
                <a14:m>
                  <m:oMath xmlns:m="http://schemas.openxmlformats.org/officeDocument/2006/math">
                    <m:sSub>
                      <m:sSubPr>
                        <m:ctrlPr>
                          <a:rPr lang="zh-CN" altLang="zh-CN" i="1"/>
                        </m:ctrlPr>
                      </m:sSubPr>
                      <m:e>
                        <m:r>
                          <m:rPr>
                            <m:sty m:val="p"/>
                          </m:rPr>
                          <a:rPr lang="en-US" altLang="zh-CN"/>
                          <m:t>P</m:t>
                        </m:r>
                      </m:e>
                      <m:sub>
                        <m:r>
                          <a:rPr lang="en-US" altLang="zh-CN"/>
                          <m:t>1</m:t>
                        </m:r>
                      </m:sub>
                    </m:sSub>
                    <m:r>
                      <a:rPr lang="zh-CN" altLang="zh-CN"/>
                      <m:t>稍优于</m:t>
                    </m:r>
                    <m:sSub>
                      <m:sSubPr>
                        <m:ctrlPr>
                          <a:rPr lang="zh-CN" altLang="zh-CN" i="1"/>
                        </m:ctrlPr>
                      </m:sSubPr>
                      <m:e>
                        <m:r>
                          <m:rPr>
                            <m:sty m:val="p"/>
                          </m:rPr>
                          <a:rPr lang="en-US" altLang="zh-CN"/>
                          <m:t>P</m:t>
                        </m:r>
                      </m:e>
                      <m:sub>
                        <m:r>
                          <a:rPr lang="en-US" altLang="zh-CN"/>
                          <m:t>2</m:t>
                        </m:r>
                      </m:sub>
                    </m:sSub>
                  </m:oMath>
                </a14:m>
                <a:r>
                  <a:rPr lang="zh-CN" altLang="zh-CN" dirty="0"/>
                  <a:t>，则</a:t>
                </a:r>
                <a14:m>
                  <m:oMath xmlns:m="http://schemas.openxmlformats.org/officeDocument/2006/math">
                    <m:sSub>
                      <m:sSubPr>
                        <m:ctrlPr>
                          <a:rPr lang="zh-CN" altLang="zh-CN" i="1"/>
                        </m:ctrlPr>
                      </m:sSubPr>
                      <m:e>
                        <m:r>
                          <m:rPr>
                            <m:sty m:val="p"/>
                          </m:rPr>
                          <a:rPr lang="en-US" altLang="zh-CN"/>
                          <m:t>b</m:t>
                        </m:r>
                      </m:e>
                      <m:sub>
                        <m:r>
                          <a:rPr lang="en-US" altLang="zh-CN"/>
                          <m:t>12</m:t>
                        </m:r>
                      </m:sub>
                    </m:sSub>
                  </m:oMath>
                </a14:m>
                <a:r>
                  <a:rPr lang="en-US" altLang="zh-CN" dirty="0"/>
                  <a:t>=3</a:t>
                </a:r>
                <a:r>
                  <a:rPr lang="zh-CN" altLang="zh-CN" dirty="0"/>
                  <a:t>；若</a:t>
                </a:r>
                <a14:m>
                  <m:oMath xmlns:m="http://schemas.openxmlformats.org/officeDocument/2006/math">
                    <m:sSub>
                      <m:sSubPr>
                        <m:ctrlPr>
                          <a:rPr lang="zh-CN" altLang="zh-CN" i="1"/>
                        </m:ctrlPr>
                      </m:sSubPr>
                      <m:e>
                        <m:r>
                          <m:rPr>
                            <m:sty m:val="p"/>
                          </m:rPr>
                          <a:rPr lang="en-US" altLang="zh-CN"/>
                          <m:t>P</m:t>
                        </m:r>
                      </m:e>
                      <m:sub>
                        <m:r>
                          <a:rPr lang="en-US" altLang="zh-CN"/>
                          <m:t>1</m:t>
                        </m:r>
                      </m:sub>
                    </m:sSub>
                    <m:r>
                      <a:rPr lang="zh-CN" altLang="zh-CN"/>
                      <m:t>优于</m:t>
                    </m:r>
                    <m:sSub>
                      <m:sSubPr>
                        <m:ctrlPr>
                          <a:rPr lang="zh-CN" altLang="zh-CN" i="1"/>
                        </m:ctrlPr>
                      </m:sSubPr>
                      <m:e>
                        <m:r>
                          <m:rPr>
                            <m:sty m:val="p"/>
                          </m:rPr>
                          <a:rPr lang="en-US" altLang="zh-CN"/>
                          <m:t>P</m:t>
                        </m:r>
                      </m:e>
                      <m:sub>
                        <m:r>
                          <a:rPr lang="en-US" altLang="zh-CN"/>
                          <m:t>2</m:t>
                        </m:r>
                      </m:sub>
                    </m:sSub>
                  </m:oMath>
                </a14:m>
                <a:r>
                  <a:rPr lang="zh-CN" altLang="zh-CN" dirty="0"/>
                  <a:t>，则</a:t>
                </a:r>
                <a14:m>
                  <m:oMath xmlns:m="http://schemas.openxmlformats.org/officeDocument/2006/math">
                    <m:sSub>
                      <m:sSubPr>
                        <m:ctrlPr>
                          <a:rPr lang="zh-CN" altLang="zh-CN" i="1"/>
                        </m:ctrlPr>
                      </m:sSubPr>
                      <m:e>
                        <m:r>
                          <m:rPr>
                            <m:sty m:val="p"/>
                          </m:rPr>
                          <a:rPr lang="en-US" altLang="zh-CN"/>
                          <m:t>b</m:t>
                        </m:r>
                      </m:e>
                      <m:sub>
                        <m:r>
                          <a:rPr lang="en-US" altLang="zh-CN"/>
                          <m:t>12</m:t>
                        </m:r>
                      </m:sub>
                    </m:sSub>
                  </m:oMath>
                </a14:m>
                <a:r>
                  <a:rPr lang="en-US" altLang="zh-CN" dirty="0"/>
                  <a:t>=5</a:t>
                </a:r>
                <a:r>
                  <a:rPr lang="zh-CN" altLang="zh-CN" dirty="0"/>
                  <a:t>；若</a:t>
                </a:r>
                <a14:m>
                  <m:oMath xmlns:m="http://schemas.openxmlformats.org/officeDocument/2006/math">
                    <m:sSub>
                      <m:sSubPr>
                        <m:ctrlPr>
                          <a:rPr lang="zh-CN" altLang="zh-CN" i="1"/>
                        </m:ctrlPr>
                      </m:sSubPr>
                      <m:e>
                        <m:r>
                          <m:rPr>
                            <m:sty m:val="p"/>
                          </m:rPr>
                          <a:rPr lang="en-US" altLang="zh-CN"/>
                          <m:t>P</m:t>
                        </m:r>
                      </m:e>
                      <m:sub>
                        <m:r>
                          <a:rPr lang="en-US" altLang="zh-CN"/>
                          <m:t>1</m:t>
                        </m:r>
                      </m:sub>
                    </m:sSub>
                    <m:r>
                      <a:rPr lang="zh-CN" altLang="zh-CN"/>
                      <m:t>甚优于</m:t>
                    </m:r>
                    <m:sSub>
                      <m:sSubPr>
                        <m:ctrlPr>
                          <a:rPr lang="zh-CN" altLang="zh-CN" i="1"/>
                        </m:ctrlPr>
                      </m:sSubPr>
                      <m:e>
                        <m:r>
                          <m:rPr>
                            <m:sty m:val="p"/>
                          </m:rPr>
                          <a:rPr lang="en-US" altLang="zh-CN"/>
                          <m:t>P</m:t>
                        </m:r>
                      </m:e>
                      <m:sub>
                        <m:r>
                          <a:rPr lang="en-US" altLang="zh-CN"/>
                          <m:t>2</m:t>
                        </m:r>
                      </m:sub>
                    </m:sSub>
                  </m:oMath>
                </a14:m>
                <a:r>
                  <a:rPr lang="zh-CN" altLang="zh-CN" dirty="0"/>
                  <a:t>，则</a:t>
                </a:r>
                <a14:m>
                  <m:oMath xmlns:m="http://schemas.openxmlformats.org/officeDocument/2006/math">
                    <m:sSub>
                      <m:sSubPr>
                        <m:ctrlPr>
                          <a:rPr lang="zh-CN" altLang="zh-CN" i="1"/>
                        </m:ctrlPr>
                      </m:sSubPr>
                      <m:e>
                        <m:r>
                          <m:rPr>
                            <m:sty m:val="p"/>
                          </m:rPr>
                          <a:rPr lang="en-US" altLang="zh-CN"/>
                          <m:t>b</m:t>
                        </m:r>
                      </m:e>
                      <m:sub>
                        <m:r>
                          <a:rPr lang="en-US" altLang="zh-CN"/>
                          <m:t>12</m:t>
                        </m:r>
                      </m:sub>
                    </m:sSub>
                  </m:oMath>
                </a14:m>
                <a:r>
                  <a:rPr lang="en-US" altLang="zh-CN" dirty="0"/>
                  <a:t>=7</a:t>
                </a:r>
                <a:r>
                  <a:rPr lang="zh-CN" altLang="zh-CN" dirty="0"/>
                  <a:t>；若</a:t>
                </a:r>
                <a14:m>
                  <m:oMath xmlns:m="http://schemas.openxmlformats.org/officeDocument/2006/math">
                    <m:sSub>
                      <m:sSubPr>
                        <m:ctrlPr>
                          <a:rPr lang="zh-CN" altLang="zh-CN" i="1"/>
                        </m:ctrlPr>
                      </m:sSubPr>
                      <m:e>
                        <m:r>
                          <m:rPr>
                            <m:sty m:val="p"/>
                          </m:rPr>
                          <a:rPr lang="en-US" altLang="zh-CN"/>
                          <m:t>P</m:t>
                        </m:r>
                      </m:e>
                      <m:sub>
                        <m:r>
                          <a:rPr lang="en-US" altLang="zh-CN"/>
                          <m:t>1</m:t>
                        </m:r>
                      </m:sub>
                    </m:sSub>
                    <m:r>
                      <a:rPr lang="zh-CN" altLang="zh-CN"/>
                      <m:t>极优于</m:t>
                    </m:r>
                    <m:sSub>
                      <m:sSubPr>
                        <m:ctrlPr>
                          <a:rPr lang="zh-CN" altLang="zh-CN" i="1"/>
                        </m:ctrlPr>
                      </m:sSubPr>
                      <m:e>
                        <m:r>
                          <m:rPr>
                            <m:sty m:val="p"/>
                          </m:rPr>
                          <a:rPr lang="en-US" altLang="zh-CN"/>
                          <m:t>P</m:t>
                        </m:r>
                      </m:e>
                      <m:sub>
                        <m:r>
                          <a:rPr lang="en-US" altLang="zh-CN"/>
                          <m:t>2</m:t>
                        </m:r>
                      </m:sub>
                    </m:sSub>
                  </m:oMath>
                </a14:m>
                <a:r>
                  <a:rPr lang="zh-CN" altLang="zh-CN" dirty="0"/>
                  <a:t>，则</a:t>
                </a:r>
                <a14:m>
                  <m:oMath xmlns:m="http://schemas.openxmlformats.org/officeDocument/2006/math">
                    <m:sSub>
                      <m:sSubPr>
                        <m:ctrlPr>
                          <a:rPr lang="zh-CN" altLang="zh-CN" i="1"/>
                        </m:ctrlPr>
                      </m:sSubPr>
                      <m:e>
                        <m:r>
                          <m:rPr>
                            <m:sty m:val="p"/>
                          </m:rPr>
                          <a:rPr lang="en-US" altLang="zh-CN"/>
                          <m:t>b</m:t>
                        </m:r>
                      </m:e>
                      <m:sub>
                        <m:r>
                          <a:rPr lang="en-US" altLang="zh-CN"/>
                          <m:t>12</m:t>
                        </m:r>
                      </m:sub>
                    </m:sSub>
                  </m:oMath>
                </a14:m>
                <a:r>
                  <a:rPr lang="en-US" altLang="zh-CN" dirty="0"/>
                  <a:t>=9</a:t>
                </a:r>
                <a:r>
                  <a:rPr lang="zh-CN" altLang="zh-CN" dirty="0"/>
                  <a:t>；若</a:t>
                </a:r>
                <a14:m>
                  <m:oMath xmlns:m="http://schemas.openxmlformats.org/officeDocument/2006/math">
                    <m:sSub>
                      <m:sSubPr>
                        <m:ctrlPr>
                          <a:rPr lang="zh-CN" altLang="zh-CN" i="1"/>
                        </m:ctrlPr>
                      </m:sSubPr>
                      <m:e>
                        <m:r>
                          <m:rPr>
                            <m:sty m:val="p"/>
                          </m:rPr>
                          <a:rPr lang="en-US" altLang="zh-CN"/>
                          <m:t>P</m:t>
                        </m:r>
                      </m:e>
                      <m:sub>
                        <m:r>
                          <a:rPr lang="en-US" altLang="zh-CN"/>
                          <m:t>1</m:t>
                        </m:r>
                      </m:sub>
                    </m:sSub>
                    <m:r>
                      <a:rPr lang="zh-CN" altLang="zh-CN"/>
                      <m:t>稍劣于</m:t>
                    </m:r>
                    <m:sSub>
                      <m:sSubPr>
                        <m:ctrlPr>
                          <a:rPr lang="zh-CN" altLang="zh-CN" i="1"/>
                        </m:ctrlPr>
                      </m:sSubPr>
                      <m:e>
                        <m:r>
                          <m:rPr>
                            <m:sty m:val="p"/>
                          </m:rPr>
                          <a:rPr lang="en-US" altLang="zh-CN"/>
                          <m:t>P</m:t>
                        </m:r>
                      </m:e>
                      <m:sub>
                        <m:r>
                          <a:rPr lang="en-US" altLang="zh-CN"/>
                          <m:t>2</m:t>
                        </m:r>
                      </m:sub>
                    </m:sSub>
                  </m:oMath>
                </a14:m>
                <a:r>
                  <a:rPr lang="zh-CN" altLang="zh-CN" dirty="0"/>
                  <a:t>，则</a:t>
                </a:r>
                <a14:m>
                  <m:oMath xmlns:m="http://schemas.openxmlformats.org/officeDocument/2006/math">
                    <m:sSub>
                      <m:sSubPr>
                        <m:ctrlPr>
                          <a:rPr lang="zh-CN" altLang="zh-CN" i="1"/>
                        </m:ctrlPr>
                      </m:sSubPr>
                      <m:e>
                        <m:r>
                          <m:rPr>
                            <m:sty m:val="p"/>
                          </m:rPr>
                          <a:rPr lang="en-US" altLang="zh-CN"/>
                          <m:t>b</m:t>
                        </m:r>
                      </m:e>
                      <m:sub>
                        <m:r>
                          <a:rPr lang="en-US" altLang="zh-CN"/>
                          <m:t>12</m:t>
                        </m:r>
                      </m:sub>
                    </m:sSub>
                  </m:oMath>
                </a14:m>
                <a:r>
                  <a:rPr lang="en-US" altLang="zh-CN" dirty="0"/>
                  <a:t>=</a:t>
                </a:r>
                <a14:m>
                  <m:oMath xmlns:m="http://schemas.openxmlformats.org/officeDocument/2006/math">
                    <m:f>
                      <m:fPr>
                        <m:type m:val="skw"/>
                        <m:ctrlPr>
                          <a:rPr lang="zh-CN" altLang="zh-CN" i="1"/>
                        </m:ctrlPr>
                      </m:fPr>
                      <m:num>
                        <m:r>
                          <a:rPr lang="en-US" altLang="zh-CN"/>
                          <m:t>1</m:t>
                        </m:r>
                      </m:num>
                      <m:den>
                        <m:r>
                          <a:rPr lang="en-US" altLang="zh-CN"/>
                          <m:t>3</m:t>
                        </m:r>
                      </m:den>
                    </m:f>
                  </m:oMath>
                </a14:m>
                <a:r>
                  <a:rPr lang="zh-CN" altLang="zh-CN" dirty="0"/>
                  <a:t>；若</a:t>
                </a:r>
                <a14:m>
                  <m:oMath xmlns:m="http://schemas.openxmlformats.org/officeDocument/2006/math">
                    <m:sSub>
                      <m:sSubPr>
                        <m:ctrlPr>
                          <a:rPr lang="zh-CN" altLang="zh-CN" i="1"/>
                        </m:ctrlPr>
                      </m:sSubPr>
                      <m:e>
                        <m:r>
                          <m:rPr>
                            <m:sty m:val="p"/>
                          </m:rPr>
                          <a:rPr lang="en-US" altLang="zh-CN"/>
                          <m:t>P</m:t>
                        </m:r>
                      </m:e>
                      <m:sub>
                        <m:r>
                          <a:rPr lang="en-US" altLang="zh-CN"/>
                          <m:t>1</m:t>
                        </m:r>
                      </m:sub>
                    </m:sSub>
                    <m:r>
                      <a:rPr lang="zh-CN" altLang="zh-CN"/>
                      <m:t>劣于</m:t>
                    </m:r>
                    <m:sSub>
                      <m:sSubPr>
                        <m:ctrlPr>
                          <a:rPr lang="zh-CN" altLang="zh-CN" i="1"/>
                        </m:ctrlPr>
                      </m:sSubPr>
                      <m:e>
                        <m:r>
                          <m:rPr>
                            <m:sty m:val="p"/>
                          </m:rPr>
                          <a:rPr lang="en-US" altLang="zh-CN"/>
                          <m:t>P</m:t>
                        </m:r>
                      </m:e>
                      <m:sub>
                        <m:r>
                          <a:rPr lang="en-US" altLang="zh-CN"/>
                          <m:t>2</m:t>
                        </m:r>
                      </m:sub>
                    </m:sSub>
                  </m:oMath>
                </a14:m>
                <a:r>
                  <a:rPr lang="zh-CN" altLang="zh-CN" dirty="0"/>
                  <a:t>，则</a:t>
                </a:r>
                <a14:m>
                  <m:oMath xmlns:m="http://schemas.openxmlformats.org/officeDocument/2006/math">
                    <m:sSub>
                      <m:sSubPr>
                        <m:ctrlPr>
                          <a:rPr lang="zh-CN" altLang="zh-CN" i="1"/>
                        </m:ctrlPr>
                      </m:sSubPr>
                      <m:e>
                        <m:r>
                          <m:rPr>
                            <m:sty m:val="p"/>
                          </m:rPr>
                          <a:rPr lang="en-US" altLang="zh-CN"/>
                          <m:t>b</m:t>
                        </m:r>
                      </m:e>
                      <m:sub>
                        <m:r>
                          <a:rPr lang="en-US" altLang="zh-CN"/>
                          <m:t>12</m:t>
                        </m:r>
                      </m:sub>
                    </m:sSub>
                  </m:oMath>
                </a14:m>
                <a:r>
                  <a:rPr lang="en-US" altLang="zh-CN" dirty="0"/>
                  <a:t>=</a:t>
                </a:r>
                <a14:m>
                  <m:oMath xmlns:m="http://schemas.openxmlformats.org/officeDocument/2006/math">
                    <m:f>
                      <m:fPr>
                        <m:type m:val="skw"/>
                        <m:ctrlPr>
                          <a:rPr lang="zh-CN" altLang="zh-CN" i="1"/>
                        </m:ctrlPr>
                      </m:fPr>
                      <m:num>
                        <m:r>
                          <a:rPr lang="en-US" altLang="zh-CN"/>
                          <m:t>1</m:t>
                        </m:r>
                      </m:num>
                      <m:den>
                        <m:r>
                          <a:rPr lang="en-US" altLang="zh-CN"/>
                          <m:t>5</m:t>
                        </m:r>
                      </m:den>
                    </m:f>
                  </m:oMath>
                </a14:m>
                <a:r>
                  <a:rPr lang="zh-CN" altLang="zh-CN" dirty="0"/>
                  <a:t>，等等</a:t>
                </a:r>
                <a:endParaRPr lang="zh-CN" altLang="en-US" dirty="0"/>
              </a:p>
            </p:txBody>
          </p:sp>
        </mc:Choice>
        <mc:Fallback>
          <p:sp>
            <p:nvSpPr>
              <p:cNvPr id="5" name="TextBox 4"/>
              <p:cNvSpPr txBox="1">
                <a:spLocks noRot="1" noChangeAspect="1" noMove="1" noResize="1" noEditPoints="1" noAdjustHandles="1" noChangeArrowheads="1" noChangeShapeType="1" noTextEdit="1"/>
              </p:cNvSpPr>
              <p:nvPr/>
            </p:nvSpPr>
            <p:spPr>
              <a:xfrm>
                <a:off x="914400" y="4102100"/>
                <a:ext cx="5956300" cy="1484252"/>
              </a:xfrm>
              <a:prstGeom prst="rect">
                <a:avLst/>
              </a:prstGeom>
              <a:blipFill rotWithShape="1">
                <a:blip r:embed="rId3"/>
                <a:stretch>
                  <a:fillRect l="-819" t="-2881" b="-4444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1368323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33216" y="439340"/>
            <a:ext cx="3897221" cy="830997"/>
          </a:xfrm>
          <a:prstGeom prst="rect">
            <a:avLst/>
          </a:prstGeom>
          <a:noFill/>
        </p:spPr>
        <p:txBody>
          <a:bodyPr wrap="none" lIns="91440" tIns="45720" rIns="91440" bIns="45720">
            <a:spAutoFit/>
          </a:bodyPr>
          <a:lstStyle/>
          <a:p>
            <a:pPr algn="ctr"/>
            <a:r>
              <a:rPr lang="zh-CN" alt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指标权重确定</a:t>
            </a:r>
            <a:endParaRPr lang="zh-CN" alt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TextBox 2"/>
          <p:cNvSpPr txBox="1"/>
          <p:nvPr/>
        </p:nvSpPr>
        <p:spPr>
          <a:xfrm>
            <a:off x="410737" y="1385669"/>
            <a:ext cx="7061200" cy="677108"/>
          </a:xfrm>
          <a:prstGeom prst="rect">
            <a:avLst/>
          </a:prstGeom>
          <a:noFill/>
        </p:spPr>
        <p:txBody>
          <a:bodyPr wrap="square" rtlCol="0">
            <a:spAutoFit/>
          </a:bodyPr>
          <a:lstStyle/>
          <a:p>
            <a:r>
              <a:rPr lang="zh-CN" altLang="zh-CN" sz="2000" b="1" dirty="0"/>
              <a:t>（</a:t>
            </a:r>
            <a:r>
              <a:rPr lang="en-US" altLang="zh-CN" sz="2000" b="1" dirty="0"/>
              <a:t>1</a:t>
            </a:r>
            <a:r>
              <a:rPr lang="zh-CN" altLang="zh-CN" sz="2000" b="1" dirty="0"/>
              <a:t>）构造判断矩阵，对指标间</a:t>
            </a:r>
            <a:r>
              <a:rPr lang="zh-CN" altLang="zh-CN" sz="2000" b="1" dirty="0" smtClean="0"/>
              <a:t>两两重要性</a:t>
            </a:r>
            <a:r>
              <a:rPr lang="zh-CN" altLang="zh-CN" sz="2000" b="1" dirty="0"/>
              <a:t>进行比较判断。</a:t>
            </a:r>
            <a:endParaRPr lang="zh-CN" altLang="zh-CN" sz="2000" dirty="0"/>
          </a:p>
          <a:p>
            <a:endParaRPr lang="zh-CN" altLang="en-US" dirty="0"/>
          </a:p>
        </p:txBody>
      </p:sp>
      <p:pic>
        <p:nvPicPr>
          <p:cNvPr id="7169"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181" y="1917700"/>
            <a:ext cx="8318013" cy="494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54935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Box 2"/>
              <p:cNvSpPr txBox="1"/>
              <p:nvPr/>
            </p:nvSpPr>
            <p:spPr>
              <a:xfrm>
                <a:off x="660400" y="1270337"/>
                <a:ext cx="6375400" cy="5054974"/>
              </a:xfrm>
              <a:prstGeom prst="rect">
                <a:avLst/>
              </a:prstGeom>
              <a:noFill/>
            </p:spPr>
            <p:txBody>
              <a:bodyPr wrap="square" rtlCol="0">
                <a:spAutoFit/>
              </a:bodyPr>
              <a:lstStyle/>
              <a:p>
                <a:pPr algn="just">
                  <a:spcBef>
                    <a:spcPts val="600"/>
                  </a:spcBef>
                  <a:spcAft>
                    <a:spcPts val="600"/>
                  </a:spcAft>
                </a:pPr>
                <a:r>
                  <a:rPr lang="zh-CN" altLang="zh-CN" sz="2000" b="1" kern="100" dirty="0">
                    <a:latin typeface="Times New Roman"/>
                    <a:ea typeface="宋体"/>
                  </a:rPr>
                  <a:t>（</a:t>
                </a:r>
                <a:r>
                  <a:rPr lang="en-US" altLang="zh-CN" sz="2000" b="1" kern="100" dirty="0">
                    <a:effectLst/>
                    <a:latin typeface="Times New Roman"/>
                    <a:ea typeface="宋体"/>
                  </a:rPr>
                  <a:t>2</a:t>
                </a:r>
                <a:r>
                  <a:rPr lang="zh-CN" altLang="zh-CN" sz="2000" b="1" kern="100" dirty="0">
                    <a:effectLst/>
                    <a:latin typeface="Times New Roman"/>
                    <a:ea typeface="宋体"/>
                  </a:rPr>
                  <a:t>）确定权重</a:t>
                </a:r>
                <a:endParaRPr lang="zh-CN" altLang="zh-CN" sz="2000" dirty="0">
                  <a:effectLst/>
                  <a:latin typeface="Times New Roman"/>
                  <a:ea typeface="宋体"/>
                </a:endParaRPr>
              </a:p>
              <a:p>
                <a:pPr indent="304800" algn="just">
                  <a:spcAft>
                    <a:spcPts val="0"/>
                  </a:spcAft>
                </a:pPr>
                <a:r>
                  <a:rPr lang="zh-CN" altLang="zh-CN" sz="2400" dirty="0">
                    <a:effectLst/>
                    <a:latin typeface="Times New Roman"/>
                    <a:ea typeface="宋体"/>
                  </a:rPr>
                  <a:t>权重计算方法如下：</a:t>
                </a:r>
                <a:endParaRPr lang="zh-CN" altLang="zh-CN" sz="1600" dirty="0">
                  <a:effectLst/>
                  <a:latin typeface="Times New Roman"/>
                  <a:ea typeface="宋体"/>
                </a:endParaRPr>
              </a:p>
              <a:p>
                <a:pPr indent="304800" algn="just">
                  <a:spcAft>
                    <a:spcPts val="0"/>
                  </a:spcAft>
                </a:pPr>
                <a:r>
                  <a:rPr lang="zh-CN" altLang="zh-CN" sz="2400" dirty="0">
                    <a:effectLst/>
                    <a:latin typeface="Times New Roman"/>
                    <a:ea typeface="宋体"/>
                  </a:rPr>
                  <a:t>第一步，计算判断矩阵每一行元素的乘积</a:t>
                </a:r>
                <a14:m>
                  <m:oMath xmlns:m="http://schemas.openxmlformats.org/officeDocument/2006/math">
                    <m:sSub>
                      <m:sSubPr>
                        <m:ctrlPr>
                          <a:rPr lang="zh-CN" altLang="zh-CN" sz="2400" i="1">
                            <a:effectLst/>
                            <a:latin typeface="Cambria Math"/>
                            <a:ea typeface="Cambria Math"/>
                          </a:rPr>
                        </m:ctrlPr>
                      </m:sSubPr>
                      <m:e>
                        <m:r>
                          <a:rPr lang="en-US" altLang="zh-CN" sz="2400" i="1">
                            <a:effectLst/>
                            <a:latin typeface="Cambria Math"/>
                            <a:ea typeface="宋体"/>
                          </a:rPr>
                          <m:t>𝑀</m:t>
                        </m:r>
                      </m:e>
                      <m:sub>
                        <m:r>
                          <a:rPr lang="en-US" altLang="zh-CN" sz="2400" i="1">
                            <a:effectLst/>
                            <a:latin typeface="Cambria Math"/>
                            <a:ea typeface="宋体"/>
                          </a:rPr>
                          <m:t>𝑖</m:t>
                        </m:r>
                      </m:sub>
                    </m:sSub>
                    <m:r>
                      <a:rPr lang="zh-CN" altLang="zh-CN" sz="2400">
                        <a:effectLst/>
                        <a:latin typeface="Cambria Math"/>
                        <a:ea typeface="宋体"/>
                      </a:rPr>
                      <m:t>。</m:t>
                    </m:r>
                  </m:oMath>
                </a14:m>
                <a:endParaRPr lang="zh-CN" altLang="zh-CN" sz="1600" dirty="0">
                  <a:effectLst/>
                  <a:latin typeface="Times New Roman"/>
                  <a:ea typeface="宋体"/>
                </a:endParaRPr>
              </a:p>
              <a:p>
                <a:pPr indent="266700" algn="r">
                  <a:spcBef>
                    <a:spcPts val="600"/>
                  </a:spcBef>
                  <a:spcAft>
                    <a:spcPts val="600"/>
                  </a:spcAft>
                </a:pPr>
                <a14:m>
                  <m:oMath xmlns:m="http://schemas.openxmlformats.org/officeDocument/2006/math">
                    <m:sSub>
                      <m:sSubPr>
                        <m:ctrlPr>
                          <a:rPr lang="zh-CN" altLang="zh-CN" sz="1600" i="1" kern="100">
                            <a:effectLst/>
                            <a:latin typeface="Cambria Math"/>
                            <a:ea typeface="Cambria Math"/>
                          </a:rPr>
                        </m:ctrlPr>
                      </m:sSubPr>
                      <m:e>
                        <m:r>
                          <a:rPr lang="en-US" altLang="zh-CN" sz="1600" i="1" kern="100">
                            <a:effectLst/>
                            <a:latin typeface="Cambria Math"/>
                            <a:ea typeface="宋体"/>
                          </a:rPr>
                          <m:t> </m:t>
                        </m:r>
                        <m:r>
                          <a:rPr lang="en-US" altLang="zh-CN" sz="1600" i="1" kern="100">
                            <a:effectLst/>
                            <a:latin typeface="Cambria Math"/>
                            <a:ea typeface="宋体"/>
                          </a:rPr>
                          <m:t>𝑀</m:t>
                        </m:r>
                      </m:e>
                      <m:sub>
                        <m:r>
                          <a:rPr lang="en-US" altLang="zh-CN" sz="1600" i="1" kern="100">
                            <a:effectLst/>
                            <a:latin typeface="Cambria Math"/>
                            <a:ea typeface="宋体"/>
                          </a:rPr>
                          <m:t>𝑖</m:t>
                        </m:r>
                      </m:sub>
                    </m:sSub>
                    <m:r>
                      <a:rPr lang="en-US" altLang="zh-CN" sz="1600" i="1" kern="100">
                        <a:effectLst/>
                        <a:latin typeface="Cambria Math"/>
                        <a:ea typeface="宋体"/>
                      </a:rPr>
                      <m:t>=</m:t>
                    </m:r>
                    <m:nary>
                      <m:naryPr>
                        <m:chr m:val="∏"/>
                        <m:limLoc m:val="undOvr"/>
                        <m:ctrlPr>
                          <a:rPr lang="zh-CN" altLang="zh-CN" sz="1600" i="1" kern="100">
                            <a:effectLst/>
                            <a:latin typeface="Cambria Math"/>
                            <a:ea typeface="Cambria Math"/>
                          </a:rPr>
                        </m:ctrlPr>
                      </m:naryPr>
                      <m:sub>
                        <m:r>
                          <a:rPr lang="en-US" altLang="zh-CN" sz="1600" i="1" kern="100">
                            <a:effectLst/>
                            <a:latin typeface="Cambria Math"/>
                            <a:ea typeface="宋体"/>
                          </a:rPr>
                          <m:t>𝑗</m:t>
                        </m:r>
                        <m:r>
                          <a:rPr lang="en-US" altLang="zh-CN" sz="1600" i="1" kern="100">
                            <a:effectLst/>
                            <a:latin typeface="Cambria Math"/>
                            <a:ea typeface="宋体"/>
                          </a:rPr>
                          <m:t>=1</m:t>
                        </m:r>
                      </m:sub>
                      <m:sup>
                        <m:r>
                          <a:rPr lang="en-US" altLang="zh-CN" sz="1600" i="1" kern="100">
                            <a:effectLst/>
                            <a:latin typeface="Cambria Math"/>
                            <a:ea typeface="宋体"/>
                          </a:rPr>
                          <m:t>𝑛</m:t>
                        </m:r>
                      </m:sup>
                      <m:e>
                        <m:sSub>
                          <m:sSubPr>
                            <m:ctrlPr>
                              <a:rPr lang="zh-CN" altLang="zh-CN" sz="1600" i="1" kern="100">
                                <a:effectLst/>
                                <a:latin typeface="Cambria Math"/>
                                <a:ea typeface="Cambria Math"/>
                              </a:rPr>
                            </m:ctrlPr>
                          </m:sSubPr>
                          <m:e>
                            <m:r>
                              <a:rPr lang="en-US" altLang="zh-CN" sz="1600" i="1" kern="100">
                                <a:effectLst/>
                                <a:latin typeface="Cambria Math"/>
                                <a:ea typeface="宋体"/>
                              </a:rPr>
                              <m:t>𝑏</m:t>
                            </m:r>
                          </m:e>
                          <m:sub>
                            <m:r>
                              <a:rPr lang="en-US" altLang="zh-CN" sz="1600" i="1" kern="100">
                                <a:effectLst/>
                                <a:latin typeface="Cambria Math"/>
                                <a:ea typeface="宋体"/>
                              </a:rPr>
                              <m:t>𝑖𝑗</m:t>
                            </m:r>
                          </m:sub>
                        </m:sSub>
                      </m:e>
                    </m:nary>
                    <m:r>
                      <a:rPr lang="en-US" altLang="zh-CN" sz="1600" i="1" kern="100">
                        <a:effectLst/>
                        <a:latin typeface="Cambria Math"/>
                        <a:ea typeface="宋体"/>
                      </a:rPr>
                      <m:t>        </m:t>
                    </m:r>
                    <m:r>
                      <a:rPr lang="en-US" altLang="zh-CN" sz="1600" i="1" kern="100">
                        <a:effectLst/>
                        <a:latin typeface="Cambria Math"/>
                        <a:ea typeface="宋体"/>
                      </a:rPr>
                      <m:t>𝑖</m:t>
                    </m:r>
                    <m:r>
                      <a:rPr lang="en-US" altLang="zh-CN" sz="1600" i="1" kern="100">
                        <a:effectLst/>
                        <a:latin typeface="Cambria Math"/>
                        <a:ea typeface="宋体"/>
                      </a:rPr>
                      <m:t>=1,2,3,…</m:t>
                    </m:r>
                    <m:r>
                      <a:rPr lang="en-US" altLang="zh-CN" sz="1600" i="1" kern="100">
                        <a:effectLst/>
                        <a:latin typeface="Cambria Math"/>
                        <a:ea typeface="宋体"/>
                      </a:rPr>
                      <m:t>𝑛</m:t>
                    </m:r>
                  </m:oMath>
                </a14:m>
                <a:r>
                  <a:rPr lang="en-US" altLang="zh-CN" sz="1600" kern="100" dirty="0">
                    <a:effectLst/>
                    <a:latin typeface="Calibri"/>
                    <a:ea typeface="宋体"/>
                  </a:rPr>
                  <a:t>                  </a:t>
                </a:r>
                <a:r>
                  <a:rPr lang="zh-CN" altLang="zh-CN" sz="1600" kern="100" dirty="0">
                    <a:effectLst/>
                    <a:latin typeface="Calibri"/>
                    <a:ea typeface="宋体"/>
                  </a:rPr>
                  <a:t>（</a:t>
                </a:r>
                <a:r>
                  <a:rPr lang="en-US" altLang="zh-CN" sz="1600" kern="100" dirty="0">
                    <a:effectLst/>
                    <a:latin typeface="Calibri"/>
                    <a:ea typeface="宋体"/>
                  </a:rPr>
                  <a:t>1</a:t>
                </a:r>
                <a:r>
                  <a:rPr lang="zh-CN" altLang="zh-CN" sz="1600" kern="100" dirty="0">
                    <a:effectLst/>
                    <a:latin typeface="Calibri"/>
                    <a:ea typeface="宋体"/>
                  </a:rPr>
                  <a:t>）</a:t>
                </a:r>
                <a:endParaRPr lang="zh-CN" altLang="zh-CN" sz="1600" dirty="0">
                  <a:effectLst/>
                  <a:latin typeface="Times New Roman"/>
                  <a:ea typeface="宋体"/>
                </a:endParaRPr>
              </a:p>
              <a:p>
                <a:pPr indent="304800" algn="just">
                  <a:spcAft>
                    <a:spcPts val="0"/>
                  </a:spcAft>
                </a:pPr>
                <a:r>
                  <a:rPr lang="zh-CN" altLang="zh-CN" sz="2400" dirty="0">
                    <a:effectLst/>
                    <a:latin typeface="Times New Roman"/>
                    <a:ea typeface="宋体"/>
                  </a:rPr>
                  <a:t>第二步，计算</a:t>
                </a:r>
                <a14:m>
                  <m:oMath xmlns:m="http://schemas.openxmlformats.org/officeDocument/2006/math">
                    <m:sSub>
                      <m:sSubPr>
                        <m:ctrlPr>
                          <a:rPr lang="zh-CN" altLang="zh-CN" sz="2400" i="1">
                            <a:effectLst/>
                            <a:latin typeface="Cambria Math"/>
                            <a:ea typeface="Cambria Math"/>
                          </a:rPr>
                        </m:ctrlPr>
                      </m:sSubPr>
                      <m:e>
                        <m:r>
                          <a:rPr lang="en-US" altLang="zh-CN" sz="2400" i="1">
                            <a:effectLst/>
                            <a:latin typeface="Cambria Math"/>
                            <a:ea typeface="宋体"/>
                          </a:rPr>
                          <m:t>𝑀</m:t>
                        </m:r>
                      </m:e>
                      <m:sub>
                        <m:r>
                          <a:rPr lang="en-US" altLang="zh-CN" sz="2400" i="1">
                            <a:effectLst/>
                            <a:latin typeface="Cambria Math"/>
                            <a:ea typeface="宋体"/>
                          </a:rPr>
                          <m:t>𝑖</m:t>
                        </m:r>
                      </m:sub>
                    </m:sSub>
                  </m:oMath>
                </a14:m>
                <a:r>
                  <a:rPr lang="zh-CN" altLang="zh-CN" sz="2400" dirty="0">
                    <a:effectLst/>
                    <a:latin typeface="Times New Roman"/>
                    <a:ea typeface="宋体"/>
                  </a:rPr>
                  <a:t>的次方根</a:t>
                </a:r>
                <a14:m>
                  <m:oMath xmlns:m="http://schemas.openxmlformats.org/officeDocument/2006/math">
                    <m:acc>
                      <m:accPr>
                        <m:chr m:val="̅"/>
                        <m:ctrlPr>
                          <a:rPr lang="zh-CN" altLang="zh-CN" sz="2400" i="1">
                            <a:effectLst/>
                            <a:latin typeface="Cambria Math"/>
                            <a:ea typeface="Cambria Math"/>
                          </a:rPr>
                        </m:ctrlPr>
                      </m:accPr>
                      <m:e>
                        <m:sSub>
                          <m:sSubPr>
                            <m:ctrlPr>
                              <a:rPr lang="zh-CN" altLang="zh-CN" sz="2400" i="1">
                                <a:effectLst/>
                                <a:latin typeface="Cambria Math"/>
                                <a:ea typeface="Cambria Math"/>
                              </a:rPr>
                            </m:ctrlPr>
                          </m:sSubPr>
                          <m:e>
                            <m:r>
                              <a:rPr lang="en-US" altLang="zh-CN" sz="2400" i="1">
                                <a:effectLst/>
                                <a:latin typeface="Cambria Math"/>
                                <a:ea typeface="宋体"/>
                              </a:rPr>
                              <m:t>𝑊</m:t>
                            </m:r>
                          </m:e>
                          <m:sub>
                            <m:r>
                              <a:rPr lang="en-US" altLang="zh-CN" sz="2400" i="1">
                                <a:effectLst/>
                                <a:latin typeface="Cambria Math"/>
                                <a:ea typeface="宋体"/>
                              </a:rPr>
                              <m:t>𝑖</m:t>
                            </m:r>
                          </m:sub>
                        </m:sSub>
                      </m:e>
                    </m:acc>
                  </m:oMath>
                </a14:m>
                <a:endParaRPr lang="zh-CN" altLang="zh-CN" sz="1600" dirty="0">
                  <a:effectLst/>
                  <a:latin typeface="Times New Roman"/>
                  <a:ea typeface="宋体"/>
                </a:endParaRPr>
              </a:p>
              <a:p>
                <a:pPr indent="266700" algn="r">
                  <a:spcBef>
                    <a:spcPts val="600"/>
                  </a:spcBef>
                  <a:spcAft>
                    <a:spcPts val="600"/>
                  </a:spcAft>
                </a:pPr>
                <a14:m>
                  <m:oMath xmlns:m="http://schemas.openxmlformats.org/officeDocument/2006/math">
                    <m:acc>
                      <m:accPr>
                        <m:chr m:val="̅"/>
                        <m:ctrlPr>
                          <a:rPr lang="zh-CN" altLang="zh-CN" sz="1600" i="1" kern="100">
                            <a:effectLst/>
                            <a:latin typeface="Cambria Math"/>
                            <a:ea typeface="Cambria Math"/>
                          </a:rPr>
                        </m:ctrlPr>
                      </m:accPr>
                      <m:e>
                        <m:sSub>
                          <m:sSubPr>
                            <m:ctrlPr>
                              <a:rPr lang="zh-CN" altLang="zh-CN" sz="1600" i="1" kern="100">
                                <a:effectLst/>
                                <a:latin typeface="Cambria Math"/>
                                <a:ea typeface="Cambria Math"/>
                              </a:rPr>
                            </m:ctrlPr>
                          </m:sSubPr>
                          <m:e>
                            <m:r>
                              <a:rPr lang="en-US" altLang="zh-CN" sz="1600" i="1" kern="100">
                                <a:effectLst/>
                                <a:latin typeface="Cambria Math"/>
                                <a:ea typeface="宋体"/>
                              </a:rPr>
                              <m:t>𝑊</m:t>
                            </m:r>
                          </m:e>
                          <m:sub>
                            <m:r>
                              <a:rPr lang="en-US" altLang="zh-CN" sz="1600" i="1" kern="100">
                                <a:effectLst/>
                                <a:latin typeface="Cambria Math"/>
                                <a:ea typeface="宋体"/>
                              </a:rPr>
                              <m:t>𝑖</m:t>
                            </m:r>
                          </m:sub>
                        </m:sSub>
                      </m:e>
                    </m:acc>
                    <m:r>
                      <a:rPr lang="en-US" altLang="zh-CN" sz="1600" i="1" kern="100">
                        <a:effectLst/>
                        <a:latin typeface="Cambria Math"/>
                        <a:ea typeface="宋体"/>
                      </a:rPr>
                      <m:t>=</m:t>
                    </m:r>
                    <m:rad>
                      <m:radPr>
                        <m:ctrlPr>
                          <a:rPr lang="zh-CN" altLang="zh-CN" sz="1600" i="1" kern="100">
                            <a:effectLst/>
                            <a:latin typeface="Cambria Math"/>
                            <a:ea typeface="Cambria Math"/>
                          </a:rPr>
                        </m:ctrlPr>
                      </m:radPr>
                      <m:deg>
                        <m:r>
                          <a:rPr lang="en-US" altLang="zh-CN" sz="1600" i="1" kern="100">
                            <a:effectLst/>
                            <a:latin typeface="Cambria Math"/>
                            <a:ea typeface="宋体"/>
                          </a:rPr>
                          <m:t>𝑛</m:t>
                        </m:r>
                      </m:deg>
                      <m:e>
                        <m:sSub>
                          <m:sSubPr>
                            <m:ctrlPr>
                              <a:rPr lang="zh-CN" altLang="zh-CN" sz="1600" i="1" kern="100">
                                <a:effectLst/>
                                <a:latin typeface="Cambria Math"/>
                                <a:ea typeface="Cambria Math"/>
                              </a:rPr>
                            </m:ctrlPr>
                          </m:sSubPr>
                          <m:e>
                            <m:r>
                              <a:rPr lang="en-US" altLang="zh-CN" sz="1600" i="1" kern="100">
                                <a:effectLst/>
                                <a:latin typeface="Cambria Math"/>
                                <a:ea typeface="宋体"/>
                              </a:rPr>
                              <m:t>𝑀</m:t>
                            </m:r>
                          </m:e>
                          <m:sub>
                            <m:r>
                              <a:rPr lang="en-US" altLang="zh-CN" sz="1600" i="1" kern="100">
                                <a:effectLst/>
                                <a:latin typeface="Cambria Math"/>
                                <a:ea typeface="宋体"/>
                              </a:rPr>
                              <m:t>𝑖</m:t>
                            </m:r>
                          </m:sub>
                        </m:sSub>
                      </m:e>
                    </m:rad>
                  </m:oMath>
                </a14:m>
                <a:r>
                  <a:rPr lang="en-US" altLang="zh-CN" sz="1600" kern="100" dirty="0">
                    <a:effectLst/>
                    <a:latin typeface="Cambria Math"/>
                    <a:ea typeface="宋体"/>
                  </a:rPr>
                  <a:t>                            </a:t>
                </a:r>
                <a:r>
                  <a:rPr lang="zh-CN" altLang="zh-CN" sz="1600" kern="100" dirty="0">
                    <a:effectLst/>
                    <a:latin typeface="Cambria Math"/>
                    <a:ea typeface="宋体"/>
                  </a:rPr>
                  <a:t>（</a:t>
                </a:r>
                <a:r>
                  <a:rPr lang="en-US" altLang="zh-CN" sz="1600" kern="100" dirty="0">
                    <a:effectLst/>
                    <a:latin typeface="Cambria Math"/>
                    <a:ea typeface="宋体"/>
                  </a:rPr>
                  <a:t>2</a:t>
                </a:r>
                <a:r>
                  <a:rPr lang="zh-CN" altLang="zh-CN" sz="1600" kern="100" dirty="0">
                    <a:effectLst/>
                    <a:latin typeface="Cambria Math"/>
                    <a:ea typeface="宋体"/>
                  </a:rPr>
                  <a:t>）</a:t>
                </a:r>
                <a:endParaRPr lang="zh-CN" altLang="zh-CN" sz="1600" dirty="0">
                  <a:effectLst/>
                  <a:latin typeface="Times New Roman"/>
                  <a:ea typeface="宋体"/>
                </a:endParaRPr>
              </a:p>
              <a:p>
                <a:pPr indent="304800" algn="just">
                  <a:spcAft>
                    <a:spcPts val="0"/>
                  </a:spcAft>
                </a:pPr>
                <a:r>
                  <a:rPr lang="zh-CN" altLang="zh-CN" sz="2400" dirty="0">
                    <a:effectLst/>
                    <a:latin typeface="Times New Roman"/>
                    <a:ea typeface="宋体"/>
                  </a:rPr>
                  <a:t>第三步，对</a:t>
                </a:r>
                <a14:m>
                  <m:oMath xmlns:m="http://schemas.openxmlformats.org/officeDocument/2006/math">
                    <m:sSub>
                      <m:sSubPr>
                        <m:ctrlPr>
                          <a:rPr lang="zh-CN" altLang="zh-CN" sz="2400" i="1">
                            <a:effectLst/>
                            <a:latin typeface="Cambria Math"/>
                            <a:ea typeface="Cambria Math"/>
                          </a:rPr>
                        </m:ctrlPr>
                      </m:sSubPr>
                      <m:e>
                        <m:acc>
                          <m:accPr>
                            <m:chr m:val="̅"/>
                            <m:ctrlPr>
                              <a:rPr lang="zh-CN" altLang="zh-CN" sz="2400" i="1">
                                <a:effectLst/>
                                <a:latin typeface="Cambria Math"/>
                                <a:ea typeface="Cambria Math"/>
                              </a:rPr>
                            </m:ctrlPr>
                          </m:accPr>
                          <m:e>
                            <m:sSub>
                              <m:sSubPr>
                                <m:ctrlPr>
                                  <a:rPr lang="zh-CN" altLang="zh-CN" sz="2400" i="1">
                                    <a:effectLst/>
                                    <a:latin typeface="Cambria Math"/>
                                    <a:ea typeface="Cambria Math"/>
                                  </a:rPr>
                                </m:ctrlPr>
                              </m:sSubPr>
                              <m:e>
                                <m:r>
                                  <a:rPr lang="en-US" altLang="zh-CN" sz="2400" i="1">
                                    <a:effectLst/>
                                    <a:latin typeface="Cambria Math"/>
                                    <a:ea typeface="宋体"/>
                                  </a:rPr>
                                  <m:t>𝑊</m:t>
                                </m:r>
                              </m:e>
                              <m:sub>
                                <m:r>
                                  <a:rPr lang="en-US" altLang="zh-CN" sz="2400" i="1">
                                    <a:effectLst/>
                                    <a:latin typeface="Cambria Math"/>
                                    <a:ea typeface="宋体"/>
                                  </a:rPr>
                                  <m:t>𝑖</m:t>
                                </m:r>
                              </m:sub>
                            </m:sSub>
                          </m:e>
                        </m:acc>
                      </m:e>
                      <m:sub>
                        <m:r>
                          <a:rPr lang="en-US" altLang="zh-CN" sz="2400" i="1">
                            <a:effectLst/>
                            <a:latin typeface="Cambria Math"/>
                            <a:ea typeface="宋体"/>
                          </a:rPr>
                          <m:t>𝑖</m:t>
                        </m:r>
                      </m:sub>
                    </m:sSub>
                    <m:r>
                      <a:rPr lang="zh-CN" altLang="zh-CN" sz="2400">
                        <a:effectLst/>
                        <a:latin typeface="Cambria Math"/>
                        <a:ea typeface="宋体"/>
                      </a:rPr>
                      <m:t>进行标准化</m:t>
                    </m:r>
                  </m:oMath>
                </a14:m>
                <a:endParaRPr lang="zh-CN" altLang="zh-CN" sz="1600" dirty="0">
                  <a:effectLst/>
                  <a:latin typeface="Times New Roman"/>
                  <a:ea typeface="宋体"/>
                </a:endParaRPr>
              </a:p>
              <a:p>
                <a:pPr indent="266700" algn="r">
                  <a:spcBef>
                    <a:spcPts val="600"/>
                  </a:spcBef>
                  <a:spcAft>
                    <a:spcPts val="600"/>
                  </a:spcAft>
                </a:pPr>
                <a14:m>
                  <m:oMath xmlns:m="http://schemas.openxmlformats.org/officeDocument/2006/math">
                    <m:sSub>
                      <m:sSubPr>
                        <m:ctrlPr>
                          <a:rPr lang="zh-CN" altLang="zh-CN" sz="1600" i="1" kern="100">
                            <a:effectLst/>
                            <a:latin typeface="Cambria Math"/>
                            <a:ea typeface="Cambria Math"/>
                          </a:rPr>
                        </m:ctrlPr>
                      </m:sSubPr>
                      <m:e>
                        <m:r>
                          <a:rPr lang="en-US" altLang="zh-CN" sz="1600" i="1" kern="100">
                            <a:effectLst/>
                            <a:latin typeface="Cambria Math"/>
                            <a:ea typeface="宋体"/>
                          </a:rPr>
                          <m:t>𝑊</m:t>
                        </m:r>
                      </m:e>
                      <m:sub>
                        <m:r>
                          <a:rPr lang="en-US" altLang="zh-CN" sz="1600" i="1" kern="100">
                            <a:effectLst/>
                            <a:latin typeface="Cambria Math"/>
                            <a:ea typeface="宋体"/>
                          </a:rPr>
                          <m:t>𝑖</m:t>
                        </m:r>
                      </m:sub>
                    </m:sSub>
                    <m:r>
                      <a:rPr lang="en-US" altLang="zh-CN" sz="1600" i="1" kern="100">
                        <a:effectLst/>
                        <a:latin typeface="Cambria Math"/>
                        <a:ea typeface="宋体"/>
                      </a:rPr>
                      <m:t>=</m:t>
                    </m:r>
                    <m:f>
                      <m:fPr>
                        <m:ctrlPr>
                          <a:rPr lang="zh-CN" altLang="zh-CN" sz="1600" i="1" kern="100">
                            <a:effectLst/>
                            <a:latin typeface="Cambria Math"/>
                            <a:ea typeface="Cambria Math"/>
                          </a:rPr>
                        </m:ctrlPr>
                      </m:fPr>
                      <m:num>
                        <m:acc>
                          <m:accPr>
                            <m:chr m:val="̅"/>
                            <m:ctrlPr>
                              <a:rPr lang="zh-CN" altLang="zh-CN" sz="1600" i="1" kern="100">
                                <a:effectLst/>
                                <a:latin typeface="Cambria Math"/>
                                <a:ea typeface="Cambria Math"/>
                              </a:rPr>
                            </m:ctrlPr>
                          </m:accPr>
                          <m:e>
                            <m:sSub>
                              <m:sSubPr>
                                <m:ctrlPr>
                                  <a:rPr lang="zh-CN" altLang="zh-CN" sz="1600" i="1" kern="100">
                                    <a:effectLst/>
                                    <a:latin typeface="Cambria Math"/>
                                    <a:ea typeface="Cambria Math"/>
                                  </a:rPr>
                                </m:ctrlPr>
                              </m:sSubPr>
                              <m:e>
                                <m:r>
                                  <a:rPr lang="en-US" altLang="zh-CN" sz="1600" i="1" kern="100">
                                    <a:effectLst/>
                                    <a:latin typeface="Cambria Math"/>
                                    <a:ea typeface="宋体"/>
                                  </a:rPr>
                                  <m:t>𝑊</m:t>
                                </m:r>
                              </m:e>
                              <m:sub>
                                <m:r>
                                  <a:rPr lang="en-US" altLang="zh-CN" sz="1600" i="1" kern="100">
                                    <a:effectLst/>
                                    <a:latin typeface="Cambria Math"/>
                                    <a:ea typeface="宋体"/>
                                  </a:rPr>
                                  <m:t>𝑖</m:t>
                                </m:r>
                              </m:sub>
                            </m:sSub>
                          </m:e>
                        </m:acc>
                      </m:num>
                      <m:den>
                        <m:nary>
                          <m:naryPr>
                            <m:chr m:val="∑"/>
                            <m:limLoc m:val="undOvr"/>
                            <m:ctrlPr>
                              <a:rPr lang="zh-CN" altLang="zh-CN" sz="1600" i="1" kern="100">
                                <a:effectLst/>
                                <a:latin typeface="Cambria Math"/>
                                <a:ea typeface="Cambria Math"/>
                              </a:rPr>
                            </m:ctrlPr>
                          </m:naryPr>
                          <m:sub>
                            <m:r>
                              <a:rPr lang="en-US" altLang="zh-CN" sz="1600" i="1" kern="100">
                                <a:effectLst/>
                                <a:latin typeface="Cambria Math"/>
                                <a:ea typeface="宋体"/>
                              </a:rPr>
                              <m:t>𝑖</m:t>
                            </m:r>
                            <m:r>
                              <a:rPr lang="en-US" altLang="zh-CN" sz="1600" i="1" kern="100">
                                <a:effectLst/>
                                <a:latin typeface="Cambria Math"/>
                                <a:ea typeface="宋体"/>
                              </a:rPr>
                              <m:t>=1</m:t>
                            </m:r>
                          </m:sub>
                          <m:sup>
                            <m:r>
                              <a:rPr lang="en-US" altLang="zh-CN" sz="1600" i="1" kern="100">
                                <a:effectLst/>
                                <a:latin typeface="Cambria Math"/>
                                <a:ea typeface="宋体"/>
                              </a:rPr>
                              <m:t>𝑛</m:t>
                            </m:r>
                          </m:sup>
                          <m:e>
                            <m:acc>
                              <m:accPr>
                                <m:chr m:val="̅"/>
                                <m:ctrlPr>
                                  <a:rPr lang="zh-CN" altLang="zh-CN" sz="1600" i="1" kern="100">
                                    <a:effectLst/>
                                    <a:latin typeface="Cambria Math"/>
                                    <a:ea typeface="Cambria Math"/>
                                  </a:rPr>
                                </m:ctrlPr>
                              </m:accPr>
                              <m:e>
                                <m:sSub>
                                  <m:sSubPr>
                                    <m:ctrlPr>
                                      <a:rPr lang="zh-CN" altLang="zh-CN" sz="1600" i="1" kern="100">
                                        <a:effectLst/>
                                        <a:latin typeface="Cambria Math"/>
                                        <a:ea typeface="Cambria Math"/>
                                      </a:rPr>
                                    </m:ctrlPr>
                                  </m:sSubPr>
                                  <m:e>
                                    <m:r>
                                      <a:rPr lang="en-US" altLang="zh-CN" sz="1600" i="1" kern="100">
                                        <a:effectLst/>
                                        <a:latin typeface="Cambria Math"/>
                                        <a:ea typeface="宋体"/>
                                      </a:rPr>
                                      <m:t>𝑊</m:t>
                                    </m:r>
                                  </m:e>
                                  <m:sub>
                                    <m:r>
                                      <a:rPr lang="en-US" altLang="zh-CN" sz="1600" i="1" kern="100">
                                        <a:effectLst/>
                                        <a:latin typeface="Cambria Math"/>
                                        <a:ea typeface="宋体"/>
                                      </a:rPr>
                                      <m:t>𝑖</m:t>
                                    </m:r>
                                  </m:sub>
                                </m:sSub>
                              </m:e>
                            </m:acc>
                          </m:e>
                        </m:nary>
                      </m:den>
                    </m:f>
                  </m:oMath>
                </a14:m>
                <a:r>
                  <a:rPr lang="en-US" altLang="zh-CN" sz="1600" i="1" kern="100" dirty="0">
                    <a:effectLst/>
                    <a:latin typeface="Calibri"/>
                    <a:ea typeface="宋体"/>
                  </a:rPr>
                  <a:t>                            </a:t>
                </a:r>
                <a:r>
                  <a:rPr lang="zh-CN" altLang="zh-CN" sz="1600" kern="100" dirty="0">
                    <a:effectLst/>
                    <a:latin typeface="Calibri"/>
                    <a:ea typeface="宋体"/>
                  </a:rPr>
                  <a:t>（</a:t>
                </a:r>
                <a:r>
                  <a:rPr lang="en-US" altLang="zh-CN" sz="1600" kern="100" dirty="0">
                    <a:effectLst/>
                    <a:latin typeface="Calibri"/>
                    <a:ea typeface="宋体"/>
                  </a:rPr>
                  <a:t>3</a:t>
                </a:r>
                <a:r>
                  <a:rPr lang="zh-CN" altLang="zh-CN" sz="1600" kern="100" dirty="0">
                    <a:effectLst/>
                    <a:latin typeface="Calibri"/>
                    <a:ea typeface="宋体"/>
                  </a:rPr>
                  <a:t>）</a:t>
                </a:r>
                <a:endParaRPr lang="zh-CN" altLang="zh-CN" sz="1600" dirty="0">
                  <a:effectLst/>
                  <a:latin typeface="Times New Roman"/>
                  <a:ea typeface="宋体"/>
                </a:endParaRPr>
              </a:p>
              <a:p>
                <a:pPr indent="304800" algn="just">
                  <a:spcAft>
                    <a:spcPts val="0"/>
                  </a:spcAft>
                </a:pPr>
                <a:r>
                  <a:rPr lang="zh-CN" altLang="zh-CN" sz="2400" dirty="0">
                    <a:effectLst/>
                    <a:latin typeface="Times New Roman"/>
                    <a:ea typeface="宋体"/>
                  </a:rPr>
                  <a:t>则</a:t>
                </a:r>
                <a14:m>
                  <m:oMath xmlns:m="http://schemas.openxmlformats.org/officeDocument/2006/math">
                    <m:sSub>
                      <m:sSubPr>
                        <m:ctrlPr>
                          <a:rPr lang="zh-CN" altLang="zh-CN" sz="2400" i="1">
                            <a:effectLst/>
                            <a:latin typeface="Cambria Math"/>
                            <a:ea typeface="Cambria Math"/>
                          </a:rPr>
                        </m:ctrlPr>
                      </m:sSubPr>
                      <m:e>
                        <m:r>
                          <a:rPr lang="en-US" altLang="zh-CN" sz="2400" i="1">
                            <a:effectLst/>
                            <a:latin typeface="Cambria Math"/>
                            <a:ea typeface="宋体"/>
                          </a:rPr>
                          <m:t>𝑊</m:t>
                        </m:r>
                      </m:e>
                      <m:sub>
                        <m:r>
                          <a:rPr lang="en-US" altLang="zh-CN" sz="2400" i="1">
                            <a:effectLst/>
                            <a:latin typeface="Cambria Math"/>
                            <a:ea typeface="宋体"/>
                          </a:rPr>
                          <m:t>𝑖</m:t>
                        </m:r>
                      </m:sub>
                    </m:sSub>
                    <m:d>
                      <m:dPr>
                        <m:begChr m:val="（"/>
                        <m:endChr m:val="）"/>
                        <m:ctrlPr>
                          <a:rPr lang="zh-CN" altLang="zh-CN" sz="2400" i="1">
                            <a:effectLst/>
                            <a:latin typeface="Cambria Math"/>
                            <a:ea typeface="Cambria Math"/>
                          </a:rPr>
                        </m:ctrlPr>
                      </m:dPr>
                      <m:e>
                        <m:r>
                          <a:rPr lang="en-US" altLang="zh-CN" sz="2400" i="1">
                            <a:effectLst/>
                            <a:latin typeface="Cambria Math"/>
                            <a:ea typeface="宋体"/>
                          </a:rPr>
                          <m:t>𝑖</m:t>
                        </m:r>
                        <m:r>
                          <a:rPr lang="en-US" altLang="zh-CN" sz="2400" i="1">
                            <a:effectLst/>
                            <a:latin typeface="Cambria Math"/>
                            <a:ea typeface="宋体"/>
                          </a:rPr>
                          <m:t>=1,2,3…</m:t>
                        </m:r>
                        <m:r>
                          <a:rPr lang="en-US" altLang="zh-CN" sz="2400" i="1">
                            <a:effectLst/>
                            <a:latin typeface="Cambria Math"/>
                            <a:ea typeface="宋体"/>
                          </a:rPr>
                          <m:t>𝑛</m:t>
                        </m:r>
                      </m:e>
                    </m:d>
                    <m:r>
                      <a:rPr lang="zh-CN" altLang="zh-CN" sz="2400">
                        <a:effectLst/>
                        <a:latin typeface="Cambria Math"/>
                        <a:ea typeface="宋体"/>
                      </a:rPr>
                      <m:t>表明了各因素的相对优先程度。</m:t>
                    </m:r>
                  </m:oMath>
                </a14:m>
                <a:r>
                  <a:rPr lang="en-US" altLang="zh-CN" sz="2400" dirty="0">
                    <a:effectLst/>
                    <a:latin typeface="Times New Roman"/>
                    <a:ea typeface="宋体"/>
                  </a:rPr>
                  <a:t>	</a:t>
                </a:r>
                <a:endParaRPr lang="zh-CN" altLang="zh-CN" sz="1600" dirty="0">
                  <a:effectLst/>
                  <a:latin typeface="Times New Roman"/>
                  <a:ea typeface="宋体"/>
                </a:endParaRPr>
              </a:p>
            </p:txBody>
          </p:sp>
        </mc:Choice>
        <mc:Fallback>
          <p:sp>
            <p:nvSpPr>
              <p:cNvPr id="3" name="TextBox 2"/>
              <p:cNvSpPr txBox="1">
                <a:spLocks noRot="1" noChangeAspect="1" noMove="1" noResize="1" noEditPoints="1" noAdjustHandles="1" noChangeArrowheads="1" noChangeShapeType="1" noTextEdit="1"/>
              </p:cNvSpPr>
              <p:nvPr/>
            </p:nvSpPr>
            <p:spPr>
              <a:xfrm>
                <a:off x="660400" y="1270337"/>
                <a:ext cx="6375400" cy="5054974"/>
              </a:xfrm>
              <a:prstGeom prst="rect">
                <a:avLst/>
              </a:prstGeom>
              <a:blipFill rotWithShape="1">
                <a:blip r:embed="rId2"/>
                <a:stretch>
                  <a:fillRect l="-956" t="-843" r="-4207"/>
                </a:stretch>
              </a:blipFill>
            </p:spPr>
            <p:txBody>
              <a:bodyPr/>
              <a:lstStyle/>
              <a:p>
                <a:r>
                  <a:rPr lang="zh-CN" altLang="en-US">
                    <a:noFill/>
                  </a:rPr>
                  <a:t> </a:t>
                </a:r>
              </a:p>
            </p:txBody>
          </p:sp>
        </mc:Fallback>
      </mc:AlternateContent>
      <p:sp>
        <p:nvSpPr>
          <p:cNvPr id="5" name="矩形 4"/>
          <p:cNvSpPr/>
          <p:nvPr/>
        </p:nvSpPr>
        <p:spPr>
          <a:xfrm>
            <a:off x="1733216" y="439340"/>
            <a:ext cx="3897221" cy="830997"/>
          </a:xfrm>
          <a:prstGeom prst="rect">
            <a:avLst/>
          </a:prstGeom>
          <a:noFill/>
        </p:spPr>
        <p:txBody>
          <a:bodyPr wrap="none" lIns="91440" tIns="45720" rIns="91440" bIns="45720">
            <a:spAutoFit/>
          </a:bodyPr>
          <a:lstStyle/>
          <a:p>
            <a:pPr algn="ctr"/>
            <a:r>
              <a:rPr lang="zh-CN" alt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指标权重确定</a:t>
            </a:r>
            <a:endParaRPr lang="zh-CN" alt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946307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5451" y="220920"/>
            <a:ext cx="6249662" cy="945824"/>
          </a:xfrm>
        </p:spPr>
        <p:txBody>
          <a:bodyPr/>
          <a:lstStyle/>
          <a:p>
            <a:r>
              <a:rPr lang="zh-CN" altLang="en-US" b="1" dirty="0" smtClean="0">
                <a:latin typeface="微软雅黑" pitchFamily="34" charset="-122"/>
                <a:ea typeface="微软雅黑" pitchFamily="34" charset="-122"/>
              </a:rPr>
              <a:t>一</a:t>
            </a:r>
            <a:r>
              <a:rPr lang="zh-CN" altLang="en-US" b="1" dirty="0">
                <a:latin typeface="微软雅黑" pitchFamily="34" charset="-122"/>
                <a:ea typeface="微软雅黑" pitchFamily="34" charset="-122"/>
              </a:rPr>
              <a:t>、</a:t>
            </a:r>
            <a:r>
              <a:rPr lang="zh-CN" altLang="en-US" b="1" dirty="0" smtClean="0">
                <a:latin typeface="微软雅黑" pitchFamily="34" charset="-122"/>
                <a:ea typeface="微软雅黑" pitchFamily="34" charset="-122"/>
              </a:rPr>
              <a:t>研究</a:t>
            </a:r>
            <a:r>
              <a:rPr lang="zh-CN" altLang="en-US" b="1" dirty="0" smtClean="0">
                <a:latin typeface="微软雅黑" pitchFamily="34" charset="-122"/>
                <a:ea typeface="微软雅黑" pitchFamily="34" charset="-122"/>
              </a:rPr>
              <a:t>背景</a:t>
            </a:r>
            <a:endParaRPr lang="zh-CN" altLang="en-US" b="1" dirty="0">
              <a:latin typeface="微软雅黑" pitchFamily="34" charset="-122"/>
              <a:ea typeface="微软雅黑" pitchFamily="34" charset="-122"/>
            </a:endParaRPr>
          </a:p>
        </p:txBody>
      </p:sp>
      <p:graphicFrame>
        <p:nvGraphicFramePr>
          <p:cNvPr id="4" name="内容占位符 3"/>
          <p:cNvGraphicFramePr>
            <a:graphicFrameLocks noGrp="1"/>
          </p:cNvGraphicFramePr>
          <p:nvPr>
            <p:ph idx="1"/>
            <p:extLst>
              <p:ext uri="{D42A27DB-BD31-4B8C-83A1-F6EECF244321}">
                <p14:modId xmlns:p14="http://schemas.microsoft.com/office/powerpoint/2010/main" val="3877780596"/>
              </p:ext>
            </p:extLst>
          </p:nvPr>
        </p:nvGraphicFramePr>
        <p:xfrm>
          <a:off x="-330200" y="1191986"/>
          <a:ext cx="8229600" cy="52088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176407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graphicFrame>
            <p:nvGraphicFramePr>
              <p:cNvPr id="4" name="表格 3"/>
              <p:cNvGraphicFramePr>
                <a:graphicFrameLocks noGrp="1"/>
              </p:cNvGraphicFramePr>
              <p:nvPr>
                <p:extLst>
                  <p:ext uri="{D42A27DB-BD31-4B8C-83A1-F6EECF244321}">
                    <p14:modId xmlns:p14="http://schemas.microsoft.com/office/powerpoint/2010/main" val="4170612893"/>
                  </p:ext>
                </p:extLst>
              </p:nvPr>
            </p:nvGraphicFramePr>
            <p:xfrm>
              <a:off x="1506696" y="965200"/>
              <a:ext cx="4339908" cy="1959451"/>
            </p:xfrm>
            <a:graphic>
              <a:graphicData uri="http://schemas.openxmlformats.org/drawingml/2006/table">
                <a:tbl>
                  <a:tblPr firstRow="1" firstCol="1" bandRow="1">
                    <a:tableStyleId>{5C22544A-7EE6-4342-B048-85BDC9FD1C3A}</a:tableStyleId>
                  </a:tblPr>
                  <a:tblGrid>
                    <a:gridCol w="1213458"/>
                    <a:gridCol w="759409"/>
                    <a:gridCol w="748432"/>
                    <a:gridCol w="1147596"/>
                    <a:gridCol w="471013"/>
                  </a:tblGrid>
                  <a:tr h="559843">
                    <a:tc>
                      <a:txBody>
                        <a:bodyPr/>
                        <a:lstStyle/>
                        <a:p>
                          <a:pPr algn="ctr">
                            <a:spcBef>
                              <a:spcPts val="600"/>
                            </a:spcBef>
                            <a:spcAft>
                              <a:spcPts val="600"/>
                            </a:spcAft>
                          </a:pPr>
                          <a:r>
                            <a:rPr lang="zh-CN" sz="1600" kern="100" dirty="0">
                              <a:effectLst/>
                            </a:rPr>
                            <a:t>对第一层次</a:t>
                          </a:r>
                          <a:endParaRPr lang="zh-CN" sz="1400" dirty="0">
                            <a:effectLst/>
                            <a:latin typeface="Times New Roman"/>
                            <a:ea typeface="宋体"/>
                          </a:endParaRPr>
                        </a:p>
                      </a:txBody>
                      <a:tcPr marL="68580" marR="68580" marT="0" marB="0" anchor="ctr"/>
                    </a:tc>
                    <a:tc>
                      <a:txBody>
                        <a:bodyPr/>
                        <a:lstStyle/>
                        <a:p>
                          <a:pPr algn="ctr">
                            <a:spcBef>
                              <a:spcPts val="600"/>
                            </a:spcBef>
                            <a:spcAft>
                              <a:spcPts val="600"/>
                            </a:spcAft>
                          </a:pPr>
                          <a:r>
                            <a:rPr lang="zh-CN" sz="1600" kern="100" dirty="0">
                              <a:effectLst/>
                            </a:rPr>
                            <a:t>农户</a:t>
                          </a:r>
                          <a:r>
                            <a:rPr lang="de-DE" sz="1600" kern="100" dirty="0">
                              <a:effectLst/>
                            </a:rPr>
                            <a:t>A</a:t>
                          </a:r>
                          <a:endParaRPr lang="zh-CN" sz="1400" dirty="0">
                            <a:effectLst/>
                            <a:latin typeface="Times New Roman"/>
                            <a:ea typeface="宋体"/>
                          </a:endParaRPr>
                        </a:p>
                      </a:txBody>
                      <a:tcPr marL="68580" marR="68580" marT="0" marB="0" anchor="ctr"/>
                    </a:tc>
                    <a:tc>
                      <a:txBody>
                        <a:bodyPr/>
                        <a:lstStyle/>
                        <a:p>
                          <a:pPr algn="ctr">
                            <a:spcBef>
                              <a:spcPts val="600"/>
                            </a:spcBef>
                            <a:spcAft>
                              <a:spcPts val="600"/>
                            </a:spcAft>
                          </a:pPr>
                          <a:r>
                            <a:rPr lang="zh-CN" sz="1600" kern="100">
                              <a:effectLst/>
                            </a:rPr>
                            <a:t>政府</a:t>
                          </a:r>
                          <a:r>
                            <a:rPr lang="de-DE" sz="1600" kern="100">
                              <a:effectLst/>
                            </a:rPr>
                            <a:t>B</a:t>
                          </a:r>
                          <a:endParaRPr lang="zh-CN" sz="1400">
                            <a:effectLst/>
                            <a:latin typeface="Times New Roman"/>
                            <a:ea typeface="宋体"/>
                          </a:endParaRPr>
                        </a:p>
                      </a:txBody>
                      <a:tcPr marL="68580" marR="68580" marT="0" marB="0" anchor="ctr"/>
                    </a:tc>
                    <a:tc>
                      <a:txBody>
                        <a:bodyPr/>
                        <a:lstStyle/>
                        <a:p>
                          <a:pPr algn="ctr">
                            <a:spcBef>
                              <a:spcPts val="600"/>
                            </a:spcBef>
                            <a:spcAft>
                              <a:spcPts val="600"/>
                            </a:spcAft>
                          </a:pPr>
                          <a:r>
                            <a:rPr lang="zh-CN" sz="1600" kern="100" dirty="0">
                              <a:effectLst/>
                            </a:rPr>
                            <a:t>保险公司</a:t>
                          </a:r>
                          <a:r>
                            <a:rPr lang="de-DE" sz="1600" kern="100" dirty="0">
                              <a:effectLst/>
                            </a:rPr>
                            <a:t>C</a:t>
                          </a:r>
                          <a:endParaRPr lang="zh-CN" sz="1400" dirty="0">
                            <a:effectLst/>
                            <a:latin typeface="Times New Roman"/>
                            <a:ea typeface="宋体"/>
                          </a:endParaRPr>
                        </a:p>
                      </a:txBody>
                      <a:tcPr marL="68580" marR="68580" marT="0" marB="0" anchor="ctr"/>
                    </a:tc>
                    <a:tc>
                      <a:txBody>
                        <a:bodyPr/>
                        <a:lstStyle/>
                        <a:p>
                          <a:pPr algn="ctr">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zh-CN" sz="1400">
                                        <a:effectLst/>
                                      </a:rPr>
                                    </m:ctrlPr>
                                  </m:sSubPr>
                                  <m:e>
                                    <m:r>
                                      <m:rPr>
                                        <m:sty m:val="p"/>
                                      </m:rPr>
                                      <a:rPr lang="de-DE" sz="1400">
                                        <a:effectLst/>
                                      </a:rPr>
                                      <m:t>M</m:t>
                                    </m:r>
                                  </m:e>
                                  <m:sub>
                                    <m:r>
                                      <m:rPr>
                                        <m:sty m:val="p"/>
                                      </m:rPr>
                                      <a:rPr lang="de-DE" sz="1400">
                                        <a:effectLst/>
                                      </a:rPr>
                                      <m:t>i</m:t>
                                    </m:r>
                                  </m:sub>
                                </m:sSub>
                              </m:oMath>
                            </m:oMathPara>
                          </a14:m>
                          <a:endParaRPr lang="zh-CN" sz="1400">
                            <a:effectLst/>
                            <a:latin typeface="Times New Roman"/>
                            <a:ea typeface="宋体"/>
                          </a:endParaRPr>
                        </a:p>
                      </a:txBody>
                      <a:tcPr marL="68580" marR="68580" marT="0" marB="0" anchor="ctr"/>
                    </a:tc>
                  </a:tr>
                  <a:tr h="559843">
                    <a:tc>
                      <a:txBody>
                        <a:bodyPr/>
                        <a:lstStyle/>
                        <a:p>
                          <a:pPr algn="ctr">
                            <a:spcBef>
                              <a:spcPts val="600"/>
                            </a:spcBef>
                            <a:spcAft>
                              <a:spcPts val="600"/>
                            </a:spcAft>
                          </a:pPr>
                          <a:r>
                            <a:rPr lang="zh-CN" sz="1600" kern="100">
                              <a:effectLst/>
                            </a:rPr>
                            <a:t>农户</a:t>
                          </a:r>
                          <a:r>
                            <a:rPr lang="de-DE" sz="1600" kern="100">
                              <a:effectLst/>
                            </a:rPr>
                            <a:t>A</a:t>
                          </a:r>
                          <a:endParaRPr lang="zh-CN" sz="1400">
                            <a:effectLst/>
                            <a:latin typeface="Times New Roman"/>
                            <a:ea typeface="宋体"/>
                          </a:endParaRPr>
                        </a:p>
                      </a:txBody>
                      <a:tcPr marL="68580" marR="68580" marT="0" marB="0" anchor="ctr"/>
                    </a:tc>
                    <a:tc>
                      <a:txBody>
                        <a:bodyPr/>
                        <a:lstStyle/>
                        <a:p>
                          <a:pPr algn="ctr">
                            <a:spcBef>
                              <a:spcPts val="600"/>
                            </a:spcBef>
                            <a:spcAft>
                              <a:spcPts val="600"/>
                            </a:spcAft>
                          </a:pPr>
                          <a:r>
                            <a:rPr lang="de-DE" sz="1600" kern="100" dirty="0">
                              <a:effectLst/>
                            </a:rPr>
                            <a:t>1</a:t>
                          </a:r>
                          <a:endParaRPr lang="zh-CN" sz="1400" dirty="0">
                            <a:effectLst/>
                            <a:latin typeface="Times New Roman"/>
                            <a:ea typeface="宋体"/>
                          </a:endParaRPr>
                        </a:p>
                      </a:txBody>
                      <a:tcPr marL="68580" marR="68580" marT="0" marB="0" anchor="ctr"/>
                    </a:tc>
                    <a:tc>
                      <a:txBody>
                        <a:bodyPr/>
                        <a:lstStyle/>
                        <a:p>
                          <a:pPr algn="ctr">
                            <a:spcBef>
                              <a:spcPts val="600"/>
                            </a:spcBef>
                            <a:spcAft>
                              <a:spcPts val="600"/>
                            </a:spcAft>
                          </a:pPr>
                          <a:r>
                            <a:rPr lang="de-DE" sz="1600" kern="100" dirty="0">
                              <a:effectLst/>
                            </a:rPr>
                            <a:t>1/5</a:t>
                          </a:r>
                          <a:endParaRPr lang="zh-CN" sz="1400" dirty="0">
                            <a:effectLst/>
                            <a:latin typeface="Times New Roman"/>
                            <a:ea typeface="宋体"/>
                          </a:endParaRPr>
                        </a:p>
                      </a:txBody>
                      <a:tcPr marL="68580" marR="68580" marT="0" marB="0" anchor="ctr"/>
                    </a:tc>
                    <a:tc>
                      <a:txBody>
                        <a:bodyPr/>
                        <a:lstStyle/>
                        <a:p>
                          <a:pPr algn="ctr">
                            <a:spcBef>
                              <a:spcPts val="600"/>
                            </a:spcBef>
                            <a:spcAft>
                              <a:spcPts val="600"/>
                            </a:spcAft>
                          </a:pPr>
                          <a:r>
                            <a:rPr lang="de-DE" sz="1600" kern="100" dirty="0">
                              <a:effectLst/>
                            </a:rPr>
                            <a:t>1</a:t>
                          </a:r>
                          <a:endParaRPr lang="zh-CN" sz="1400" dirty="0">
                            <a:effectLst/>
                            <a:latin typeface="Times New Roman"/>
                            <a:ea typeface="宋体"/>
                          </a:endParaRPr>
                        </a:p>
                      </a:txBody>
                      <a:tcPr marL="68580" marR="68580" marT="0" marB="0" anchor="ctr"/>
                    </a:tc>
                    <a:tc>
                      <a:txBody>
                        <a:bodyPr/>
                        <a:lstStyle/>
                        <a:p>
                          <a:pPr algn="ctr">
                            <a:spcBef>
                              <a:spcPts val="600"/>
                            </a:spcBef>
                            <a:spcAft>
                              <a:spcPts val="600"/>
                            </a:spcAft>
                          </a:pPr>
                          <a:r>
                            <a:rPr lang="de-DE" sz="1600" kern="100">
                              <a:effectLst/>
                            </a:rPr>
                            <a:t>1/5</a:t>
                          </a:r>
                          <a:endParaRPr lang="zh-CN" sz="1400">
                            <a:effectLst/>
                            <a:latin typeface="Times New Roman"/>
                            <a:ea typeface="宋体"/>
                          </a:endParaRPr>
                        </a:p>
                      </a:txBody>
                      <a:tcPr marL="68580" marR="68580" marT="0" marB="0" anchor="ctr"/>
                    </a:tc>
                  </a:tr>
                  <a:tr h="279922">
                    <a:tc>
                      <a:txBody>
                        <a:bodyPr/>
                        <a:lstStyle/>
                        <a:p>
                          <a:pPr algn="ctr">
                            <a:spcBef>
                              <a:spcPts val="600"/>
                            </a:spcBef>
                            <a:spcAft>
                              <a:spcPts val="600"/>
                            </a:spcAft>
                          </a:pPr>
                          <a:r>
                            <a:rPr lang="zh-CN" sz="1600" kern="100">
                              <a:effectLst/>
                            </a:rPr>
                            <a:t>政府</a:t>
                          </a:r>
                          <a:r>
                            <a:rPr lang="de-DE" sz="1600" kern="100">
                              <a:effectLst/>
                            </a:rPr>
                            <a:t>B</a:t>
                          </a:r>
                          <a:endParaRPr lang="zh-CN" sz="1400">
                            <a:effectLst/>
                            <a:latin typeface="Times New Roman"/>
                            <a:ea typeface="宋体"/>
                          </a:endParaRPr>
                        </a:p>
                      </a:txBody>
                      <a:tcPr marL="68580" marR="68580" marT="0" marB="0" anchor="ctr"/>
                    </a:tc>
                    <a:tc>
                      <a:txBody>
                        <a:bodyPr/>
                        <a:lstStyle/>
                        <a:p>
                          <a:pPr algn="ctr">
                            <a:spcBef>
                              <a:spcPts val="600"/>
                            </a:spcBef>
                            <a:spcAft>
                              <a:spcPts val="600"/>
                            </a:spcAft>
                          </a:pPr>
                          <a:r>
                            <a:rPr lang="de-DE" sz="1600" kern="100">
                              <a:effectLst/>
                            </a:rPr>
                            <a:t>5</a:t>
                          </a:r>
                          <a:endParaRPr lang="zh-CN" sz="1400">
                            <a:effectLst/>
                            <a:latin typeface="Times New Roman"/>
                            <a:ea typeface="宋体"/>
                          </a:endParaRPr>
                        </a:p>
                      </a:txBody>
                      <a:tcPr marL="68580" marR="68580" marT="0" marB="0" anchor="ctr"/>
                    </a:tc>
                    <a:tc>
                      <a:txBody>
                        <a:bodyPr/>
                        <a:lstStyle/>
                        <a:p>
                          <a:pPr algn="ctr">
                            <a:spcBef>
                              <a:spcPts val="600"/>
                            </a:spcBef>
                            <a:spcAft>
                              <a:spcPts val="600"/>
                            </a:spcAft>
                          </a:pPr>
                          <a:r>
                            <a:rPr lang="de-DE" sz="1600" kern="100">
                              <a:effectLst/>
                            </a:rPr>
                            <a:t>1</a:t>
                          </a:r>
                          <a:endParaRPr lang="zh-CN" sz="1400">
                            <a:effectLst/>
                            <a:latin typeface="Times New Roman"/>
                            <a:ea typeface="宋体"/>
                          </a:endParaRPr>
                        </a:p>
                      </a:txBody>
                      <a:tcPr marL="68580" marR="68580" marT="0" marB="0" anchor="ctr"/>
                    </a:tc>
                    <a:tc>
                      <a:txBody>
                        <a:bodyPr/>
                        <a:lstStyle/>
                        <a:p>
                          <a:pPr algn="ctr">
                            <a:spcBef>
                              <a:spcPts val="600"/>
                            </a:spcBef>
                            <a:spcAft>
                              <a:spcPts val="600"/>
                            </a:spcAft>
                          </a:pPr>
                          <a:r>
                            <a:rPr lang="de-DE" sz="1600" kern="100" dirty="0">
                              <a:effectLst/>
                            </a:rPr>
                            <a:t>5</a:t>
                          </a:r>
                          <a:endParaRPr lang="zh-CN" sz="1400" dirty="0">
                            <a:effectLst/>
                            <a:latin typeface="Times New Roman"/>
                            <a:ea typeface="宋体"/>
                          </a:endParaRPr>
                        </a:p>
                      </a:txBody>
                      <a:tcPr marL="68580" marR="68580" marT="0" marB="0" anchor="ctr"/>
                    </a:tc>
                    <a:tc>
                      <a:txBody>
                        <a:bodyPr/>
                        <a:lstStyle/>
                        <a:p>
                          <a:pPr algn="ctr">
                            <a:spcBef>
                              <a:spcPts val="600"/>
                            </a:spcBef>
                            <a:spcAft>
                              <a:spcPts val="600"/>
                            </a:spcAft>
                          </a:pPr>
                          <a:r>
                            <a:rPr lang="de-DE" sz="1600" kern="100">
                              <a:effectLst/>
                            </a:rPr>
                            <a:t>25</a:t>
                          </a:r>
                          <a:endParaRPr lang="zh-CN" sz="1400">
                            <a:effectLst/>
                            <a:latin typeface="Times New Roman"/>
                            <a:ea typeface="宋体"/>
                          </a:endParaRPr>
                        </a:p>
                      </a:txBody>
                      <a:tcPr marL="68580" marR="68580" marT="0" marB="0" anchor="ctr"/>
                    </a:tc>
                  </a:tr>
                  <a:tr h="559843">
                    <a:tc>
                      <a:txBody>
                        <a:bodyPr/>
                        <a:lstStyle/>
                        <a:p>
                          <a:pPr algn="ctr">
                            <a:spcBef>
                              <a:spcPts val="600"/>
                            </a:spcBef>
                            <a:spcAft>
                              <a:spcPts val="600"/>
                            </a:spcAft>
                          </a:pPr>
                          <a:r>
                            <a:rPr lang="zh-CN" sz="1600" kern="100">
                              <a:effectLst/>
                            </a:rPr>
                            <a:t>保险公司</a:t>
                          </a:r>
                          <a:r>
                            <a:rPr lang="de-DE" sz="1600" kern="100">
                              <a:effectLst/>
                            </a:rPr>
                            <a:t>C</a:t>
                          </a:r>
                          <a:endParaRPr lang="zh-CN" sz="1400">
                            <a:effectLst/>
                            <a:latin typeface="Times New Roman"/>
                            <a:ea typeface="宋体"/>
                          </a:endParaRPr>
                        </a:p>
                      </a:txBody>
                      <a:tcPr marL="68580" marR="68580" marT="0" marB="0" anchor="ctr"/>
                    </a:tc>
                    <a:tc>
                      <a:txBody>
                        <a:bodyPr/>
                        <a:lstStyle/>
                        <a:p>
                          <a:pPr algn="ctr">
                            <a:spcBef>
                              <a:spcPts val="600"/>
                            </a:spcBef>
                            <a:spcAft>
                              <a:spcPts val="600"/>
                            </a:spcAft>
                          </a:pPr>
                          <a:r>
                            <a:rPr lang="de-DE" sz="1600" kern="100">
                              <a:effectLst/>
                            </a:rPr>
                            <a:t>1</a:t>
                          </a:r>
                          <a:endParaRPr lang="zh-CN" sz="1400">
                            <a:effectLst/>
                            <a:latin typeface="Times New Roman"/>
                            <a:ea typeface="宋体"/>
                          </a:endParaRPr>
                        </a:p>
                      </a:txBody>
                      <a:tcPr marL="68580" marR="68580" marT="0" marB="0" anchor="ctr"/>
                    </a:tc>
                    <a:tc>
                      <a:txBody>
                        <a:bodyPr/>
                        <a:lstStyle/>
                        <a:p>
                          <a:pPr algn="ctr">
                            <a:spcBef>
                              <a:spcPts val="600"/>
                            </a:spcBef>
                            <a:spcAft>
                              <a:spcPts val="600"/>
                            </a:spcAft>
                          </a:pPr>
                          <a:r>
                            <a:rPr lang="de-DE" sz="1600" kern="100">
                              <a:effectLst/>
                            </a:rPr>
                            <a:t>1/5</a:t>
                          </a:r>
                          <a:endParaRPr lang="zh-CN" sz="1400">
                            <a:effectLst/>
                            <a:latin typeface="Times New Roman"/>
                            <a:ea typeface="宋体"/>
                          </a:endParaRPr>
                        </a:p>
                      </a:txBody>
                      <a:tcPr marL="68580" marR="68580" marT="0" marB="0" anchor="ctr"/>
                    </a:tc>
                    <a:tc>
                      <a:txBody>
                        <a:bodyPr/>
                        <a:lstStyle/>
                        <a:p>
                          <a:pPr algn="ctr">
                            <a:spcBef>
                              <a:spcPts val="600"/>
                            </a:spcBef>
                            <a:spcAft>
                              <a:spcPts val="600"/>
                            </a:spcAft>
                          </a:pPr>
                          <a:r>
                            <a:rPr lang="de-DE" sz="1600" kern="100" dirty="0">
                              <a:effectLst/>
                            </a:rPr>
                            <a:t>1</a:t>
                          </a:r>
                          <a:endParaRPr lang="zh-CN" sz="1400" dirty="0">
                            <a:effectLst/>
                            <a:latin typeface="Times New Roman"/>
                            <a:ea typeface="宋体"/>
                          </a:endParaRPr>
                        </a:p>
                      </a:txBody>
                      <a:tcPr marL="68580" marR="68580" marT="0" marB="0" anchor="ctr"/>
                    </a:tc>
                    <a:tc>
                      <a:txBody>
                        <a:bodyPr/>
                        <a:lstStyle/>
                        <a:p>
                          <a:pPr algn="ctr">
                            <a:spcBef>
                              <a:spcPts val="600"/>
                            </a:spcBef>
                            <a:spcAft>
                              <a:spcPts val="600"/>
                            </a:spcAft>
                          </a:pPr>
                          <a:r>
                            <a:rPr lang="de-DE" sz="1600" kern="100" dirty="0">
                              <a:effectLst/>
                            </a:rPr>
                            <a:t>1/5</a:t>
                          </a:r>
                          <a:endParaRPr lang="zh-CN" sz="1400" dirty="0">
                            <a:effectLst/>
                            <a:latin typeface="Times New Roman"/>
                            <a:ea typeface="宋体"/>
                          </a:endParaRPr>
                        </a:p>
                      </a:txBody>
                      <a:tcPr marL="68580" marR="68580" marT="0" marB="0" anchor="ctr"/>
                    </a:tc>
                  </a:tr>
                </a:tbl>
              </a:graphicData>
            </a:graphic>
          </p:graphicFrame>
        </mc:Choice>
        <mc:Fallback>
          <p:graphicFrame>
            <p:nvGraphicFramePr>
              <p:cNvPr id="4" name="表格 3"/>
              <p:cNvGraphicFramePr>
                <a:graphicFrameLocks noGrp="1"/>
              </p:cNvGraphicFramePr>
              <p:nvPr>
                <p:extLst>
                  <p:ext uri="{D42A27DB-BD31-4B8C-83A1-F6EECF244321}">
                    <p14:modId xmlns:p14="http://schemas.microsoft.com/office/powerpoint/2010/main" val="4170612893"/>
                  </p:ext>
                </p:extLst>
              </p:nvPr>
            </p:nvGraphicFramePr>
            <p:xfrm>
              <a:off x="1506696" y="965200"/>
              <a:ext cx="4339908" cy="1959451"/>
            </p:xfrm>
            <a:graphic>
              <a:graphicData uri="http://schemas.openxmlformats.org/drawingml/2006/table">
                <a:tbl>
                  <a:tblPr firstRow="1" firstCol="1" bandRow="1">
                    <a:tableStyleId>{5C22544A-7EE6-4342-B048-85BDC9FD1C3A}</a:tableStyleId>
                  </a:tblPr>
                  <a:tblGrid>
                    <a:gridCol w="1213458"/>
                    <a:gridCol w="759409"/>
                    <a:gridCol w="748432"/>
                    <a:gridCol w="1147596"/>
                    <a:gridCol w="471013"/>
                  </a:tblGrid>
                  <a:tr h="559843">
                    <a:tc>
                      <a:txBody>
                        <a:bodyPr/>
                        <a:lstStyle/>
                        <a:p>
                          <a:pPr algn="ctr">
                            <a:spcBef>
                              <a:spcPts val="600"/>
                            </a:spcBef>
                            <a:spcAft>
                              <a:spcPts val="600"/>
                            </a:spcAft>
                          </a:pPr>
                          <a:r>
                            <a:rPr lang="zh-CN" sz="1600" kern="100" dirty="0">
                              <a:effectLst/>
                            </a:rPr>
                            <a:t>对第一层次</a:t>
                          </a:r>
                          <a:endParaRPr lang="zh-CN" sz="1400" dirty="0">
                            <a:effectLst/>
                            <a:latin typeface="Times New Roman"/>
                            <a:ea typeface="宋体"/>
                          </a:endParaRPr>
                        </a:p>
                      </a:txBody>
                      <a:tcPr marL="68580" marR="68580" marT="0" marB="0" anchor="ctr"/>
                    </a:tc>
                    <a:tc>
                      <a:txBody>
                        <a:bodyPr/>
                        <a:lstStyle/>
                        <a:p>
                          <a:pPr algn="ctr">
                            <a:spcBef>
                              <a:spcPts val="600"/>
                            </a:spcBef>
                            <a:spcAft>
                              <a:spcPts val="600"/>
                            </a:spcAft>
                          </a:pPr>
                          <a:r>
                            <a:rPr lang="zh-CN" sz="1600" kern="100" dirty="0">
                              <a:effectLst/>
                            </a:rPr>
                            <a:t>农户</a:t>
                          </a:r>
                          <a:r>
                            <a:rPr lang="de-DE" sz="1600" kern="100" dirty="0">
                              <a:effectLst/>
                            </a:rPr>
                            <a:t>A</a:t>
                          </a:r>
                          <a:endParaRPr lang="zh-CN" sz="1400" dirty="0">
                            <a:effectLst/>
                            <a:latin typeface="Times New Roman"/>
                            <a:ea typeface="宋体"/>
                          </a:endParaRPr>
                        </a:p>
                      </a:txBody>
                      <a:tcPr marL="68580" marR="68580" marT="0" marB="0" anchor="ctr"/>
                    </a:tc>
                    <a:tc>
                      <a:txBody>
                        <a:bodyPr/>
                        <a:lstStyle/>
                        <a:p>
                          <a:pPr algn="ctr">
                            <a:spcBef>
                              <a:spcPts val="600"/>
                            </a:spcBef>
                            <a:spcAft>
                              <a:spcPts val="600"/>
                            </a:spcAft>
                          </a:pPr>
                          <a:r>
                            <a:rPr lang="zh-CN" sz="1600" kern="100">
                              <a:effectLst/>
                            </a:rPr>
                            <a:t>政府</a:t>
                          </a:r>
                          <a:r>
                            <a:rPr lang="de-DE" sz="1600" kern="100">
                              <a:effectLst/>
                            </a:rPr>
                            <a:t>B</a:t>
                          </a:r>
                          <a:endParaRPr lang="zh-CN" sz="1400">
                            <a:effectLst/>
                            <a:latin typeface="Times New Roman"/>
                            <a:ea typeface="宋体"/>
                          </a:endParaRPr>
                        </a:p>
                      </a:txBody>
                      <a:tcPr marL="68580" marR="68580" marT="0" marB="0" anchor="ctr"/>
                    </a:tc>
                    <a:tc>
                      <a:txBody>
                        <a:bodyPr/>
                        <a:lstStyle/>
                        <a:p>
                          <a:pPr algn="ctr">
                            <a:spcBef>
                              <a:spcPts val="600"/>
                            </a:spcBef>
                            <a:spcAft>
                              <a:spcPts val="600"/>
                            </a:spcAft>
                          </a:pPr>
                          <a:r>
                            <a:rPr lang="zh-CN" sz="1600" kern="100" dirty="0">
                              <a:effectLst/>
                            </a:rPr>
                            <a:t>保险公司</a:t>
                          </a:r>
                          <a:r>
                            <a:rPr lang="de-DE" sz="1600" kern="100" dirty="0">
                              <a:effectLst/>
                            </a:rPr>
                            <a:t>C</a:t>
                          </a:r>
                          <a:endParaRPr lang="zh-CN" sz="1400" dirty="0">
                            <a:effectLst/>
                            <a:latin typeface="Times New Roman"/>
                            <a:ea typeface="宋体"/>
                          </a:endParaRPr>
                        </a:p>
                      </a:txBody>
                      <a:tcPr marL="68580" marR="68580" marT="0" marB="0" anchor="ctr"/>
                    </a:tc>
                    <a:tc>
                      <a:txBody>
                        <a:bodyPr/>
                        <a:lstStyle/>
                        <a:p>
                          <a:endParaRPr lang="zh-CN"/>
                        </a:p>
                      </a:txBody>
                      <a:tcPr marL="68580" marR="68580" marT="0" marB="0" anchor="ctr">
                        <a:blipFill rotWithShape="1">
                          <a:blip r:embed="rId2"/>
                          <a:stretch>
                            <a:fillRect l="-824675" r="-1299" b="-250000"/>
                          </a:stretch>
                        </a:blipFill>
                      </a:tcPr>
                    </a:tc>
                  </a:tr>
                  <a:tr h="559843">
                    <a:tc>
                      <a:txBody>
                        <a:bodyPr/>
                        <a:lstStyle/>
                        <a:p>
                          <a:pPr algn="ctr">
                            <a:spcBef>
                              <a:spcPts val="600"/>
                            </a:spcBef>
                            <a:spcAft>
                              <a:spcPts val="600"/>
                            </a:spcAft>
                          </a:pPr>
                          <a:r>
                            <a:rPr lang="zh-CN" sz="1600" kern="100">
                              <a:effectLst/>
                            </a:rPr>
                            <a:t>农户</a:t>
                          </a:r>
                          <a:r>
                            <a:rPr lang="de-DE" sz="1600" kern="100">
                              <a:effectLst/>
                            </a:rPr>
                            <a:t>A</a:t>
                          </a:r>
                          <a:endParaRPr lang="zh-CN" sz="1400">
                            <a:effectLst/>
                            <a:latin typeface="Times New Roman"/>
                            <a:ea typeface="宋体"/>
                          </a:endParaRPr>
                        </a:p>
                      </a:txBody>
                      <a:tcPr marL="68580" marR="68580" marT="0" marB="0" anchor="ctr"/>
                    </a:tc>
                    <a:tc>
                      <a:txBody>
                        <a:bodyPr/>
                        <a:lstStyle/>
                        <a:p>
                          <a:pPr algn="ctr">
                            <a:spcBef>
                              <a:spcPts val="600"/>
                            </a:spcBef>
                            <a:spcAft>
                              <a:spcPts val="600"/>
                            </a:spcAft>
                          </a:pPr>
                          <a:r>
                            <a:rPr lang="de-DE" sz="1600" kern="100" dirty="0">
                              <a:effectLst/>
                            </a:rPr>
                            <a:t>1</a:t>
                          </a:r>
                          <a:endParaRPr lang="zh-CN" sz="1400" dirty="0">
                            <a:effectLst/>
                            <a:latin typeface="Times New Roman"/>
                            <a:ea typeface="宋体"/>
                          </a:endParaRPr>
                        </a:p>
                      </a:txBody>
                      <a:tcPr marL="68580" marR="68580" marT="0" marB="0" anchor="ctr"/>
                    </a:tc>
                    <a:tc>
                      <a:txBody>
                        <a:bodyPr/>
                        <a:lstStyle/>
                        <a:p>
                          <a:pPr algn="ctr">
                            <a:spcBef>
                              <a:spcPts val="600"/>
                            </a:spcBef>
                            <a:spcAft>
                              <a:spcPts val="600"/>
                            </a:spcAft>
                          </a:pPr>
                          <a:r>
                            <a:rPr lang="de-DE" sz="1600" kern="100" dirty="0">
                              <a:effectLst/>
                            </a:rPr>
                            <a:t>1/5</a:t>
                          </a:r>
                          <a:endParaRPr lang="zh-CN" sz="1400" dirty="0">
                            <a:effectLst/>
                            <a:latin typeface="Times New Roman"/>
                            <a:ea typeface="宋体"/>
                          </a:endParaRPr>
                        </a:p>
                      </a:txBody>
                      <a:tcPr marL="68580" marR="68580" marT="0" marB="0" anchor="ctr"/>
                    </a:tc>
                    <a:tc>
                      <a:txBody>
                        <a:bodyPr/>
                        <a:lstStyle/>
                        <a:p>
                          <a:pPr algn="ctr">
                            <a:spcBef>
                              <a:spcPts val="600"/>
                            </a:spcBef>
                            <a:spcAft>
                              <a:spcPts val="600"/>
                            </a:spcAft>
                          </a:pPr>
                          <a:r>
                            <a:rPr lang="de-DE" sz="1600" kern="100" dirty="0">
                              <a:effectLst/>
                            </a:rPr>
                            <a:t>1</a:t>
                          </a:r>
                          <a:endParaRPr lang="zh-CN" sz="1400" dirty="0">
                            <a:effectLst/>
                            <a:latin typeface="Times New Roman"/>
                            <a:ea typeface="宋体"/>
                          </a:endParaRPr>
                        </a:p>
                      </a:txBody>
                      <a:tcPr marL="68580" marR="68580" marT="0" marB="0" anchor="ctr"/>
                    </a:tc>
                    <a:tc>
                      <a:txBody>
                        <a:bodyPr/>
                        <a:lstStyle/>
                        <a:p>
                          <a:pPr algn="ctr">
                            <a:spcBef>
                              <a:spcPts val="600"/>
                            </a:spcBef>
                            <a:spcAft>
                              <a:spcPts val="600"/>
                            </a:spcAft>
                          </a:pPr>
                          <a:r>
                            <a:rPr lang="de-DE" sz="1600" kern="100">
                              <a:effectLst/>
                            </a:rPr>
                            <a:t>1/5</a:t>
                          </a:r>
                          <a:endParaRPr lang="zh-CN" sz="1400">
                            <a:effectLst/>
                            <a:latin typeface="Times New Roman"/>
                            <a:ea typeface="宋体"/>
                          </a:endParaRPr>
                        </a:p>
                      </a:txBody>
                      <a:tcPr marL="68580" marR="68580" marT="0" marB="0" anchor="ctr"/>
                    </a:tc>
                  </a:tr>
                  <a:tr h="279922">
                    <a:tc>
                      <a:txBody>
                        <a:bodyPr/>
                        <a:lstStyle/>
                        <a:p>
                          <a:pPr algn="ctr">
                            <a:spcBef>
                              <a:spcPts val="600"/>
                            </a:spcBef>
                            <a:spcAft>
                              <a:spcPts val="600"/>
                            </a:spcAft>
                          </a:pPr>
                          <a:r>
                            <a:rPr lang="zh-CN" sz="1600" kern="100">
                              <a:effectLst/>
                            </a:rPr>
                            <a:t>政府</a:t>
                          </a:r>
                          <a:r>
                            <a:rPr lang="de-DE" sz="1600" kern="100">
                              <a:effectLst/>
                            </a:rPr>
                            <a:t>B</a:t>
                          </a:r>
                          <a:endParaRPr lang="zh-CN" sz="1400">
                            <a:effectLst/>
                            <a:latin typeface="Times New Roman"/>
                            <a:ea typeface="宋体"/>
                          </a:endParaRPr>
                        </a:p>
                      </a:txBody>
                      <a:tcPr marL="68580" marR="68580" marT="0" marB="0" anchor="ctr"/>
                    </a:tc>
                    <a:tc>
                      <a:txBody>
                        <a:bodyPr/>
                        <a:lstStyle/>
                        <a:p>
                          <a:pPr algn="ctr">
                            <a:spcBef>
                              <a:spcPts val="600"/>
                            </a:spcBef>
                            <a:spcAft>
                              <a:spcPts val="600"/>
                            </a:spcAft>
                          </a:pPr>
                          <a:r>
                            <a:rPr lang="de-DE" sz="1600" kern="100">
                              <a:effectLst/>
                            </a:rPr>
                            <a:t>5</a:t>
                          </a:r>
                          <a:endParaRPr lang="zh-CN" sz="1400">
                            <a:effectLst/>
                            <a:latin typeface="Times New Roman"/>
                            <a:ea typeface="宋体"/>
                          </a:endParaRPr>
                        </a:p>
                      </a:txBody>
                      <a:tcPr marL="68580" marR="68580" marT="0" marB="0" anchor="ctr"/>
                    </a:tc>
                    <a:tc>
                      <a:txBody>
                        <a:bodyPr/>
                        <a:lstStyle/>
                        <a:p>
                          <a:pPr algn="ctr">
                            <a:spcBef>
                              <a:spcPts val="600"/>
                            </a:spcBef>
                            <a:spcAft>
                              <a:spcPts val="600"/>
                            </a:spcAft>
                          </a:pPr>
                          <a:r>
                            <a:rPr lang="de-DE" sz="1600" kern="100">
                              <a:effectLst/>
                            </a:rPr>
                            <a:t>1</a:t>
                          </a:r>
                          <a:endParaRPr lang="zh-CN" sz="1400">
                            <a:effectLst/>
                            <a:latin typeface="Times New Roman"/>
                            <a:ea typeface="宋体"/>
                          </a:endParaRPr>
                        </a:p>
                      </a:txBody>
                      <a:tcPr marL="68580" marR="68580" marT="0" marB="0" anchor="ctr"/>
                    </a:tc>
                    <a:tc>
                      <a:txBody>
                        <a:bodyPr/>
                        <a:lstStyle/>
                        <a:p>
                          <a:pPr algn="ctr">
                            <a:spcBef>
                              <a:spcPts val="600"/>
                            </a:spcBef>
                            <a:spcAft>
                              <a:spcPts val="600"/>
                            </a:spcAft>
                          </a:pPr>
                          <a:r>
                            <a:rPr lang="de-DE" sz="1600" kern="100" dirty="0">
                              <a:effectLst/>
                            </a:rPr>
                            <a:t>5</a:t>
                          </a:r>
                          <a:endParaRPr lang="zh-CN" sz="1400" dirty="0">
                            <a:effectLst/>
                            <a:latin typeface="Times New Roman"/>
                            <a:ea typeface="宋体"/>
                          </a:endParaRPr>
                        </a:p>
                      </a:txBody>
                      <a:tcPr marL="68580" marR="68580" marT="0" marB="0" anchor="ctr"/>
                    </a:tc>
                    <a:tc>
                      <a:txBody>
                        <a:bodyPr/>
                        <a:lstStyle/>
                        <a:p>
                          <a:pPr algn="ctr">
                            <a:spcBef>
                              <a:spcPts val="600"/>
                            </a:spcBef>
                            <a:spcAft>
                              <a:spcPts val="600"/>
                            </a:spcAft>
                          </a:pPr>
                          <a:r>
                            <a:rPr lang="de-DE" sz="1600" kern="100">
                              <a:effectLst/>
                            </a:rPr>
                            <a:t>25</a:t>
                          </a:r>
                          <a:endParaRPr lang="zh-CN" sz="1400">
                            <a:effectLst/>
                            <a:latin typeface="Times New Roman"/>
                            <a:ea typeface="宋体"/>
                          </a:endParaRPr>
                        </a:p>
                      </a:txBody>
                      <a:tcPr marL="68580" marR="68580" marT="0" marB="0" anchor="ctr"/>
                    </a:tc>
                  </a:tr>
                  <a:tr h="559843">
                    <a:tc>
                      <a:txBody>
                        <a:bodyPr/>
                        <a:lstStyle/>
                        <a:p>
                          <a:pPr algn="ctr">
                            <a:spcBef>
                              <a:spcPts val="600"/>
                            </a:spcBef>
                            <a:spcAft>
                              <a:spcPts val="600"/>
                            </a:spcAft>
                          </a:pPr>
                          <a:r>
                            <a:rPr lang="zh-CN" sz="1600" kern="100">
                              <a:effectLst/>
                            </a:rPr>
                            <a:t>保险公司</a:t>
                          </a:r>
                          <a:r>
                            <a:rPr lang="de-DE" sz="1600" kern="100">
                              <a:effectLst/>
                            </a:rPr>
                            <a:t>C</a:t>
                          </a:r>
                          <a:endParaRPr lang="zh-CN" sz="1400">
                            <a:effectLst/>
                            <a:latin typeface="Times New Roman"/>
                            <a:ea typeface="宋体"/>
                          </a:endParaRPr>
                        </a:p>
                      </a:txBody>
                      <a:tcPr marL="68580" marR="68580" marT="0" marB="0" anchor="ctr"/>
                    </a:tc>
                    <a:tc>
                      <a:txBody>
                        <a:bodyPr/>
                        <a:lstStyle/>
                        <a:p>
                          <a:pPr algn="ctr">
                            <a:spcBef>
                              <a:spcPts val="600"/>
                            </a:spcBef>
                            <a:spcAft>
                              <a:spcPts val="600"/>
                            </a:spcAft>
                          </a:pPr>
                          <a:r>
                            <a:rPr lang="de-DE" sz="1600" kern="100">
                              <a:effectLst/>
                            </a:rPr>
                            <a:t>1</a:t>
                          </a:r>
                          <a:endParaRPr lang="zh-CN" sz="1400">
                            <a:effectLst/>
                            <a:latin typeface="Times New Roman"/>
                            <a:ea typeface="宋体"/>
                          </a:endParaRPr>
                        </a:p>
                      </a:txBody>
                      <a:tcPr marL="68580" marR="68580" marT="0" marB="0" anchor="ctr"/>
                    </a:tc>
                    <a:tc>
                      <a:txBody>
                        <a:bodyPr/>
                        <a:lstStyle/>
                        <a:p>
                          <a:pPr algn="ctr">
                            <a:spcBef>
                              <a:spcPts val="600"/>
                            </a:spcBef>
                            <a:spcAft>
                              <a:spcPts val="600"/>
                            </a:spcAft>
                          </a:pPr>
                          <a:r>
                            <a:rPr lang="de-DE" sz="1600" kern="100">
                              <a:effectLst/>
                            </a:rPr>
                            <a:t>1/5</a:t>
                          </a:r>
                          <a:endParaRPr lang="zh-CN" sz="1400">
                            <a:effectLst/>
                            <a:latin typeface="Times New Roman"/>
                            <a:ea typeface="宋体"/>
                          </a:endParaRPr>
                        </a:p>
                      </a:txBody>
                      <a:tcPr marL="68580" marR="68580" marT="0" marB="0" anchor="ctr"/>
                    </a:tc>
                    <a:tc>
                      <a:txBody>
                        <a:bodyPr/>
                        <a:lstStyle/>
                        <a:p>
                          <a:pPr algn="ctr">
                            <a:spcBef>
                              <a:spcPts val="600"/>
                            </a:spcBef>
                            <a:spcAft>
                              <a:spcPts val="600"/>
                            </a:spcAft>
                          </a:pPr>
                          <a:r>
                            <a:rPr lang="de-DE" sz="1600" kern="100" dirty="0">
                              <a:effectLst/>
                            </a:rPr>
                            <a:t>1</a:t>
                          </a:r>
                          <a:endParaRPr lang="zh-CN" sz="1400" dirty="0">
                            <a:effectLst/>
                            <a:latin typeface="Times New Roman"/>
                            <a:ea typeface="宋体"/>
                          </a:endParaRPr>
                        </a:p>
                      </a:txBody>
                      <a:tcPr marL="68580" marR="68580" marT="0" marB="0" anchor="ctr"/>
                    </a:tc>
                    <a:tc>
                      <a:txBody>
                        <a:bodyPr/>
                        <a:lstStyle/>
                        <a:p>
                          <a:pPr algn="ctr">
                            <a:spcBef>
                              <a:spcPts val="600"/>
                            </a:spcBef>
                            <a:spcAft>
                              <a:spcPts val="600"/>
                            </a:spcAft>
                          </a:pPr>
                          <a:r>
                            <a:rPr lang="de-DE" sz="1600" kern="100" dirty="0">
                              <a:effectLst/>
                            </a:rPr>
                            <a:t>1/5</a:t>
                          </a:r>
                          <a:endParaRPr lang="zh-CN" sz="1400" dirty="0">
                            <a:effectLst/>
                            <a:latin typeface="Times New Roman"/>
                            <a:ea typeface="宋体"/>
                          </a:endParaRPr>
                        </a:p>
                      </a:txBody>
                      <a:tcPr marL="68580" marR="68580" marT="0" marB="0" anchor="ctr"/>
                    </a:tc>
                  </a:tr>
                </a:tbl>
              </a:graphicData>
            </a:graphic>
          </p:graphicFrame>
        </mc:Fallback>
      </mc:AlternateContent>
      <p:sp>
        <p:nvSpPr>
          <p:cNvPr id="5" name="TextBox 4"/>
          <p:cNvSpPr txBox="1"/>
          <p:nvPr/>
        </p:nvSpPr>
        <p:spPr>
          <a:xfrm>
            <a:off x="266700" y="228600"/>
            <a:ext cx="6819900" cy="646331"/>
          </a:xfrm>
          <a:prstGeom prst="rect">
            <a:avLst/>
          </a:prstGeom>
          <a:noFill/>
        </p:spPr>
        <p:txBody>
          <a:bodyPr wrap="square" rtlCol="0">
            <a:spAutoFit/>
          </a:bodyPr>
          <a:lstStyle/>
          <a:p>
            <a:r>
              <a:rPr lang="zh-CN" altLang="en-US" b="1" dirty="0" smtClean="0"/>
              <a:t>（</a:t>
            </a:r>
            <a:r>
              <a:rPr lang="en-US" altLang="zh-CN" b="1" dirty="0" smtClean="0"/>
              <a:t>1</a:t>
            </a:r>
            <a:r>
              <a:rPr lang="zh-CN" altLang="en-US" b="1" dirty="0" smtClean="0"/>
              <a:t>）第二层次对</a:t>
            </a:r>
            <a:r>
              <a:rPr lang="zh-CN" altLang="en-US" b="1" dirty="0"/>
              <a:t>第一层次（种植业保险保费财政补贴的绩效水平）的影响（判断矩阵）</a:t>
            </a:r>
          </a:p>
        </p:txBody>
      </p:sp>
      <p:sp>
        <p:nvSpPr>
          <p:cNvPr id="7" name="TextBox 6"/>
          <p:cNvSpPr txBox="1"/>
          <p:nvPr/>
        </p:nvSpPr>
        <p:spPr>
          <a:xfrm>
            <a:off x="266700" y="3155434"/>
            <a:ext cx="6819900" cy="369332"/>
          </a:xfrm>
          <a:prstGeom prst="rect">
            <a:avLst/>
          </a:prstGeom>
          <a:noFill/>
        </p:spPr>
        <p:txBody>
          <a:bodyPr wrap="square" rtlCol="0">
            <a:spAutoFit/>
          </a:bodyPr>
          <a:lstStyle/>
          <a:p>
            <a:r>
              <a:rPr lang="zh-CN" altLang="en-US" b="1" dirty="0" smtClean="0"/>
              <a:t>（</a:t>
            </a:r>
            <a:r>
              <a:rPr lang="en-US" altLang="zh-CN" b="1" dirty="0" smtClean="0"/>
              <a:t>1</a:t>
            </a:r>
            <a:r>
              <a:rPr lang="zh-CN" altLang="en-US" b="1" dirty="0" smtClean="0"/>
              <a:t>）第三层次对</a:t>
            </a:r>
            <a:r>
              <a:rPr lang="zh-CN" altLang="en-US" b="1" dirty="0"/>
              <a:t>第二层次的</a:t>
            </a:r>
            <a:r>
              <a:rPr lang="en-US" altLang="zh-CN" b="1" dirty="0"/>
              <a:t>A</a:t>
            </a:r>
            <a:r>
              <a:rPr lang="zh-CN" altLang="en-US" b="1" dirty="0"/>
              <a:t>的影响（判断矩阵）</a:t>
            </a:r>
          </a:p>
        </p:txBody>
      </p:sp>
      <mc:AlternateContent xmlns:mc="http://schemas.openxmlformats.org/markup-compatibility/2006">
        <mc:Choice xmlns:a14="http://schemas.microsoft.com/office/drawing/2010/main" Requires="a14">
          <p:graphicFrame>
            <p:nvGraphicFramePr>
              <p:cNvPr id="6" name="表格 5"/>
              <p:cNvGraphicFramePr>
                <a:graphicFrameLocks noGrp="1"/>
              </p:cNvGraphicFramePr>
              <p:nvPr>
                <p:extLst>
                  <p:ext uri="{D42A27DB-BD31-4B8C-83A1-F6EECF244321}">
                    <p14:modId xmlns:p14="http://schemas.microsoft.com/office/powerpoint/2010/main" val="892809215"/>
                  </p:ext>
                </p:extLst>
              </p:nvPr>
            </p:nvGraphicFramePr>
            <p:xfrm>
              <a:off x="444502" y="3834607"/>
              <a:ext cx="6769098" cy="2111156"/>
            </p:xfrm>
            <a:graphic>
              <a:graphicData uri="http://schemas.openxmlformats.org/drawingml/2006/table">
                <a:tbl>
                  <a:tblPr firstRow="1" firstCol="1" bandRow="1">
                    <a:tableStyleId>{5C22544A-7EE6-4342-B048-85BDC9FD1C3A}</a:tableStyleId>
                  </a:tblPr>
                  <a:tblGrid>
                    <a:gridCol w="1128183"/>
                    <a:gridCol w="1128183"/>
                    <a:gridCol w="1128183"/>
                    <a:gridCol w="1128183"/>
                    <a:gridCol w="1128183"/>
                    <a:gridCol w="1128183"/>
                  </a:tblGrid>
                  <a:tr h="637198">
                    <a:tc>
                      <a:txBody>
                        <a:bodyPr/>
                        <a:lstStyle/>
                        <a:p>
                          <a:pPr algn="ctr">
                            <a:spcBef>
                              <a:spcPts val="600"/>
                            </a:spcBef>
                            <a:spcAft>
                              <a:spcPts val="600"/>
                            </a:spcAft>
                          </a:pPr>
                          <a:r>
                            <a:rPr lang="zh-CN" sz="1800" kern="100" dirty="0">
                              <a:effectLst/>
                            </a:rPr>
                            <a:t>对农户</a:t>
                          </a:r>
                          <a:r>
                            <a:rPr lang="de-DE" sz="1800" kern="100" dirty="0">
                              <a:effectLst/>
                            </a:rPr>
                            <a:t>A</a:t>
                          </a:r>
                          <a:endParaRPr lang="zh-CN" sz="1600" dirty="0">
                            <a:effectLst/>
                            <a:latin typeface="Times New Roman"/>
                            <a:ea typeface="宋体"/>
                          </a:endParaRPr>
                        </a:p>
                      </a:txBody>
                      <a:tcPr marL="68580" marR="68580" marT="0" marB="0"/>
                    </a:tc>
                    <a:tc>
                      <a:txBody>
                        <a:bodyPr/>
                        <a:lstStyle/>
                        <a:p>
                          <a:pPr algn="ctr">
                            <a:spcBef>
                              <a:spcPts val="600"/>
                            </a:spcBef>
                            <a:spcAft>
                              <a:spcPts val="600"/>
                            </a:spcAft>
                          </a:pPr>
                          <a:r>
                            <a:rPr lang="zh-CN" sz="1800" kern="100">
                              <a:effectLst/>
                            </a:rPr>
                            <a:t>积极性</a:t>
                          </a:r>
                          <a14:m>
                            <m:oMath xmlns:m="http://schemas.openxmlformats.org/officeDocument/2006/math">
                              <m:sSub>
                                <m:sSubPr>
                                  <m:ctrlPr>
                                    <a:rPr lang="zh-CN" sz="1600">
                                      <a:effectLst/>
                                    </a:rPr>
                                  </m:ctrlPr>
                                </m:sSubPr>
                                <m:e>
                                  <m:r>
                                    <m:rPr>
                                      <m:sty m:val="p"/>
                                    </m:rPr>
                                    <a:rPr lang="de-DE" sz="1600">
                                      <a:effectLst/>
                                    </a:rPr>
                                    <m:t>A</m:t>
                                  </m:r>
                                </m:e>
                                <m:sub>
                                  <m:r>
                                    <a:rPr lang="de-DE" sz="1600">
                                      <a:effectLst/>
                                    </a:rPr>
                                    <m:t>1</m:t>
                                  </m:r>
                                </m:sub>
                              </m:sSub>
                            </m:oMath>
                          </a14:m>
                          <a:endParaRPr lang="zh-CN" sz="1600">
                            <a:effectLst/>
                            <a:latin typeface="Times New Roman"/>
                            <a:ea typeface="宋体"/>
                          </a:endParaRPr>
                        </a:p>
                      </a:txBody>
                      <a:tcPr marL="68580" marR="68580" marT="0" marB="0"/>
                    </a:tc>
                    <a:tc>
                      <a:txBody>
                        <a:bodyPr/>
                        <a:lstStyle/>
                        <a:p>
                          <a:pPr algn="ctr">
                            <a:spcBef>
                              <a:spcPts val="600"/>
                            </a:spcBef>
                            <a:spcAft>
                              <a:spcPts val="600"/>
                            </a:spcAft>
                          </a:pPr>
                          <a:r>
                            <a:rPr lang="zh-CN" sz="1800" kern="100">
                              <a:effectLst/>
                            </a:rPr>
                            <a:t>收益</a:t>
                          </a:r>
                          <a14:m>
                            <m:oMath xmlns:m="http://schemas.openxmlformats.org/officeDocument/2006/math">
                              <m:sSub>
                                <m:sSubPr>
                                  <m:ctrlPr>
                                    <a:rPr lang="zh-CN" sz="1600">
                                      <a:effectLst/>
                                    </a:rPr>
                                  </m:ctrlPr>
                                </m:sSubPr>
                                <m:e>
                                  <m:r>
                                    <a:rPr lang="de-DE" sz="1600">
                                      <a:effectLst/>
                                    </a:rPr>
                                    <m:t> </m:t>
                                  </m:r>
                                  <m:r>
                                    <m:rPr>
                                      <m:sty m:val="p"/>
                                    </m:rPr>
                                    <a:rPr lang="de-DE" sz="1600">
                                      <a:effectLst/>
                                    </a:rPr>
                                    <m:t>A</m:t>
                                  </m:r>
                                </m:e>
                                <m:sub>
                                  <m:r>
                                    <a:rPr lang="de-DE" sz="1600">
                                      <a:effectLst/>
                                    </a:rPr>
                                    <m:t>2</m:t>
                                  </m:r>
                                </m:sub>
                              </m:sSub>
                            </m:oMath>
                          </a14:m>
                          <a:endParaRPr lang="zh-CN" sz="1600">
                            <a:effectLst/>
                            <a:latin typeface="Times New Roman"/>
                            <a:ea typeface="宋体"/>
                          </a:endParaRPr>
                        </a:p>
                      </a:txBody>
                      <a:tcPr marL="68580" marR="68580" marT="0" marB="0"/>
                    </a:tc>
                    <a:tc>
                      <a:txBody>
                        <a:bodyPr/>
                        <a:lstStyle/>
                        <a:p>
                          <a:pPr algn="ctr">
                            <a:spcBef>
                              <a:spcPts val="600"/>
                            </a:spcBef>
                            <a:spcAft>
                              <a:spcPts val="600"/>
                            </a:spcAft>
                          </a:pPr>
                          <a:r>
                            <a:rPr lang="zh-CN" sz="1800" kern="100">
                              <a:effectLst/>
                            </a:rPr>
                            <a:t>负担能力</a:t>
                          </a:r>
                          <a14:m>
                            <m:oMath xmlns:m="http://schemas.openxmlformats.org/officeDocument/2006/math">
                              <m:sSub>
                                <m:sSubPr>
                                  <m:ctrlPr>
                                    <a:rPr lang="zh-CN" sz="1600">
                                      <a:effectLst/>
                                    </a:rPr>
                                  </m:ctrlPr>
                                </m:sSubPr>
                                <m:e>
                                  <m:r>
                                    <m:rPr>
                                      <m:sty m:val="p"/>
                                    </m:rPr>
                                    <a:rPr lang="de-DE" sz="1600">
                                      <a:effectLst/>
                                    </a:rPr>
                                    <m:t>A</m:t>
                                  </m:r>
                                </m:e>
                                <m:sub>
                                  <m:r>
                                    <a:rPr lang="de-DE" sz="1600">
                                      <a:effectLst/>
                                    </a:rPr>
                                    <m:t>3</m:t>
                                  </m:r>
                                </m:sub>
                              </m:sSub>
                            </m:oMath>
                          </a14:m>
                          <a:endParaRPr lang="zh-CN" sz="1600">
                            <a:effectLst/>
                            <a:latin typeface="Times New Roman"/>
                            <a:ea typeface="宋体"/>
                          </a:endParaRPr>
                        </a:p>
                      </a:txBody>
                      <a:tcPr marL="68580" marR="68580" marT="0" marB="0"/>
                    </a:tc>
                    <a:tc>
                      <a:txBody>
                        <a:bodyPr/>
                        <a:lstStyle/>
                        <a:p>
                          <a:pPr algn="ctr">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zh-CN" sz="1600">
                                        <a:effectLst/>
                                      </a:rPr>
                                    </m:ctrlPr>
                                  </m:sSubPr>
                                  <m:e>
                                    <m:r>
                                      <m:rPr>
                                        <m:sty m:val="p"/>
                                      </m:rPr>
                                      <a:rPr lang="de-DE" sz="1600">
                                        <a:effectLst/>
                                      </a:rPr>
                                      <m:t>M</m:t>
                                    </m:r>
                                  </m:e>
                                  <m:sub>
                                    <m:r>
                                      <m:rPr>
                                        <m:sty m:val="p"/>
                                      </m:rPr>
                                      <a:rPr lang="de-DE" sz="1600">
                                        <a:effectLst/>
                                      </a:rPr>
                                      <m:t>i</m:t>
                                    </m:r>
                                  </m:sub>
                                </m:sSub>
                              </m:oMath>
                            </m:oMathPara>
                          </a14:m>
                          <a:endParaRPr lang="zh-CN" sz="1600" dirty="0">
                            <a:effectLst/>
                            <a:latin typeface="Times New Roman"/>
                            <a:ea typeface="宋体"/>
                          </a:endParaRPr>
                        </a:p>
                      </a:txBody>
                      <a:tcPr marL="68580" marR="68580" marT="0" marB="0"/>
                    </a:tc>
                    <a:tc>
                      <a:txBody>
                        <a:bodyPr/>
                        <a:lstStyle/>
                        <a:p>
                          <a:pPr algn="ctr">
                            <a:spcBef>
                              <a:spcPts val="600"/>
                            </a:spcBef>
                            <a:spcAft>
                              <a:spcPts val="600"/>
                            </a:spcAft>
                          </a:pPr>
                          <a:r>
                            <a:rPr lang="zh-CN" sz="1800" kern="100">
                              <a:effectLst/>
                            </a:rPr>
                            <a:t>相对权重</a:t>
                          </a:r>
                          <a14:m>
                            <m:oMath xmlns:m="http://schemas.openxmlformats.org/officeDocument/2006/math">
                              <m:acc>
                                <m:accPr>
                                  <m:chr m:val="̅"/>
                                  <m:ctrlPr>
                                    <a:rPr lang="zh-CN" sz="1600">
                                      <a:effectLst/>
                                    </a:rPr>
                                  </m:ctrlPr>
                                </m:accPr>
                                <m:e>
                                  <m:sSub>
                                    <m:sSubPr>
                                      <m:ctrlPr>
                                        <a:rPr lang="zh-CN" sz="1600">
                                          <a:effectLst/>
                                        </a:rPr>
                                      </m:ctrlPr>
                                    </m:sSubPr>
                                    <m:e>
                                      <m:r>
                                        <m:rPr>
                                          <m:sty m:val="p"/>
                                        </m:rPr>
                                        <a:rPr lang="de-DE" sz="1600">
                                          <a:effectLst/>
                                        </a:rPr>
                                        <m:t>W</m:t>
                                      </m:r>
                                    </m:e>
                                    <m:sub>
                                      <m:r>
                                        <m:rPr>
                                          <m:sty m:val="p"/>
                                        </m:rPr>
                                        <a:rPr lang="de-DE" sz="1600">
                                          <a:effectLst/>
                                        </a:rPr>
                                        <m:t>i</m:t>
                                      </m:r>
                                    </m:sub>
                                  </m:sSub>
                                </m:e>
                              </m:acc>
                            </m:oMath>
                          </a14:m>
                          <a:endParaRPr lang="zh-CN" sz="1600">
                            <a:effectLst/>
                            <a:latin typeface="Times New Roman"/>
                            <a:ea typeface="宋体"/>
                          </a:endParaRPr>
                        </a:p>
                      </a:txBody>
                      <a:tcPr marL="68580" marR="68580" marT="0" marB="0"/>
                    </a:tc>
                  </a:tr>
                  <a:tr h="477899">
                    <a:tc>
                      <a:txBody>
                        <a:bodyPr/>
                        <a:lstStyle/>
                        <a:p>
                          <a:pPr algn="ctr">
                            <a:spcBef>
                              <a:spcPts val="600"/>
                            </a:spcBef>
                            <a:spcAft>
                              <a:spcPts val="600"/>
                            </a:spcAft>
                          </a:pPr>
                          <a:r>
                            <a:rPr lang="zh-CN" sz="1800" kern="100">
                              <a:effectLst/>
                            </a:rPr>
                            <a:t>积极性</a:t>
                          </a:r>
                          <a14:m>
                            <m:oMath xmlns:m="http://schemas.openxmlformats.org/officeDocument/2006/math">
                              <m:sSub>
                                <m:sSubPr>
                                  <m:ctrlPr>
                                    <a:rPr lang="zh-CN" sz="1600">
                                      <a:effectLst/>
                                    </a:rPr>
                                  </m:ctrlPr>
                                </m:sSubPr>
                                <m:e>
                                  <m:r>
                                    <m:rPr>
                                      <m:sty m:val="p"/>
                                    </m:rPr>
                                    <a:rPr lang="de-DE" sz="1600">
                                      <a:effectLst/>
                                    </a:rPr>
                                    <m:t>A</m:t>
                                  </m:r>
                                </m:e>
                                <m:sub>
                                  <m:r>
                                    <a:rPr lang="de-DE" sz="1600">
                                      <a:effectLst/>
                                    </a:rPr>
                                    <m:t>1</m:t>
                                  </m:r>
                                </m:sub>
                              </m:sSub>
                            </m:oMath>
                          </a14:m>
                          <a:endParaRPr lang="zh-CN" sz="1600">
                            <a:effectLst/>
                            <a:latin typeface="Times New Roman"/>
                            <a:ea typeface="宋体"/>
                          </a:endParaRPr>
                        </a:p>
                      </a:txBody>
                      <a:tcPr marL="68580" marR="68580" marT="0" marB="0"/>
                    </a:tc>
                    <a:tc>
                      <a:txBody>
                        <a:bodyPr/>
                        <a:lstStyle/>
                        <a:p>
                          <a:pPr algn="ctr">
                            <a:spcBef>
                              <a:spcPts val="600"/>
                            </a:spcBef>
                            <a:spcAft>
                              <a:spcPts val="600"/>
                            </a:spcAft>
                          </a:pPr>
                          <a:r>
                            <a:rPr lang="de-DE" sz="1800" kern="100">
                              <a:effectLst/>
                            </a:rPr>
                            <a:t>1</a:t>
                          </a:r>
                          <a:endParaRPr lang="zh-CN" sz="1600">
                            <a:effectLst/>
                            <a:latin typeface="Times New Roman"/>
                            <a:ea typeface="宋体"/>
                          </a:endParaRPr>
                        </a:p>
                      </a:txBody>
                      <a:tcPr marL="68580" marR="68580" marT="0" marB="0"/>
                    </a:tc>
                    <a:tc>
                      <a:txBody>
                        <a:bodyPr/>
                        <a:lstStyle/>
                        <a:p>
                          <a:pPr algn="ctr">
                            <a:spcBef>
                              <a:spcPts val="600"/>
                            </a:spcBef>
                            <a:spcAft>
                              <a:spcPts val="600"/>
                            </a:spcAft>
                          </a:pPr>
                          <a:r>
                            <a:rPr lang="de-DE" sz="1800" kern="100">
                              <a:effectLst/>
                            </a:rPr>
                            <a:t>1</a:t>
                          </a:r>
                          <a:endParaRPr lang="zh-CN" sz="1600">
                            <a:effectLst/>
                            <a:latin typeface="Times New Roman"/>
                            <a:ea typeface="宋体"/>
                          </a:endParaRPr>
                        </a:p>
                      </a:txBody>
                      <a:tcPr marL="68580" marR="68580" marT="0" marB="0"/>
                    </a:tc>
                    <a:tc>
                      <a:txBody>
                        <a:bodyPr/>
                        <a:lstStyle/>
                        <a:p>
                          <a:pPr algn="ctr">
                            <a:spcBef>
                              <a:spcPts val="600"/>
                            </a:spcBef>
                            <a:spcAft>
                              <a:spcPts val="600"/>
                            </a:spcAft>
                          </a:pPr>
                          <a:r>
                            <a:rPr lang="de-DE" sz="1800" kern="100">
                              <a:effectLst/>
                            </a:rPr>
                            <a:t>1/3</a:t>
                          </a:r>
                          <a:endParaRPr lang="zh-CN" sz="1600">
                            <a:effectLst/>
                            <a:latin typeface="Times New Roman"/>
                            <a:ea typeface="宋体"/>
                          </a:endParaRPr>
                        </a:p>
                      </a:txBody>
                      <a:tcPr marL="68580" marR="68580" marT="0" marB="0"/>
                    </a:tc>
                    <a:tc>
                      <a:txBody>
                        <a:bodyPr/>
                        <a:lstStyle/>
                        <a:p>
                          <a:pPr algn="ctr">
                            <a:spcBef>
                              <a:spcPts val="600"/>
                            </a:spcBef>
                            <a:spcAft>
                              <a:spcPts val="600"/>
                            </a:spcAft>
                          </a:pPr>
                          <a:r>
                            <a:rPr lang="de-DE" sz="1800" kern="100">
                              <a:effectLst/>
                            </a:rPr>
                            <a:t>1/3</a:t>
                          </a:r>
                          <a:endParaRPr lang="zh-CN" sz="1600">
                            <a:effectLst/>
                            <a:latin typeface="Times New Roman"/>
                            <a:ea typeface="宋体"/>
                          </a:endParaRPr>
                        </a:p>
                      </a:txBody>
                      <a:tcPr marL="68580" marR="68580" marT="0" marB="0"/>
                    </a:tc>
                    <a:tc>
                      <a:txBody>
                        <a:bodyPr/>
                        <a:lstStyle/>
                        <a:p>
                          <a:pPr algn="ctr">
                            <a:spcBef>
                              <a:spcPts val="600"/>
                            </a:spcBef>
                            <a:spcAft>
                              <a:spcPts val="600"/>
                            </a:spcAft>
                          </a:pPr>
                          <a:r>
                            <a:rPr lang="de-DE" sz="1800" kern="100">
                              <a:effectLst/>
                            </a:rPr>
                            <a:t>0.14</a:t>
                          </a:r>
                          <a:endParaRPr lang="zh-CN" sz="1600">
                            <a:effectLst/>
                            <a:latin typeface="Times New Roman"/>
                            <a:ea typeface="宋体"/>
                          </a:endParaRPr>
                        </a:p>
                      </a:txBody>
                      <a:tcPr marL="68580" marR="68580" marT="0" marB="0"/>
                    </a:tc>
                  </a:tr>
                  <a:tr h="477899">
                    <a:tc>
                      <a:txBody>
                        <a:bodyPr/>
                        <a:lstStyle/>
                        <a:p>
                          <a:pPr algn="ctr">
                            <a:spcBef>
                              <a:spcPts val="600"/>
                            </a:spcBef>
                            <a:spcAft>
                              <a:spcPts val="600"/>
                            </a:spcAft>
                          </a:pPr>
                          <a:r>
                            <a:rPr lang="zh-CN" sz="1800" kern="100">
                              <a:effectLst/>
                            </a:rPr>
                            <a:t>收益</a:t>
                          </a:r>
                          <a14:m>
                            <m:oMath xmlns:m="http://schemas.openxmlformats.org/officeDocument/2006/math">
                              <m:sSub>
                                <m:sSubPr>
                                  <m:ctrlPr>
                                    <a:rPr lang="zh-CN" sz="1600">
                                      <a:effectLst/>
                                    </a:rPr>
                                  </m:ctrlPr>
                                </m:sSubPr>
                                <m:e>
                                  <m:r>
                                    <a:rPr lang="de-DE" sz="1600">
                                      <a:effectLst/>
                                    </a:rPr>
                                    <m:t> </m:t>
                                  </m:r>
                                  <m:r>
                                    <m:rPr>
                                      <m:sty m:val="p"/>
                                    </m:rPr>
                                    <a:rPr lang="de-DE" sz="1600">
                                      <a:effectLst/>
                                    </a:rPr>
                                    <m:t>A</m:t>
                                  </m:r>
                                </m:e>
                                <m:sub>
                                  <m:r>
                                    <a:rPr lang="de-DE" sz="1600">
                                      <a:effectLst/>
                                    </a:rPr>
                                    <m:t>2</m:t>
                                  </m:r>
                                </m:sub>
                              </m:sSub>
                            </m:oMath>
                          </a14:m>
                          <a:endParaRPr lang="zh-CN" sz="1600">
                            <a:effectLst/>
                            <a:latin typeface="Times New Roman"/>
                            <a:ea typeface="宋体"/>
                          </a:endParaRPr>
                        </a:p>
                      </a:txBody>
                      <a:tcPr marL="68580" marR="68580" marT="0" marB="0"/>
                    </a:tc>
                    <a:tc>
                      <a:txBody>
                        <a:bodyPr/>
                        <a:lstStyle/>
                        <a:p>
                          <a:pPr algn="ctr">
                            <a:spcBef>
                              <a:spcPts val="600"/>
                            </a:spcBef>
                            <a:spcAft>
                              <a:spcPts val="600"/>
                            </a:spcAft>
                          </a:pPr>
                          <a:r>
                            <a:rPr lang="de-DE" sz="1800" kern="100">
                              <a:effectLst/>
                            </a:rPr>
                            <a:t>1</a:t>
                          </a:r>
                          <a:endParaRPr lang="zh-CN" sz="1600">
                            <a:effectLst/>
                            <a:latin typeface="Times New Roman"/>
                            <a:ea typeface="宋体"/>
                          </a:endParaRPr>
                        </a:p>
                      </a:txBody>
                      <a:tcPr marL="68580" marR="68580" marT="0" marB="0"/>
                    </a:tc>
                    <a:tc>
                      <a:txBody>
                        <a:bodyPr/>
                        <a:lstStyle/>
                        <a:p>
                          <a:pPr algn="ctr">
                            <a:spcBef>
                              <a:spcPts val="600"/>
                            </a:spcBef>
                            <a:spcAft>
                              <a:spcPts val="600"/>
                            </a:spcAft>
                          </a:pPr>
                          <a:r>
                            <a:rPr lang="de-DE" sz="1800" kern="100">
                              <a:effectLst/>
                            </a:rPr>
                            <a:t>1</a:t>
                          </a:r>
                          <a:endParaRPr lang="zh-CN" sz="1600">
                            <a:effectLst/>
                            <a:latin typeface="Times New Roman"/>
                            <a:ea typeface="宋体"/>
                          </a:endParaRPr>
                        </a:p>
                      </a:txBody>
                      <a:tcPr marL="68580" marR="68580" marT="0" marB="0"/>
                    </a:tc>
                    <a:tc>
                      <a:txBody>
                        <a:bodyPr/>
                        <a:lstStyle/>
                        <a:p>
                          <a:pPr algn="ctr">
                            <a:spcBef>
                              <a:spcPts val="600"/>
                            </a:spcBef>
                            <a:spcAft>
                              <a:spcPts val="600"/>
                            </a:spcAft>
                          </a:pPr>
                          <a:r>
                            <a:rPr lang="de-DE" sz="1800" kern="100">
                              <a:effectLst/>
                            </a:rPr>
                            <a:t>1/3</a:t>
                          </a:r>
                          <a:endParaRPr lang="zh-CN" sz="1600">
                            <a:effectLst/>
                            <a:latin typeface="Times New Roman"/>
                            <a:ea typeface="宋体"/>
                          </a:endParaRPr>
                        </a:p>
                      </a:txBody>
                      <a:tcPr marL="68580" marR="68580" marT="0" marB="0"/>
                    </a:tc>
                    <a:tc>
                      <a:txBody>
                        <a:bodyPr/>
                        <a:lstStyle/>
                        <a:p>
                          <a:pPr algn="ctr">
                            <a:spcBef>
                              <a:spcPts val="600"/>
                            </a:spcBef>
                            <a:spcAft>
                              <a:spcPts val="600"/>
                            </a:spcAft>
                          </a:pPr>
                          <a:r>
                            <a:rPr lang="de-DE" sz="1800" kern="100">
                              <a:effectLst/>
                            </a:rPr>
                            <a:t>1/3</a:t>
                          </a:r>
                          <a:endParaRPr lang="zh-CN" sz="1600">
                            <a:effectLst/>
                            <a:latin typeface="Times New Roman"/>
                            <a:ea typeface="宋体"/>
                          </a:endParaRPr>
                        </a:p>
                      </a:txBody>
                      <a:tcPr marL="68580" marR="68580" marT="0" marB="0"/>
                    </a:tc>
                    <a:tc>
                      <a:txBody>
                        <a:bodyPr/>
                        <a:lstStyle/>
                        <a:p>
                          <a:pPr algn="ctr">
                            <a:spcBef>
                              <a:spcPts val="600"/>
                            </a:spcBef>
                            <a:spcAft>
                              <a:spcPts val="600"/>
                            </a:spcAft>
                          </a:pPr>
                          <a:r>
                            <a:rPr lang="de-DE" sz="1800" kern="100">
                              <a:effectLst/>
                            </a:rPr>
                            <a:t>0.14</a:t>
                          </a:r>
                          <a:endParaRPr lang="zh-CN" sz="1600">
                            <a:effectLst/>
                            <a:latin typeface="Times New Roman"/>
                            <a:ea typeface="宋体"/>
                          </a:endParaRPr>
                        </a:p>
                      </a:txBody>
                      <a:tcPr marL="68580" marR="68580" marT="0" marB="0"/>
                    </a:tc>
                  </a:tr>
                  <a:tr h="477899">
                    <a:tc>
                      <a:txBody>
                        <a:bodyPr/>
                        <a:lstStyle/>
                        <a:p>
                          <a:pPr algn="ctr">
                            <a:spcBef>
                              <a:spcPts val="600"/>
                            </a:spcBef>
                            <a:spcAft>
                              <a:spcPts val="600"/>
                            </a:spcAft>
                          </a:pPr>
                          <a:r>
                            <a:rPr lang="zh-CN" sz="1800" kern="100">
                              <a:effectLst/>
                            </a:rPr>
                            <a:t>负担能力</a:t>
                          </a:r>
                          <a14:m>
                            <m:oMath xmlns:m="http://schemas.openxmlformats.org/officeDocument/2006/math">
                              <m:sSub>
                                <m:sSubPr>
                                  <m:ctrlPr>
                                    <a:rPr lang="zh-CN" sz="1600">
                                      <a:effectLst/>
                                    </a:rPr>
                                  </m:ctrlPr>
                                </m:sSubPr>
                                <m:e>
                                  <m:r>
                                    <m:rPr>
                                      <m:sty m:val="p"/>
                                    </m:rPr>
                                    <a:rPr lang="de-DE" sz="1600">
                                      <a:effectLst/>
                                    </a:rPr>
                                    <m:t>A</m:t>
                                  </m:r>
                                </m:e>
                                <m:sub>
                                  <m:r>
                                    <a:rPr lang="de-DE" sz="1600">
                                      <a:effectLst/>
                                    </a:rPr>
                                    <m:t>3</m:t>
                                  </m:r>
                                </m:sub>
                              </m:sSub>
                            </m:oMath>
                          </a14:m>
                          <a:endParaRPr lang="zh-CN" sz="1600">
                            <a:effectLst/>
                            <a:latin typeface="Times New Roman"/>
                            <a:ea typeface="宋体"/>
                          </a:endParaRPr>
                        </a:p>
                      </a:txBody>
                      <a:tcPr marL="68580" marR="68580" marT="0" marB="0"/>
                    </a:tc>
                    <a:tc>
                      <a:txBody>
                        <a:bodyPr/>
                        <a:lstStyle/>
                        <a:p>
                          <a:pPr algn="ctr">
                            <a:spcBef>
                              <a:spcPts val="600"/>
                            </a:spcBef>
                            <a:spcAft>
                              <a:spcPts val="600"/>
                            </a:spcAft>
                          </a:pPr>
                          <a:r>
                            <a:rPr lang="de-DE" sz="1800" kern="100">
                              <a:effectLst/>
                            </a:rPr>
                            <a:t>3</a:t>
                          </a:r>
                          <a:endParaRPr lang="zh-CN" sz="1600">
                            <a:effectLst/>
                            <a:latin typeface="Times New Roman"/>
                            <a:ea typeface="宋体"/>
                          </a:endParaRPr>
                        </a:p>
                      </a:txBody>
                      <a:tcPr marL="68580" marR="68580" marT="0" marB="0"/>
                    </a:tc>
                    <a:tc>
                      <a:txBody>
                        <a:bodyPr/>
                        <a:lstStyle/>
                        <a:p>
                          <a:pPr algn="ctr">
                            <a:spcBef>
                              <a:spcPts val="600"/>
                            </a:spcBef>
                            <a:spcAft>
                              <a:spcPts val="600"/>
                            </a:spcAft>
                          </a:pPr>
                          <a:r>
                            <a:rPr lang="de-DE" sz="1800" kern="100">
                              <a:effectLst/>
                            </a:rPr>
                            <a:t>3</a:t>
                          </a:r>
                          <a:endParaRPr lang="zh-CN" sz="1600">
                            <a:effectLst/>
                            <a:latin typeface="Times New Roman"/>
                            <a:ea typeface="宋体"/>
                          </a:endParaRPr>
                        </a:p>
                      </a:txBody>
                      <a:tcPr marL="68580" marR="68580" marT="0" marB="0"/>
                    </a:tc>
                    <a:tc>
                      <a:txBody>
                        <a:bodyPr/>
                        <a:lstStyle/>
                        <a:p>
                          <a:pPr algn="ctr">
                            <a:spcBef>
                              <a:spcPts val="600"/>
                            </a:spcBef>
                            <a:spcAft>
                              <a:spcPts val="600"/>
                            </a:spcAft>
                          </a:pPr>
                          <a:r>
                            <a:rPr lang="de-DE" sz="1800" kern="100">
                              <a:effectLst/>
                            </a:rPr>
                            <a:t>1</a:t>
                          </a:r>
                          <a:endParaRPr lang="zh-CN" sz="1600">
                            <a:effectLst/>
                            <a:latin typeface="Times New Roman"/>
                            <a:ea typeface="宋体"/>
                          </a:endParaRPr>
                        </a:p>
                      </a:txBody>
                      <a:tcPr marL="68580" marR="68580" marT="0" marB="0"/>
                    </a:tc>
                    <a:tc>
                      <a:txBody>
                        <a:bodyPr/>
                        <a:lstStyle/>
                        <a:p>
                          <a:pPr algn="ctr">
                            <a:spcBef>
                              <a:spcPts val="600"/>
                            </a:spcBef>
                            <a:spcAft>
                              <a:spcPts val="600"/>
                            </a:spcAft>
                          </a:pPr>
                          <a:r>
                            <a:rPr lang="de-DE" sz="1800" kern="100">
                              <a:effectLst/>
                            </a:rPr>
                            <a:t>9</a:t>
                          </a:r>
                          <a:endParaRPr lang="zh-CN" sz="1600">
                            <a:effectLst/>
                            <a:latin typeface="Times New Roman"/>
                            <a:ea typeface="宋体"/>
                          </a:endParaRPr>
                        </a:p>
                      </a:txBody>
                      <a:tcPr marL="68580" marR="68580" marT="0" marB="0"/>
                    </a:tc>
                    <a:tc>
                      <a:txBody>
                        <a:bodyPr/>
                        <a:lstStyle/>
                        <a:p>
                          <a:pPr algn="ctr">
                            <a:spcBef>
                              <a:spcPts val="600"/>
                            </a:spcBef>
                            <a:spcAft>
                              <a:spcPts val="600"/>
                            </a:spcAft>
                          </a:pPr>
                          <a:r>
                            <a:rPr lang="de-DE" sz="1800" kern="100" dirty="0">
                              <a:effectLst/>
                            </a:rPr>
                            <a:t>0.72</a:t>
                          </a:r>
                          <a:endParaRPr lang="zh-CN" sz="1600" dirty="0">
                            <a:effectLst/>
                            <a:latin typeface="Times New Roman"/>
                            <a:ea typeface="宋体"/>
                          </a:endParaRPr>
                        </a:p>
                      </a:txBody>
                      <a:tcPr marL="68580" marR="68580" marT="0" marB="0"/>
                    </a:tc>
                  </a:tr>
                </a:tbl>
              </a:graphicData>
            </a:graphic>
          </p:graphicFrame>
        </mc:Choice>
        <mc:Fallback>
          <p:graphicFrame>
            <p:nvGraphicFramePr>
              <p:cNvPr id="6" name="表格 5"/>
              <p:cNvGraphicFramePr>
                <a:graphicFrameLocks noGrp="1"/>
              </p:cNvGraphicFramePr>
              <p:nvPr>
                <p:extLst>
                  <p:ext uri="{D42A27DB-BD31-4B8C-83A1-F6EECF244321}">
                    <p14:modId xmlns:p14="http://schemas.microsoft.com/office/powerpoint/2010/main" val="892809215"/>
                  </p:ext>
                </p:extLst>
              </p:nvPr>
            </p:nvGraphicFramePr>
            <p:xfrm>
              <a:off x="444502" y="3834607"/>
              <a:ext cx="6769098" cy="2111156"/>
            </p:xfrm>
            <a:graphic>
              <a:graphicData uri="http://schemas.openxmlformats.org/drawingml/2006/table">
                <a:tbl>
                  <a:tblPr firstRow="1" firstCol="1" bandRow="1">
                    <a:tableStyleId>{5C22544A-7EE6-4342-B048-85BDC9FD1C3A}</a:tableStyleId>
                  </a:tblPr>
                  <a:tblGrid>
                    <a:gridCol w="1128183"/>
                    <a:gridCol w="1128183"/>
                    <a:gridCol w="1128183"/>
                    <a:gridCol w="1128183"/>
                    <a:gridCol w="1128183"/>
                    <a:gridCol w="1128183"/>
                  </a:tblGrid>
                  <a:tr h="637198">
                    <a:tc>
                      <a:txBody>
                        <a:bodyPr/>
                        <a:lstStyle/>
                        <a:p>
                          <a:pPr algn="ctr">
                            <a:spcBef>
                              <a:spcPts val="600"/>
                            </a:spcBef>
                            <a:spcAft>
                              <a:spcPts val="600"/>
                            </a:spcAft>
                          </a:pPr>
                          <a:r>
                            <a:rPr lang="zh-CN" sz="1800" kern="100" dirty="0">
                              <a:effectLst/>
                            </a:rPr>
                            <a:t>对农户</a:t>
                          </a:r>
                          <a:r>
                            <a:rPr lang="de-DE" sz="1800" kern="100" dirty="0">
                              <a:effectLst/>
                            </a:rPr>
                            <a:t>A</a:t>
                          </a:r>
                          <a:endParaRPr lang="zh-CN" sz="1600" dirty="0">
                            <a:effectLst/>
                            <a:latin typeface="Times New Roman"/>
                            <a:ea typeface="宋体"/>
                          </a:endParaRPr>
                        </a:p>
                      </a:txBody>
                      <a:tcPr marL="68580" marR="68580" marT="0" marB="0"/>
                    </a:tc>
                    <a:tc>
                      <a:txBody>
                        <a:bodyPr/>
                        <a:lstStyle/>
                        <a:p>
                          <a:endParaRPr lang="zh-CN"/>
                        </a:p>
                      </a:txBody>
                      <a:tcPr marL="68580" marR="68580" marT="0" marB="0">
                        <a:blipFill rotWithShape="1">
                          <a:blip r:embed="rId3"/>
                          <a:stretch>
                            <a:fillRect l="-100541" t="-14423" r="-400541" b="-240385"/>
                          </a:stretch>
                        </a:blipFill>
                      </a:tcPr>
                    </a:tc>
                    <a:tc>
                      <a:txBody>
                        <a:bodyPr/>
                        <a:lstStyle/>
                        <a:p>
                          <a:endParaRPr lang="zh-CN"/>
                        </a:p>
                      </a:txBody>
                      <a:tcPr marL="68580" marR="68580" marT="0" marB="0">
                        <a:blipFill rotWithShape="1">
                          <a:blip r:embed="rId3"/>
                          <a:stretch>
                            <a:fillRect l="-200541" t="-14423" r="-300541" b="-240385"/>
                          </a:stretch>
                        </a:blipFill>
                      </a:tcPr>
                    </a:tc>
                    <a:tc>
                      <a:txBody>
                        <a:bodyPr/>
                        <a:lstStyle/>
                        <a:p>
                          <a:endParaRPr lang="zh-CN"/>
                        </a:p>
                      </a:txBody>
                      <a:tcPr marL="68580" marR="68580" marT="0" marB="0">
                        <a:blipFill rotWithShape="1">
                          <a:blip r:embed="rId3"/>
                          <a:stretch>
                            <a:fillRect l="-300541" t="-14423" r="-200541" b="-240385"/>
                          </a:stretch>
                        </a:blipFill>
                      </a:tcPr>
                    </a:tc>
                    <a:tc>
                      <a:txBody>
                        <a:bodyPr/>
                        <a:lstStyle/>
                        <a:p>
                          <a:endParaRPr lang="zh-CN"/>
                        </a:p>
                      </a:txBody>
                      <a:tcPr marL="68580" marR="68580" marT="0" marB="0">
                        <a:blipFill rotWithShape="1">
                          <a:blip r:embed="rId3"/>
                          <a:stretch>
                            <a:fillRect l="-400541" t="-14423" r="-100541" b="-240385"/>
                          </a:stretch>
                        </a:blipFill>
                      </a:tcPr>
                    </a:tc>
                    <a:tc>
                      <a:txBody>
                        <a:bodyPr/>
                        <a:lstStyle/>
                        <a:p>
                          <a:endParaRPr lang="zh-CN"/>
                        </a:p>
                      </a:txBody>
                      <a:tcPr marL="68580" marR="68580" marT="0" marB="0">
                        <a:blipFill rotWithShape="1">
                          <a:blip r:embed="rId3"/>
                          <a:stretch>
                            <a:fillRect l="-500541" t="-14423" r="-541" b="-240385"/>
                          </a:stretch>
                        </a:blipFill>
                      </a:tcPr>
                    </a:tc>
                  </a:tr>
                  <a:tr h="477899">
                    <a:tc>
                      <a:txBody>
                        <a:bodyPr/>
                        <a:lstStyle/>
                        <a:p>
                          <a:endParaRPr lang="zh-CN"/>
                        </a:p>
                      </a:txBody>
                      <a:tcPr marL="68580" marR="68580" marT="0" marB="0">
                        <a:blipFill rotWithShape="1">
                          <a:blip r:embed="rId3"/>
                          <a:stretch>
                            <a:fillRect l="-541" t="-150633" r="-500541" b="-216456"/>
                          </a:stretch>
                        </a:blipFill>
                      </a:tcPr>
                    </a:tc>
                    <a:tc>
                      <a:txBody>
                        <a:bodyPr/>
                        <a:lstStyle/>
                        <a:p>
                          <a:pPr algn="ctr">
                            <a:spcBef>
                              <a:spcPts val="600"/>
                            </a:spcBef>
                            <a:spcAft>
                              <a:spcPts val="600"/>
                            </a:spcAft>
                          </a:pPr>
                          <a:r>
                            <a:rPr lang="de-DE" sz="1800" kern="100">
                              <a:effectLst/>
                            </a:rPr>
                            <a:t>1</a:t>
                          </a:r>
                          <a:endParaRPr lang="zh-CN" sz="1600">
                            <a:effectLst/>
                            <a:latin typeface="Times New Roman"/>
                            <a:ea typeface="宋体"/>
                          </a:endParaRPr>
                        </a:p>
                      </a:txBody>
                      <a:tcPr marL="68580" marR="68580" marT="0" marB="0"/>
                    </a:tc>
                    <a:tc>
                      <a:txBody>
                        <a:bodyPr/>
                        <a:lstStyle/>
                        <a:p>
                          <a:pPr algn="ctr">
                            <a:spcBef>
                              <a:spcPts val="600"/>
                            </a:spcBef>
                            <a:spcAft>
                              <a:spcPts val="600"/>
                            </a:spcAft>
                          </a:pPr>
                          <a:r>
                            <a:rPr lang="de-DE" sz="1800" kern="100">
                              <a:effectLst/>
                            </a:rPr>
                            <a:t>1</a:t>
                          </a:r>
                          <a:endParaRPr lang="zh-CN" sz="1600">
                            <a:effectLst/>
                            <a:latin typeface="Times New Roman"/>
                            <a:ea typeface="宋体"/>
                          </a:endParaRPr>
                        </a:p>
                      </a:txBody>
                      <a:tcPr marL="68580" marR="68580" marT="0" marB="0"/>
                    </a:tc>
                    <a:tc>
                      <a:txBody>
                        <a:bodyPr/>
                        <a:lstStyle/>
                        <a:p>
                          <a:pPr algn="ctr">
                            <a:spcBef>
                              <a:spcPts val="600"/>
                            </a:spcBef>
                            <a:spcAft>
                              <a:spcPts val="600"/>
                            </a:spcAft>
                          </a:pPr>
                          <a:r>
                            <a:rPr lang="de-DE" sz="1800" kern="100">
                              <a:effectLst/>
                            </a:rPr>
                            <a:t>1/3</a:t>
                          </a:r>
                          <a:endParaRPr lang="zh-CN" sz="1600">
                            <a:effectLst/>
                            <a:latin typeface="Times New Roman"/>
                            <a:ea typeface="宋体"/>
                          </a:endParaRPr>
                        </a:p>
                      </a:txBody>
                      <a:tcPr marL="68580" marR="68580" marT="0" marB="0"/>
                    </a:tc>
                    <a:tc>
                      <a:txBody>
                        <a:bodyPr/>
                        <a:lstStyle/>
                        <a:p>
                          <a:pPr algn="ctr">
                            <a:spcBef>
                              <a:spcPts val="600"/>
                            </a:spcBef>
                            <a:spcAft>
                              <a:spcPts val="600"/>
                            </a:spcAft>
                          </a:pPr>
                          <a:r>
                            <a:rPr lang="de-DE" sz="1800" kern="100">
                              <a:effectLst/>
                            </a:rPr>
                            <a:t>1/3</a:t>
                          </a:r>
                          <a:endParaRPr lang="zh-CN" sz="1600">
                            <a:effectLst/>
                            <a:latin typeface="Times New Roman"/>
                            <a:ea typeface="宋体"/>
                          </a:endParaRPr>
                        </a:p>
                      </a:txBody>
                      <a:tcPr marL="68580" marR="68580" marT="0" marB="0"/>
                    </a:tc>
                    <a:tc>
                      <a:txBody>
                        <a:bodyPr/>
                        <a:lstStyle/>
                        <a:p>
                          <a:pPr algn="ctr">
                            <a:spcBef>
                              <a:spcPts val="600"/>
                            </a:spcBef>
                            <a:spcAft>
                              <a:spcPts val="600"/>
                            </a:spcAft>
                          </a:pPr>
                          <a:r>
                            <a:rPr lang="de-DE" sz="1800" kern="100">
                              <a:effectLst/>
                            </a:rPr>
                            <a:t>0.14</a:t>
                          </a:r>
                          <a:endParaRPr lang="zh-CN" sz="1600">
                            <a:effectLst/>
                            <a:latin typeface="Times New Roman"/>
                            <a:ea typeface="宋体"/>
                          </a:endParaRPr>
                        </a:p>
                      </a:txBody>
                      <a:tcPr marL="68580" marR="68580" marT="0" marB="0"/>
                    </a:tc>
                  </a:tr>
                  <a:tr h="477899">
                    <a:tc>
                      <a:txBody>
                        <a:bodyPr/>
                        <a:lstStyle/>
                        <a:p>
                          <a:endParaRPr lang="zh-CN"/>
                        </a:p>
                      </a:txBody>
                      <a:tcPr marL="68580" marR="68580" marT="0" marB="0">
                        <a:blipFill rotWithShape="1">
                          <a:blip r:embed="rId3"/>
                          <a:stretch>
                            <a:fillRect l="-541" t="-253846" r="-500541" b="-119231"/>
                          </a:stretch>
                        </a:blipFill>
                      </a:tcPr>
                    </a:tc>
                    <a:tc>
                      <a:txBody>
                        <a:bodyPr/>
                        <a:lstStyle/>
                        <a:p>
                          <a:pPr algn="ctr">
                            <a:spcBef>
                              <a:spcPts val="600"/>
                            </a:spcBef>
                            <a:spcAft>
                              <a:spcPts val="600"/>
                            </a:spcAft>
                          </a:pPr>
                          <a:r>
                            <a:rPr lang="de-DE" sz="1800" kern="100">
                              <a:effectLst/>
                            </a:rPr>
                            <a:t>1</a:t>
                          </a:r>
                          <a:endParaRPr lang="zh-CN" sz="1600">
                            <a:effectLst/>
                            <a:latin typeface="Times New Roman"/>
                            <a:ea typeface="宋体"/>
                          </a:endParaRPr>
                        </a:p>
                      </a:txBody>
                      <a:tcPr marL="68580" marR="68580" marT="0" marB="0"/>
                    </a:tc>
                    <a:tc>
                      <a:txBody>
                        <a:bodyPr/>
                        <a:lstStyle/>
                        <a:p>
                          <a:pPr algn="ctr">
                            <a:spcBef>
                              <a:spcPts val="600"/>
                            </a:spcBef>
                            <a:spcAft>
                              <a:spcPts val="600"/>
                            </a:spcAft>
                          </a:pPr>
                          <a:r>
                            <a:rPr lang="de-DE" sz="1800" kern="100">
                              <a:effectLst/>
                            </a:rPr>
                            <a:t>1</a:t>
                          </a:r>
                          <a:endParaRPr lang="zh-CN" sz="1600">
                            <a:effectLst/>
                            <a:latin typeface="Times New Roman"/>
                            <a:ea typeface="宋体"/>
                          </a:endParaRPr>
                        </a:p>
                      </a:txBody>
                      <a:tcPr marL="68580" marR="68580" marT="0" marB="0"/>
                    </a:tc>
                    <a:tc>
                      <a:txBody>
                        <a:bodyPr/>
                        <a:lstStyle/>
                        <a:p>
                          <a:pPr algn="ctr">
                            <a:spcBef>
                              <a:spcPts val="600"/>
                            </a:spcBef>
                            <a:spcAft>
                              <a:spcPts val="600"/>
                            </a:spcAft>
                          </a:pPr>
                          <a:r>
                            <a:rPr lang="de-DE" sz="1800" kern="100">
                              <a:effectLst/>
                            </a:rPr>
                            <a:t>1/3</a:t>
                          </a:r>
                          <a:endParaRPr lang="zh-CN" sz="1600">
                            <a:effectLst/>
                            <a:latin typeface="Times New Roman"/>
                            <a:ea typeface="宋体"/>
                          </a:endParaRPr>
                        </a:p>
                      </a:txBody>
                      <a:tcPr marL="68580" marR="68580" marT="0" marB="0"/>
                    </a:tc>
                    <a:tc>
                      <a:txBody>
                        <a:bodyPr/>
                        <a:lstStyle/>
                        <a:p>
                          <a:pPr algn="ctr">
                            <a:spcBef>
                              <a:spcPts val="600"/>
                            </a:spcBef>
                            <a:spcAft>
                              <a:spcPts val="600"/>
                            </a:spcAft>
                          </a:pPr>
                          <a:r>
                            <a:rPr lang="de-DE" sz="1800" kern="100">
                              <a:effectLst/>
                            </a:rPr>
                            <a:t>1/3</a:t>
                          </a:r>
                          <a:endParaRPr lang="zh-CN" sz="1600">
                            <a:effectLst/>
                            <a:latin typeface="Times New Roman"/>
                            <a:ea typeface="宋体"/>
                          </a:endParaRPr>
                        </a:p>
                      </a:txBody>
                      <a:tcPr marL="68580" marR="68580" marT="0" marB="0"/>
                    </a:tc>
                    <a:tc>
                      <a:txBody>
                        <a:bodyPr/>
                        <a:lstStyle/>
                        <a:p>
                          <a:pPr algn="ctr">
                            <a:spcBef>
                              <a:spcPts val="600"/>
                            </a:spcBef>
                            <a:spcAft>
                              <a:spcPts val="600"/>
                            </a:spcAft>
                          </a:pPr>
                          <a:r>
                            <a:rPr lang="de-DE" sz="1800" kern="100">
                              <a:effectLst/>
                            </a:rPr>
                            <a:t>0.14</a:t>
                          </a:r>
                          <a:endParaRPr lang="zh-CN" sz="1600">
                            <a:effectLst/>
                            <a:latin typeface="Times New Roman"/>
                            <a:ea typeface="宋体"/>
                          </a:endParaRPr>
                        </a:p>
                      </a:txBody>
                      <a:tcPr marL="68580" marR="68580" marT="0" marB="0"/>
                    </a:tc>
                  </a:tr>
                  <a:tr h="518160">
                    <a:tc>
                      <a:txBody>
                        <a:bodyPr/>
                        <a:lstStyle/>
                        <a:p>
                          <a:endParaRPr lang="zh-CN"/>
                        </a:p>
                      </a:txBody>
                      <a:tcPr marL="68580" marR="68580" marT="0" marB="0">
                        <a:blipFill rotWithShape="1">
                          <a:blip r:embed="rId3"/>
                          <a:stretch>
                            <a:fillRect l="-541" t="-324706" r="-500541" b="-9412"/>
                          </a:stretch>
                        </a:blipFill>
                      </a:tcPr>
                    </a:tc>
                    <a:tc>
                      <a:txBody>
                        <a:bodyPr/>
                        <a:lstStyle/>
                        <a:p>
                          <a:pPr algn="ctr">
                            <a:spcBef>
                              <a:spcPts val="600"/>
                            </a:spcBef>
                            <a:spcAft>
                              <a:spcPts val="600"/>
                            </a:spcAft>
                          </a:pPr>
                          <a:r>
                            <a:rPr lang="de-DE" sz="1800" kern="100">
                              <a:effectLst/>
                            </a:rPr>
                            <a:t>3</a:t>
                          </a:r>
                          <a:endParaRPr lang="zh-CN" sz="1600">
                            <a:effectLst/>
                            <a:latin typeface="Times New Roman"/>
                            <a:ea typeface="宋体"/>
                          </a:endParaRPr>
                        </a:p>
                      </a:txBody>
                      <a:tcPr marL="68580" marR="68580" marT="0" marB="0"/>
                    </a:tc>
                    <a:tc>
                      <a:txBody>
                        <a:bodyPr/>
                        <a:lstStyle/>
                        <a:p>
                          <a:pPr algn="ctr">
                            <a:spcBef>
                              <a:spcPts val="600"/>
                            </a:spcBef>
                            <a:spcAft>
                              <a:spcPts val="600"/>
                            </a:spcAft>
                          </a:pPr>
                          <a:r>
                            <a:rPr lang="de-DE" sz="1800" kern="100">
                              <a:effectLst/>
                            </a:rPr>
                            <a:t>3</a:t>
                          </a:r>
                          <a:endParaRPr lang="zh-CN" sz="1600">
                            <a:effectLst/>
                            <a:latin typeface="Times New Roman"/>
                            <a:ea typeface="宋体"/>
                          </a:endParaRPr>
                        </a:p>
                      </a:txBody>
                      <a:tcPr marL="68580" marR="68580" marT="0" marB="0"/>
                    </a:tc>
                    <a:tc>
                      <a:txBody>
                        <a:bodyPr/>
                        <a:lstStyle/>
                        <a:p>
                          <a:pPr algn="ctr">
                            <a:spcBef>
                              <a:spcPts val="600"/>
                            </a:spcBef>
                            <a:spcAft>
                              <a:spcPts val="600"/>
                            </a:spcAft>
                          </a:pPr>
                          <a:r>
                            <a:rPr lang="de-DE" sz="1800" kern="100">
                              <a:effectLst/>
                            </a:rPr>
                            <a:t>1</a:t>
                          </a:r>
                          <a:endParaRPr lang="zh-CN" sz="1600">
                            <a:effectLst/>
                            <a:latin typeface="Times New Roman"/>
                            <a:ea typeface="宋体"/>
                          </a:endParaRPr>
                        </a:p>
                      </a:txBody>
                      <a:tcPr marL="68580" marR="68580" marT="0" marB="0"/>
                    </a:tc>
                    <a:tc>
                      <a:txBody>
                        <a:bodyPr/>
                        <a:lstStyle/>
                        <a:p>
                          <a:pPr algn="ctr">
                            <a:spcBef>
                              <a:spcPts val="600"/>
                            </a:spcBef>
                            <a:spcAft>
                              <a:spcPts val="600"/>
                            </a:spcAft>
                          </a:pPr>
                          <a:r>
                            <a:rPr lang="de-DE" sz="1800" kern="100">
                              <a:effectLst/>
                            </a:rPr>
                            <a:t>9</a:t>
                          </a:r>
                          <a:endParaRPr lang="zh-CN" sz="1600">
                            <a:effectLst/>
                            <a:latin typeface="Times New Roman"/>
                            <a:ea typeface="宋体"/>
                          </a:endParaRPr>
                        </a:p>
                      </a:txBody>
                      <a:tcPr marL="68580" marR="68580" marT="0" marB="0"/>
                    </a:tc>
                    <a:tc>
                      <a:txBody>
                        <a:bodyPr/>
                        <a:lstStyle/>
                        <a:p>
                          <a:pPr algn="ctr">
                            <a:spcBef>
                              <a:spcPts val="600"/>
                            </a:spcBef>
                            <a:spcAft>
                              <a:spcPts val="600"/>
                            </a:spcAft>
                          </a:pPr>
                          <a:r>
                            <a:rPr lang="de-DE" sz="1800" kern="100" dirty="0">
                              <a:effectLst/>
                            </a:rPr>
                            <a:t>0.72</a:t>
                          </a:r>
                          <a:endParaRPr lang="zh-CN" sz="1600" dirty="0">
                            <a:effectLst/>
                            <a:latin typeface="Times New Roman"/>
                            <a:ea typeface="宋体"/>
                          </a:endParaRPr>
                        </a:p>
                      </a:txBody>
                      <a:tcPr marL="68580" marR="68580" marT="0" marB="0"/>
                    </a:tc>
                  </a:tr>
                </a:tbl>
              </a:graphicData>
            </a:graphic>
          </p:graphicFrame>
        </mc:Fallback>
      </mc:AlternateContent>
    </p:spTree>
    <p:extLst>
      <p:ext uri="{BB962C8B-B14F-4D97-AF65-F5344CB8AC3E}">
        <p14:creationId xmlns:p14="http://schemas.microsoft.com/office/powerpoint/2010/main" val="38187807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215791"/>
            <a:ext cx="10007130" cy="6489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6057644" y="215791"/>
            <a:ext cx="923330" cy="4939815"/>
          </a:xfrm>
          <a:prstGeom prst="rect">
            <a:avLst/>
          </a:prstGeom>
          <a:noFill/>
        </p:spPr>
        <p:txBody>
          <a:bodyPr vert="eaVert" wrap="none" lIns="91440" tIns="45720" rIns="91440" bIns="45720">
            <a:spAutoFit/>
          </a:bodyPr>
          <a:lstStyle/>
          <a:p>
            <a:pPr algn="ctr"/>
            <a:r>
              <a:rPr lang="zh-CN" alt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最终指标权重明细</a:t>
            </a:r>
            <a:endParaRPr lang="zh-CN" alt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4080814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10620" y="1772840"/>
            <a:ext cx="5750292" cy="1754326"/>
          </a:xfrm>
          <a:prstGeom prst="rect">
            <a:avLst/>
          </a:prstGeom>
          <a:noFill/>
        </p:spPr>
        <p:txBody>
          <a:bodyPr wrap="none" lIns="91440" tIns="45720" rIns="91440" bIns="45720">
            <a:spAutoFit/>
          </a:bodyPr>
          <a:lstStyle/>
          <a:p>
            <a:pPr algn="ctr"/>
            <a:r>
              <a:rPr lang="zh-CN" alt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六、实证结果分析</a:t>
            </a:r>
            <a:endParaRPr lang="en-US" altLang="zh-CN"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zh-CN" alt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与政策建议</a:t>
            </a:r>
            <a:endParaRPr lang="en-US" altLang="zh-CN"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5755758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3468242901"/>
              </p:ext>
            </p:extLst>
          </p:nvPr>
        </p:nvGraphicFramePr>
        <p:xfrm>
          <a:off x="0" y="102570"/>
          <a:ext cx="6350002" cy="6755430"/>
        </p:xfrm>
        <a:graphic>
          <a:graphicData uri="http://schemas.openxmlformats.org/drawingml/2006/table">
            <a:tbl>
              <a:tblPr firstRow="1" firstCol="1" bandRow="1">
                <a:tableStyleId>{5C22544A-7EE6-4342-B048-85BDC9FD1C3A}</a:tableStyleId>
              </a:tblPr>
              <a:tblGrid>
                <a:gridCol w="1829458"/>
                <a:gridCol w="393412"/>
                <a:gridCol w="854240"/>
                <a:gridCol w="785901"/>
                <a:gridCol w="904108"/>
                <a:gridCol w="796982"/>
                <a:gridCol w="785901"/>
              </a:tblGrid>
              <a:tr h="543894">
                <a:tc>
                  <a:txBody>
                    <a:bodyPr/>
                    <a:lstStyle/>
                    <a:p>
                      <a:pPr algn="ctr">
                        <a:spcBef>
                          <a:spcPts val="600"/>
                        </a:spcBef>
                        <a:spcAft>
                          <a:spcPts val="600"/>
                        </a:spcAft>
                      </a:pPr>
                      <a:r>
                        <a:rPr lang="zh-CN" sz="1400" kern="100" dirty="0">
                          <a:effectLst/>
                        </a:rPr>
                        <a:t>指标名称</a:t>
                      </a:r>
                      <a:endParaRPr lang="zh-CN" sz="1400" dirty="0">
                        <a:effectLst/>
                        <a:latin typeface="Times New Roman"/>
                        <a:ea typeface="宋体"/>
                      </a:endParaRPr>
                    </a:p>
                  </a:txBody>
                  <a:tcPr marL="52747" marR="52747" marT="0" marB="0" anchor="ctr"/>
                </a:tc>
                <a:tc>
                  <a:txBody>
                    <a:bodyPr/>
                    <a:lstStyle/>
                    <a:p>
                      <a:pPr algn="ctr">
                        <a:spcBef>
                          <a:spcPts val="600"/>
                        </a:spcBef>
                        <a:spcAft>
                          <a:spcPts val="600"/>
                        </a:spcAft>
                      </a:pPr>
                      <a:r>
                        <a:rPr lang="zh-CN" sz="1400" kern="100">
                          <a:effectLst/>
                        </a:rPr>
                        <a:t>单位</a:t>
                      </a:r>
                      <a:endParaRPr lang="zh-CN" sz="1400">
                        <a:effectLst/>
                        <a:latin typeface="Times New Roman"/>
                        <a:ea typeface="宋体"/>
                      </a:endParaRPr>
                    </a:p>
                  </a:txBody>
                  <a:tcPr marL="52747" marR="52747" marT="0" marB="0" anchor="ctr"/>
                </a:tc>
                <a:tc>
                  <a:txBody>
                    <a:bodyPr/>
                    <a:lstStyle/>
                    <a:p>
                      <a:pPr algn="ctr">
                        <a:spcBef>
                          <a:spcPts val="600"/>
                        </a:spcBef>
                        <a:spcAft>
                          <a:spcPts val="600"/>
                        </a:spcAft>
                      </a:pPr>
                      <a:r>
                        <a:rPr lang="de-DE" sz="1400" kern="100">
                          <a:effectLst/>
                        </a:rPr>
                        <a:t>2007</a:t>
                      </a:r>
                      <a:r>
                        <a:rPr lang="zh-CN" sz="1400" kern="100">
                          <a:effectLst/>
                        </a:rPr>
                        <a:t>年实际值</a:t>
                      </a:r>
                      <a:endParaRPr lang="zh-CN" sz="1400">
                        <a:effectLst/>
                        <a:latin typeface="Times New Roman"/>
                        <a:ea typeface="宋体"/>
                      </a:endParaRPr>
                    </a:p>
                  </a:txBody>
                  <a:tcPr marL="52747" marR="52747" marT="0" marB="0" anchor="ctr"/>
                </a:tc>
                <a:tc>
                  <a:txBody>
                    <a:bodyPr/>
                    <a:lstStyle/>
                    <a:p>
                      <a:pPr algn="ctr">
                        <a:spcBef>
                          <a:spcPts val="600"/>
                        </a:spcBef>
                        <a:spcAft>
                          <a:spcPts val="600"/>
                        </a:spcAft>
                      </a:pPr>
                      <a:r>
                        <a:rPr lang="de-DE" sz="1400" kern="100">
                          <a:effectLst/>
                        </a:rPr>
                        <a:t>2008</a:t>
                      </a:r>
                      <a:r>
                        <a:rPr lang="zh-CN" sz="1400" kern="100">
                          <a:effectLst/>
                        </a:rPr>
                        <a:t>年实际值</a:t>
                      </a:r>
                      <a:endParaRPr lang="zh-CN" sz="1400">
                        <a:effectLst/>
                        <a:latin typeface="Times New Roman"/>
                        <a:ea typeface="宋体"/>
                      </a:endParaRPr>
                    </a:p>
                  </a:txBody>
                  <a:tcPr marL="52747" marR="52747" marT="0" marB="0" anchor="ctr"/>
                </a:tc>
                <a:tc>
                  <a:txBody>
                    <a:bodyPr/>
                    <a:lstStyle/>
                    <a:p>
                      <a:pPr algn="ctr">
                        <a:spcBef>
                          <a:spcPts val="600"/>
                        </a:spcBef>
                        <a:spcAft>
                          <a:spcPts val="600"/>
                        </a:spcAft>
                      </a:pPr>
                      <a:r>
                        <a:rPr lang="de-DE" sz="1400" kern="100">
                          <a:effectLst/>
                        </a:rPr>
                        <a:t>2009</a:t>
                      </a:r>
                      <a:r>
                        <a:rPr lang="zh-CN" sz="1400" kern="100">
                          <a:effectLst/>
                        </a:rPr>
                        <a:t>年实际值</a:t>
                      </a:r>
                      <a:endParaRPr lang="zh-CN" sz="1400">
                        <a:effectLst/>
                        <a:latin typeface="Times New Roman"/>
                        <a:ea typeface="宋体"/>
                      </a:endParaRPr>
                    </a:p>
                  </a:txBody>
                  <a:tcPr marL="52747" marR="52747" marT="0" marB="0" anchor="ctr"/>
                </a:tc>
                <a:tc>
                  <a:txBody>
                    <a:bodyPr/>
                    <a:lstStyle/>
                    <a:p>
                      <a:pPr algn="ctr">
                        <a:spcBef>
                          <a:spcPts val="600"/>
                        </a:spcBef>
                        <a:spcAft>
                          <a:spcPts val="600"/>
                        </a:spcAft>
                      </a:pPr>
                      <a:r>
                        <a:rPr lang="de-DE" sz="1400" kern="100">
                          <a:effectLst/>
                        </a:rPr>
                        <a:t>2010</a:t>
                      </a:r>
                      <a:r>
                        <a:rPr lang="zh-CN" sz="1400" kern="100">
                          <a:effectLst/>
                        </a:rPr>
                        <a:t>年实际值</a:t>
                      </a:r>
                      <a:endParaRPr lang="zh-CN" sz="1400">
                        <a:effectLst/>
                        <a:latin typeface="Times New Roman"/>
                        <a:ea typeface="宋体"/>
                      </a:endParaRPr>
                    </a:p>
                  </a:txBody>
                  <a:tcPr marL="52747" marR="52747" marT="0" marB="0" anchor="ctr"/>
                </a:tc>
                <a:tc>
                  <a:txBody>
                    <a:bodyPr/>
                    <a:lstStyle/>
                    <a:p>
                      <a:pPr algn="ctr">
                        <a:spcBef>
                          <a:spcPts val="600"/>
                        </a:spcBef>
                        <a:spcAft>
                          <a:spcPts val="600"/>
                        </a:spcAft>
                      </a:pPr>
                      <a:r>
                        <a:rPr lang="de-DE" sz="1400" kern="100">
                          <a:effectLst/>
                        </a:rPr>
                        <a:t>2011</a:t>
                      </a:r>
                      <a:r>
                        <a:rPr lang="zh-CN" sz="1400" kern="100">
                          <a:effectLst/>
                        </a:rPr>
                        <a:t>年实际值</a:t>
                      </a:r>
                      <a:endParaRPr lang="zh-CN" sz="1400">
                        <a:effectLst/>
                        <a:latin typeface="Times New Roman"/>
                        <a:ea typeface="宋体"/>
                      </a:endParaRPr>
                    </a:p>
                  </a:txBody>
                  <a:tcPr marL="52747" marR="52747" marT="0" marB="0" anchor="ctr"/>
                </a:tc>
              </a:tr>
              <a:tr h="294250">
                <a:tc>
                  <a:txBody>
                    <a:bodyPr/>
                    <a:lstStyle/>
                    <a:p>
                      <a:pPr algn="ctr">
                        <a:spcBef>
                          <a:spcPts val="600"/>
                        </a:spcBef>
                        <a:spcAft>
                          <a:spcPts val="600"/>
                        </a:spcAft>
                      </a:pPr>
                      <a:r>
                        <a:rPr lang="zh-CN" sz="1400" kern="100">
                          <a:effectLst/>
                        </a:rPr>
                        <a:t>参保率</a:t>
                      </a:r>
                      <a:endParaRPr lang="zh-CN" sz="1400">
                        <a:effectLst/>
                        <a:latin typeface="Times New Roman"/>
                        <a:ea typeface="宋体"/>
                      </a:endParaRPr>
                    </a:p>
                  </a:txBody>
                  <a:tcPr marL="52747" marR="52747" marT="0" marB="0" anchor="ctr"/>
                </a:tc>
                <a:tc>
                  <a:txBody>
                    <a:bodyPr/>
                    <a:lstStyle/>
                    <a:p>
                      <a:pPr algn="ctr">
                        <a:spcBef>
                          <a:spcPts val="600"/>
                        </a:spcBef>
                        <a:spcAft>
                          <a:spcPts val="600"/>
                        </a:spcAft>
                      </a:pPr>
                      <a:r>
                        <a:rPr lang="de-DE" sz="1400" kern="100">
                          <a:effectLst/>
                        </a:rPr>
                        <a:t>%</a:t>
                      </a:r>
                      <a:endParaRPr lang="zh-CN" sz="1400">
                        <a:effectLst/>
                        <a:latin typeface="Times New Roman"/>
                        <a:ea typeface="宋体"/>
                      </a:endParaRPr>
                    </a:p>
                  </a:txBody>
                  <a:tcPr marL="52747" marR="52747" marT="0" marB="0" anchor="ctr"/>
                </a:tc>
                <a:tc>
                  <a:txBody>
                    <a:bodyPr/>
                    <a:lstStyle/>
                    <a:p>
                      <a:pPr algn="ctr">
                        <a:spcBef>
                          <a:spcPts val="600"/>
                        </a:spcBef>
                        <a:spcAft>
                          <a:spcPts val="600"/>
                        </a:spcAft>
                      </a:pPr>
                      <a:r>
                        <a:rPr lang="de-DE" sz="1400" kern="100">
                          <a:effectLst/>
                        </a:rPr>
                        <a:t>46.86</a:t>
                      </a:r>
                      <a:endParaRPr lang="zh-CN" sz="1400">
                        <a:effectLst/>
                        <a:latin typeface="Times New Roman"/>
                        <a:ea typeface="宋体"/>
                      </a:endParaRPr>
                    </a:p>
                  </a:txBody>
                  <a:tcPr marL="52747" marR="52747" marT="0" marB="0" anchor="ctr"/>
                </a:tc>
                <a:tc>
                  <a:txBody>
                    <a:bodyPr/>
                    <a:lstStyle/>
                    <a:p>
                      <a:pPr algn="ctr">
                        <a:spcBef>
                          <a:spcPts val="600"/>
                        </a:spcBef>
                        <a:spcAft>
                          <a:spcPts val="600"/>
                        </a:spcAft>
                      </a:pPr>
                      <a:r>
                        <a:rPr lang="de-DE" sz="1400" kern="100">
                          <a:effectLst/>
                        </a:rPr>
                        <a:t>41.24</a:t>
                      </a:r>
                      <a:endParaRPr lang="zh-CN" sz="1400">
                        <a:effectLst/>
                        <a:latin typeface="Times New Roman"/>
                        <a:ea typeface="宋体"/>
                      </a:endParaRPr>
                    </a:p>
                  </a:txBody>
                  <a:tcPr marL="52747" marR="52747" marT="0" marB="0" anchor="ctr"/>
                </a:tc>
                <a:tc>
                  <a:txBody>
                    <a:bodyPr/>
                    <a:lstStyle/>
                    <a:p>
                      <a:pPr algn="ctr">
                        <a:spcBef>
                          <a:spcPts val="600"/>
                        </a:spcBef>
                        <a:spcAft>
                          <a:spcPts val="600"/>
                        </a:spcAft>
                      </a:pPr>
                      <a:r>
                        <a:rPr lang="de-DE" sz="1400" kern="100">
                          <a:effectLst/>
                        </a:rPr>
                        <a:t>44.73</a:t>
                      </a:r>
                      <a:endParaRPr lang="zh-CN" sz="1400">
                        <a:effectLst/>
                        <a:latin typeface="Times New Roman"/>
                        <a:ea typeface="宋体"/>
                      </a:endParaRPr>
                    </a:p>
                  </a:txBody>
                  <a:tcPr marL="52747" marR="52747" marT="0" marB="0" anchor="ctr"/>
                </a:tc>
                <a:tc>
                  <a:txBody>
                    <a:bodyPr/>
                    <a:lstStyle/>
                    <a:p>
                      <a:pPr algn="ctr">
                        <a:spcBef>
                          <a:spcPts val="600"/>
                        </a:spcBef>
                        <a:spcAft>
                          <a:spcPts val="600"/>
                        </a:spcAft>
                      </a:pPr>
                      <a:r>
                        <a:rPr lang="de-DE" sz="1400" kern="100">
                          <a:effectLst/>
                        </a:rPr>
                        <a:t>53.27</a:t>
                      </a:r>
                      <a:endParaRPr lang="zh-CN" sz="1400">
                        <a:effectLst/>
                        <a:latin typeface="Times New Roman"/>
                        <a:ea typeface="宋体"/>
                      </a:endParaRPr>
                    </a:p>
                  </a:txBody>
                  <a:tcPr marL="52747" marR="52747" marT="0" marB="0" anchor="ctr"/>
                </a:tc>
                <a:tc>
                  <a:txBody>
                    <a:bodyPr/>
                    <a:lstStyle/>
                    <a:p>
                      <a:pPr algn="ctr">
                        <a:spcBef>
                          <a:spcPts val="600"/>
                        </a:spcBef>
                        <a:spcAft>
                          <a:spcPts val="600"/>
                        </a:spcAft>
                      </a:pPr>
                      <a:r>
                        <a:rPr lang="de-DE" sz="1400" kern="100">
                          <a:effectLst/>
                        </a:rPr>
                        <a:t>45.56</a:t>
                      </a:r>
                      <a:endParaRPr lang="zh-CN" sz="1400">
                        <a:effectLst/>
                        <a:latin typeface="Times New Roman"/>
                        <a:ea typeface="宋体"/>
                      </a:endParaRPr>
                    </a:p>
                  </a:txBody>
                  <a:tcPr marL="52747" marR="52747" marT="0" marB="0" anchor="ctr"/>
                </a:tc>
              </a:tr>
              <a:tr h="258996">
                <a:tc>
                  <a:txBody>
                    <a:bodyPr/>
                    <a:lstStyle/>
                    <a:p>
                      <a:pPr algn="ctr">
                        <a:spcBef>
                          <a:spcPts val="600"/>
                        </a:spcBef>
                        <a:spcAft>
                          <a:spcPts val="600"/>
                        </a:spcAft>
                      </a:pPr>
                      <a:r>
                        <a:rPr lang="zh-CN" sz="1400" kern="100">
                          <a:effectLst/>
                        </a:rPr>
                        <a:t>续保率</a:t>
                      </a:r>
                      <a:endParaRPr lang="zh-CN" sz="1400">
                        <a:effectLst/>
                        <a:latin typeface="Times New Roman"/>
                        <a:ea typeface="宋体"/>
                      </a:endParaRPr>
                    </a:p>
                  </a:txBody>
                  <a:tcPr marL="52747" marR="52747" marT="0" marB="0" anchor="ctr"/>
                </a:tc>
                <a:tc>
                  <a:txBody>
                    <a:bodyPr/>
                    <a:lstStyle/>
                    <a:p>
                      <a:pPr algn="ctr">
                        <a:spcBef>
                          <a:spcPts val="600"/>
                        </a:spcBef>
                        <a:spcAft>
                          <a:spcPts val="600"/>
                        </a:spcAft>
                      </a:pPr>
                      <a:r>
                        <a:rPr lang="de-DE" sz="1400" kern="100">
                          <a:effectLst/>
                        </a:rPr>
                        <a:t>%</a:t>
                      </a:r>
                      <a:endParaRPr lang="zh-CN" sz="1400">
                        <a:effectLst/>
                        <a:latin typeface="Times New Roman"/>
                        <a:ea typeface="宋体"/>
                      </a:endParaRPr>
                    </a:p>
                  </a:txBody>
                  <a:tcPr marL="52747" marR="52747" marT="0" marB="0" anchor="ctr"/>
                </a:tc>
                <a:tc>
                  <a:txBody>
                    <a:bodyPr/>
                    <a:lstStyle/>
                    <a:p>
                      <a:pPr algn="ctr">
                        <a:spcBef>
                          <a:spcPts val="600"/>
                        </a:spcBef>
                        <a:spcAft>
                          <a:spcPts val="600"/>
                        </a:spcAft>
                      </a:pPr>
                      <a:r>
                        <a:rPr lang="de-DE" sz="1400" kern="100">
                          <a:effectLst/>
                        </a:rPr>
                        <a:t>90.00</a:t>
                      </a:r>
                      <a:endParaRPr lang="zh-CN" sz="1400">
                        <a:effectLst/>
                        <a:latin typeface="Times New Roman"/>
                        <a:ea typeface="宋体"/>
                      </a:endParaRPr>
                    </a:p>
                  </a:txBody>
                  <a:tcPr marL="52747" marR="52747" marT="0" marB="0" anchor="ctr"/>
                </a:tc>
                <a:tc>
                  <a:txBody>
                    <a:bodyPr/>
                    <a:lstStyle/>
                    <a:p>
                      <a:pPr algn="ctr">
                        <a:spcBef>
                          <a:spcPts val="600"/>
                        </a:spcBef>
                        <a:spcAft>
                          <a:spcPts val="600"/>
                        </a:spcAft>
                      </a:pPr>
                      <a:r>
                        <a:rPr lang="de-DE" sz="1400" kern="100">
                          <a:effectLst/>
                        </a:rPr>
                        <a:t>90.00</a:t>
                      </a:r>
                      <a:endParaRPr lang="zh-CN" sz="1400">
                        <a:effectLst/>
                        <a:latin typeface="Times New Roman"/>
                        <a:ea typeface="宋体"/>
                      </a:endParaRPr>
                    </a:p>
                  </a:txBody>
                  <a:tcPr marL="52747" marR="52747" marT="0" marB="0" anchor="ctr"/>
                </a:tc>
                <a:tc>
                  <a:txBody>
                    <a:bodyPr/>
                    <a:lstStyle/>
                    <a:p>
                      <a:pPr algn="ctr">
                        <a:spcBef>
                          <a:spcPts val="600"/>
                        </a:spcBef>
                        <a:spcAft>
                          <a:spcPts val="600"/>
                        </a:spcAft>
                      </a:pPr>
                      <a:r>
                        <a:rPr lang="de-DE" sz="1400" kern="100">
                          <a:effectLst/>
                        </a:rPr>
                        <a:t>90.00</a:t>
                      </a:r>
                      <a:endParaRPr lang="zh-CN" sz="1400">
                        <a:effectLst/>
                        <a:latin typeface="Times New Roman"/>
                        <a:ea typeface="宋体"/>
                      </a:endParaRPr>
                    </a:p>
                  </a:txBody>
                  <a:tcPr marL="52747" marR="52747" marT="0" marB="0" anchor="ctr"/>
                </a:tc>
                <a:tc>
                  <a:txBody>
                    <a:bodyPr/>
                    <a:lstStyle/>
                    <a:p>
                      <a:pPr algn="ctr">
                        <a:spcBef>
                          <a:spcPts val="600"/>
                        </a:spcBef>
                        <a:spcAft>
                          <a:spcPts val="600"/>
                        </a:spcAft>
                      </a:pPr>
                      <a:r>
                        <a:rPr lang="de-DE" sz="1400" kern="100">
                          <a:effectLst/>
                        </a:rPr>
                        <a:t>90.00</a:t>
                      </a:r>
                      <a:endParaRPr lang="zh-CN" sz="1400">
                        <a:effectLst/>
                        <a:latin typeface="Times New Roman"/>
                        <a:ea typeface="宋体"/>
                      </a:endParaRPr>
                    </a:p>
                  </a:txBody>
                  <a:tcPr marL="52747" marR="52747" marT="0" marB="0" anchor="ctr"/>
                </a:tc>
                <a:tc>
                  <a:txBody>
                    <a:bodyPr/>
                    <a:lstStyle/>
                    <a:p>
                      <a:pPr algn="ctr">
                        <a:spcBef>
                          <a:spcPts val="600"/>
                        </a:spcBef>
                        <a:spcAft>
                          <a:spcPts val="600"/>
                        </a:spcAft>
                      </a:pPr>
                      <a:r>
                        <a:rPr lang="de-DE" sz="1400" kern="100">
                          <a:effectLst/>
                        </a:rPr>
                        <a:t>90.00</a:t>
                      </a:r>
                      <a:endParaRPr lang="zh-CN" sz="1400">
                        <a:effectLst/>
                        <a:latin typeface="Times New Roman"/>
                        <a:ea typeface="宋体"/>
                      </a:endParaRPr>
                    </a:p>
                  </a:txBody>
                  <a:tcPr marL="52747" marR="52747" marT="0" marB="0" anchor="ctr"/>
                </a:tc>
              </a:tr>
              <a:tr h="306481">
                <a:tc>
                  <a:txBody>
                    <a:bodyPr/>
                    <a:lstStyle/>
                    <a:p>
                      <a:pPr algn="ctr">
                        <a:spcBef>
                          <a:spcPts val="600"/>
                        </a:spcBef>
                        <a:spcAft>
                          <a:spcPts val="600"/>
                        </a:spcAft>
                      </a:pPr>
                      <a:r>
                        <a:rPr lang="zh-CN" sz="1400" kern="100">
                          <a:effectLst/>
                        </a:rPr>
                        <a:t>综合赔付率</a:t>
                      </a:r>
                      <a:endParaRPr lang="zh-CN" sz="1400">
                        <a:effectLst/>
                        <a:latin typeface="Times New Roman"/>
                        <a:ea typeface="宋体"/>
                      </a:endParaRPr>
                    </a:p>
                  </a:txBody>
                  <a:tcPr marL="52747" marR="52747" marT="0" marB="0" anchor="ctr"/>
                </a:tc>
                <a:tc>
                  <a:txBody>
                    <a:bodyPr/>
                    <a:lstStyle/>
                    <a:p>
                      <a:pPr algn="ctr">
                        <a:spcBef>
                          <a:spcPts val="600"/>
                        </a:spcBef>
                        <a:spcAft>
                          <a:spcPts val="600"/>
                        </a:spcAft>
                      </a:pPr>
                      <a:r>
                        <a:rPr lang="de-DE" sz="1400" kern="100">
                          <a:effectLst/>
                        </a:rPr>
                        <a:t>%</a:t>
                      </a:r>
                      <a:endParaRPr lang="zh-CN" sz="1400">
                        <a:effectLst/>
                        <a:latin typeface="Times New Roman"/>
                        <a:ea typeface="宋体"/>
                      </a:endParaRPr>
                    </a:p>
                  </a:txBody>
                  <a:tcPr marL="52747" marR="52747" marT="0" marB="0" anchor="ctr"/>
                </a:tc>
                <a:tc>
                  <a:txBody>
                    <a:bodyPr/>
                    <a:lstStyle/>
                    <a:p>
                      <a:pPr algn="ctr">
                        <a:spcBef>
                          <a:spcPts val="600"/>
                        </a:spcBef>
                        <a:spcAft>
                          <a:spcPts val="600"/>
                        </a:spcAft>
                      </a:pPr>
                      <a:r>
                        <a:rPr lang="de-DE" sz="1400" kern="100">
                          <a:effectLst/>
                        </a:rPr>
                        <a:t>131.86</a:t>
                      </a:r>
                      <a:endParaRPr lang="zh-CN" sz="1400">
                        <a:effectLst/>
                        <a:latin typeface="Times New Roman"/>
                        <a:ea typeface="宋体"/>
                      </a:endParaRPr>
                    </a:p>
                  </a:txBody>
                  <a:tcPr marL="52747" marR="52747" marT="0" marB="0" anchor="ctr"/>
                </a:tc>
                <a:tc>
                  <a:txBody>
                    <a:bodyPr/>
                    <a:lstStyle/>
                    <a:p>
                      <a:pPr algn="ctr">
                        <a:spcBef>
                          <a:spcPts val="600"/>
                        </a:spcBef>
                        <a:spcAft>
                          <a:spcPts val="600"/>
                        </a:spcAft>
                      </a:pPr>
                      <a:r>
                        <a:rPr lang="de-DE" sz="1400" kern="100">
                          <a:effectLst/>
                        </a:rPr>
                        <a:t>33.58</a:t>
                      </a:r>
                      <a:endParaRPr lang="zh-CN" sz="1400">
                        <a:effectLst/>
                        <a:latin typeface="Times New Roman"/>
                        <a:ea typeface="宋体"/>
                      </a:endParaRPr>
                    </a:p>
                  </a:txBody>
                  <a:tcPr marL="52747" marR="52747" marT="0" marB="0" anchor="ctr"/>
                </a:tc>
                <a:tc>
                  <a:txBody>
                    <a:bodyPr/>
                    <a:lstStyle/>
                    <a:p>
                      <a:pPr algn="ctr">
                        <a:spcBef>
                          <a:spcPts val="600"/>
                        </a:spcBef>
                        <a:spcAft>
                          <a:spcPts val="600"/>
                        </a:spcAft>
                      </a:pPr>
                      <a:r>
                        <a:rPr lang="de-DE" sz="1400" kern="100">
                          <a:effectLst/>
                        </a:rPr>
                        <a:t>70.89</a:t>
                      </a:r>
                      <a:endParaRPr lang="zh-CN" sz="1400">
                        <a:effectLst/>
                        <a:latin typeface="Times New Roman"/>
                        <a:ea typeface="宋体"/>
                      </a:endParaRPr>
                    </a:p>
                  </a:txBody>
                  <a:tcPr marL="52747" marR="52747" marT="0" marB="0" anchor="ctr"/>
                </a:tc>
                <a:tc>
                  <a:txBody>
                    <a:bodyPr/>
                    <a:lstStyle/>
                    <a:p>
                      <a:pPr algn="ctr">
                        <a:spcBef>
                          <a:spcPts val="600"/>
                        </a:spcBef>
                        <a:spcAft>
                          <a:spcPts val="600"/>
                        </a:spcAft>
                      </a:pPr>
                      <a:r>
                        <a:rPr lang="de-DE" sz="1400" kern="100">
                          <a:effectLst/>
                        </a:rPr>
                        <a:t>53.66</a:t>
                      </a:r>
                      <a:endParaRPr lang="zh-CN" sz="1400">
                        <a:effectLst/>
                        <a:latin typeface="Times New Roman"/>
                        <a:ea typeface="宋体"/>
                      </a:endParaRPr>
                    </a:p>
                  </a:txBody>
                  <a:tcPr marL="52747" marR="52747" marT="0" marB="0" anchor="ctr"/>
                </a:tc>
                <a:tc>
                  <a:txBody>
                    <a:bodyPr/>
                    <a:lstStyle/>
                    <a:p>
                      <a:pPr algn="ctr">
                        <a:spcBef>
                          <a:spcPts val="600"/>
                        </a:spcBef>
                        <a:spcAft>
                          <a:spcPts val="600"/>
                        </a:spcAft>
                      </a:pPr>
                      <a:r>
                        <a:rPr lang="de-DE" sz="1400" kern="100">
                          <a:effectLst/>
                        </a:rPr>
                        <a:t>46.57</a:t>
                      </a:r>
                      <a:endParaRPr lang="zh-CN" sz="1400">
                        <a:effectLst/>
                        <a:latin typeface="Times New Roman"/>
                        <a:ea typeface="宋体"/>
                      </a:endParaRPr>
                    </a:p>
                  </a:txBody>
                  <a:tcPr marL="52747" marR="52747" marT="0" marB="0" anchor="ctr"/>
                </a:tc>
              </a:tr>
              <a:tr h="354682">
                <a:tc>
                  <a:txBody>
                    <a:bodyPr/>
                    <a:lstStyle/>
                    <a:p>
                      <a:pPr algn="ctr">
                        <a:spcBef>
                          <a:spcPts val="600"/>
                        </a:spcBef>
                        <a:spcAft>
                          <a:spcPts val="600"/>
                        </a:spcAft>
                      </a:pPr>
                      <a:r>
                        <a:rPr lang="zh-CN" sz="1400" kern="100">
                          <a:effectLst/>
                        </a:rPr>
                        <a:t>金额补偿率</a:t>
                      </a:r>
                      <a:endParaRPr lang="zh-CN" sz="1400">
                        <a:effectLst/>
                        <a:latin typeface="Times New Roman"/>
                        <a:ea typeface="宋体"/>
                      </a:endParaRPr>
                    </a:p>
                  </a:txBody>
                  <a:tcPr marL="52747" marR="52747" marT="0" marB="0" anchor="ctr"/>
                </a:tc>
                <a:tc>
                  <a:txBody>
                    <a:bodyPr/>
                    <a:lstStyle/>
                    <a:p>
                      <a:pPr algn="ctr">
                        <a:spcBef>
                          <a:spcPts val="600"/>
                        </a:spcBef>
                        <a:spcAft>
                          <a:spcPts val="600"/>
                        </a:spcAft>
                      </a:pPr>
                      <a:r>
                        <a:rPr lang="de-DE" sz="1400" kern="100">
                          <a:effectLst/>
                        </a:rPr>
                        <a:t>%</a:t>
                      </a:r>
                      <a:endParaRPr lang="zh-CN" sz="1400">
                        <a:effectLst/>
                        <a:latin typeface="Times New Roman"/>
                        <a:ea typeface="宋体"/>
                      </a:endParaRPr>
                    </a:p>
                  </a:txBody>
                  <a:tcPr marL="52747" marR="52747" marT="0" marB="0" anchor="ctr"/>
                </a:tc>
                <a:tc>
                  <a:txBody>
                    <a:bodyPr/>
                    <a:lstStyle/>
                    <a:p>
                      <a:pPr algn="ctr">
                        <a:spcBef>
                          <a:spcPts val="600"/>
                        </a:spcBef>
                        <a:spcAft>
                          <a:spcPts val="600"/>
                        </a:spcAft>
                      </a:pPr>
                      <a:r>
                        <a:rPr lang="de-DE" sz="1400" kern="100">
                          <a:effectLst/>
                        </a:rPr>
                        <a:t>732.56</a:t>
                      </a:r>
                      <a:endParaRPr lang="zh-CN" sz="1400">
                        <a:effectLst/>
                        <a:latin typeface="Times New Roman"/>
                        <a:ea typeface="宋体"/>
                      </a:endParaRPr>
                    </a:p>
                  </a:txBody>
                  <a:tcPr marL="52747" marR="52747" marT="0" marB="0" anchor="ctr"/>
                </a:tc>
                <a:tc>
                  <a:txBody>
                    <a:bodyPr/>
                    <a:lstStyle/>
                    <a:p>
                      <a:pPr algn="ctr">
                        <a:spcBef>
                          <a:spcPts val="600"/>
                        </a:spcBef>
                        <a:spcAft>
                          <a:spcPts val="600"/>
                        </a:spcAft>
                      </a:pPr>
                      <a:r>
                        <a:rPr lang="de-DE" sz="1400" kern="100">
                          <a:effectLst/>
                        </a:rPr>
                        <a:t>172.6</a:t>
                      </a:r>
                      <a:endParaRPr lang="zh-CN" sz="1400">
                        <a:effectLst/>
                        <a:latin typeface="Times New Roman"/>
                        <a:ea typeface="宋体"/>
                      </a:endParaRPr>
                    </a:p>
                  </a:txBody>
                  <a:tcPr marL="52747" marR="52747" marT="0" marB="0" anchor="ctr"/>
                </a:tc>
                <a:tc>
                  <a:txBody>
                    <a:bodyPr/>
                    <a:lstStyle/>
                    <a:p>
                      <a:pPr algn="ctr">
                        <a:spcBef>
                          <a:spcPts val="600"/>
                        </a:spcBef>
                        <a:spcAft>
                          <a:spcPts val="600"/>
                        </a:spcAft>
                      </a:pPr>
                      <a:r>
                        <a:rPr lang="de-DE" sz="1400" kern="100">
                          <a:effectLst/>
                        </a:rPr>
                        <a:t>378.69</a:t>
                      </a:r>
                      <a:endParaRPr lang="zh-CN" sz="1400">
                        <a:effectLst/>
                        <a:latin typeface="Times New Roman"/>
                        <a:ea typeface="宋体"/>
                      </a:endParaRPr>
                    </a:p>
                  </a:txBody>
                  <a:tcPr marL="52747" marR="52747" marT="0" marB="0" anchor="ctr"/>
                </a:tc>
                <a:tc>
                  <a:txBody>
                    <a:bodyPr/>
                    <a:lstStyle/>
                    <a:p>
                      <a:pPr algn="ctr">
                        <a:spcBef>
                          <a:spcPts val="600"/>
                        </a:spcBef>
                        <a:spcAft>
                          <a:spcPts val="600"/>
                        </a:spcAft>
                      </a:pPr>
                      <a:r>
                        <a:rPr lang="de-DE" sz="1400" kern="100">
                          <a:effectLst/>
                        </a:rPr>
                        <a:t>26.29</a:t>
                      </a:r>
                      <a:endParaRPr lang="zh-CN" sz="1400">
                        <a:effectLst/>
                        <a:latin typeface="Times New Roman"/>
                        <a:ea typeface="宋体"/>
                      </a:endParaRPr>
                    </a:p>
                  </a:txBody>
                  <a:tcPr marL="52747" marR="52747" marT="0" marB="0" anchor="ctr"/>
                </a:tc>
                <a:tc>
                  <a:txBody>
                    <a:bodyPr/>
                    <a:lstStyle/>
                    <a:p>
                      <a:pPr algn="ctr">
                        <a:spcBef>
                          <a:spcPts val="600"/>
                        </a:spcBef>
                        <a:spcAft>
                          <a:spcPts val="600"/>
                        </a:spcAft>
                      </a:pPr>
                      <a:r>
                        <a:rPr lang="de-DE" sz="1400" kern="100">
                          <a:effectLst/>
                        </a:rPr>
                        <a:t>39.84</a:t>
                      </a:r>
                      <a:endParaRPr lang="zh-CN" sz="1400">
                        <a:effectLst/>
                        <a:latin typeface="Times New Roman"/>
                        <a:ea typeface="宋体"/>
                      </a:endParaRPr>
                    </a:p>
                  </a:txBody>
                  <a:tcPr marL="52747" marR="52747" marT="0" marB="0" anchor="ctr"/>
                </a:tc>
              </a:tr>
              <a:tr h="310079">
                <a:tc>
                  <a:txBody>
                    <a:bodyPr/>
                    <a:lstStyle/>
                    <a:p>
                      <a:pPr algn="ctr">
                        <a:spcBef>
                          <a:spcPts val="600"/>
                        </a:spcBef>
                        <a:spcAft>
                          <a:spcPts val="600"/>
                        </a:spcAft>
                      </a:pPr>
                      <a:r>
                        <a:rPr lang="zh-CN" sz="1400" kern="100">
                          <a:effectLst/>
                        </a:rPr>
                        <a:t>数量补偿率</a:t>
                      </a:r>
                      <a:endParaRPr lang="zh-CN" sz="1400">
                        <a:effectLst/>
                        <a:latin typeface="Times New Roman"/>
                        <a:ea typeface="宋体"/>
                      </a:endParaRPr>
                    </a:p>
                  </a:txBody>
                  <a:tcPr marL="52747" marR="52747" marT="0" marB="0" anchor="ctr"/>
                </a:tc>
                <a:tc>
                  <a:txBody>
                    <a:bodyPr/>
                    <a:lstStyle/>
                    <a:p>
                      <a:pPr algn="ctr">
                        <a:spcBef>
                          <a:spcPts val="600"/>
                        </a:spcBef>
                        <a:spcAft>
                          <a:spcPts val="600"/>
                        </a:spcAft>
                      </a:pPr>
                      <a:r>
                        <a:rPr lang="de-DE" sz="1400" kern="100">
                          <a:effectLst/>
                        </a:rPr>
                        <a:t>%</a:t>
                      </a:r>
                      <a:endParaRPr lang="zh-CN" sz="1400">
                        <a:effectLst/>
                        <a:latin typeface="Times New Roman"/>
                        <a:ea typeface="宋体"/>
                      </a:endParaRPr>
                    </a:p>
                  </a:txBody>
                  <a:tcPr marL="52747" marR="52747" marT="0" marB="0" anchor="ctr"/>
                </a:tc>
                <a:tc>
                  <a:txBody>
                    <a:bodyPr/>
                    <a:lstStyle/>
                    <a:p>
                      <a:pPr algn="ctr">
                        <a:spcBef>
                          <a:spcPts val="600"/>
                        </a:spcBef>
                        <a:spcAft>
                          <a:spcPts val="600"/>
                        </a:spcAft>
                      </a:pPr>
                      <a:r>
                        <a:rPr lang="de-DE" sz="1400" kern="100">
                          <a:effectLst/>
                        </a:rPr>
                        <a:t>24.15</a:t>
                      </a:r>
                      <a:endParaRPr lang="zh-CN" sz="1400">
                        <a:effectLst/>
                        <a:latin typeface="Times New Roman"/>
                        <a:ea typeface="宋体"/>
                      </a:endParaRPr>
                    </a:p>
                  </a:txBody>
                  <a:tcPr marL="52747" marR="52747" marT="0" marB="0" anchor="ctr"/>
                </a:tc>
                <a:tc>
                  <a:txBody>
                    <a:bodyPr/>
                    <a:lstStyle/>
                    <a:p>
                      <a:pPr algn="ctr">
                        <a:spcBef>
                          <a:spcPts val="600"/>
                        </a:spcBef>
                        <a:spcAft>
                          <a:spcPts val="600"/>
                        </a:spcAft>
                      </a:pPr>
                      <a:r>
                        <a:rPr lang="de-DE" sz="1400" kern="100">
                          <a:effectLst/>
                        </a:rPr>
                        <a:t>22.24</a:t>
                      </a:r>
                      <a:endParaRPr lang="zh-CN" sz="1400">
                        <a:effectLst/>
                        <a:latin typeface="Times New Roman"/>
                        <a:ea typeface="宋体"/>
                      </a:endParaRPr>
                    </a:p>
                  </a:txBody>
                  <a:tcPr marL="52747" marR="52747" marT="0" marB="0" anchor="ctr"/>
                </a:tc>
                <a:tc>
                  <a:txBody>
                    <a:bodyPr/>
                    <a:lstStyle/>
                    <a:p>
                      <a:pPr algn="ctr">
                        <a:spcBef>
                          <a:spcPts val="600"/>
                        </a:spcBef>
                        <a:spcAft>
                          <a:spcPts val="600"/>
                        </a:spcAft>
                      </a:pPr>
                      <a:r>
                        <a:rPr lang="de-DE" sz="1400" kern="100">
                          <a:effectLst/>
                        </a:rPr>
                        <a:t>71.26</a:t>
                      </a:r>
                      <a:endParaRPr lang="zh-CN" sz="1400">
                        <a:effectLst/>
                        <a:latin typeface="Times New Roman"/>
                        <a:ea typeface="宋体"/>
                      </a:endParaRPr>
                    </a:p>
                  </a:txBody>
                  <a:tcPr marL="52747" marR="52747" marT="0" marB="0" anchor="ctr"/>
                </a:tc>
                <a:tc>
                  <a:txBody>
                    <a:bodyPr/>
                    <a:lstStyle/>
                    <a:p>
                      <a:pPr algn="ctr">
                        <a:spcBef>
                          <a:spcPts val="600"/>
                        </a:spcBef>
                        <a:spcAft>
                          <a:spcPts val="600"/>
                        </a:spcAft>
                      </a:pPr>
                      <a:r>
                        <a:rPr lang="de-DE" sz="1400" kern="100">
                          <a:effectLst/>
                        </a:rPr>
                        <a:t>42.81</a:t>
                      </a:r>
                      <a:endParaRPr lang="zh-CN" sz="1400">
                        <a:effectLst/>
                        <a:latin typeface="Times New Roman"/>
                        <a:ea typeface="宋体"/>
                      </a:endParaRPr>
                    </a:p>
                  </a:txBody>
                  <a:tcPr marL="52747" marR="52747" marT="0" marB="0" anchor="ctr"/>
                </a:tc>
                <a:tc>
                  <a:txBody>
                    <a:bodyPr/>
                    <a:lstStyle/>
                    <a:p>
                      <a:pPr algn="ctr">
                        <a:spcBef>
                          <a:spcPts val="600"/>
                        </a:spcBef>
                        <a:spcAft>
                          <a:spcPts val="600"/>
                        </a:spcAft>
                      </a:pPr>
                      <a:r>
                        <a:rPr lang="de-DE" sz="1400" kern="100">
                          <a:effectLst/>
                        </a:rPr>
                        <a:t>05.33</a:t>
                      </a:r>
                      <a:endParaRPr lang="zh-CN" sz="1400">
                        <a:effectLst/>
                        <a:latin typeface="Times New Roman"/>
                        <a:ea typeface="宋体"/>
                      </a:endParaRPr>
                    </a:p>
                  </a:txBody>
                  <a:tcPr marL="52747" marR="52747" marT="0" marB="0" anchor="ctr"/>
                </a:tc>
              </a:tr>
              <a:tr h="305042">
                <a:tc>
                  <a:txBody>
                    <a:bodyPr/>
                    <a:lstStyle/>
                    <a:p>
                      <a:pPr algn="ctr">
                        <a:spcBef>
                          <a:spcPts val="600"/>
                        </a:spcBef>
                        <a:spcAft>
                          <a:spcPts val="600"/>
                        </a:spcAft>
                      </a:pPr>
                      <a:r>
                        <a:rPr lang="zh-CN" sz="1400" kern="100">
                          <a:effectLst/>
                        </a:rPr>
                        <a:t>农户补偿率</a:t>
                      </a:r>
                      <a:endParaRPr lang="zh-CN" sz="1400">
                        <a:effectLst/>
                        <a:latin typeface="Times New Roman"/>
                        <a:ea typeface="宋体"/>
                      </a:endParaRPr>
                    </a:p>
                  </a:txBody>
                  <a:tcPr marL="52747" marR="52747" marT="0" marB="0" anchor="ctr"/>
                </a:tc>
                <a:tc>
                  <a:txBody>
                    <a:bodyPr/>
                    <a:lstStyle/>
                    <a:p>
                      <a:pPr algn="ctr">
                        <a:spcBef>
                          <a:spcPts val="600"/>
                        </a:spcBef>
                        <a:spcAft>
                          <a:spcPts val="600"/>
                        </a:spcAft>
                      </a:pPr>
                      <a:r>
                        <a:rPr lang="de-DE" sz="1400" kern="100">
                          <a:effectLst/>
                        </a:rPr>
                        <a:t>%</a:t>
                      </a:r>
                      <a:endParaRPr lang="zh-CN" sz="1400">
                        <a:effectLst/>
                        <a:latin typeface="Times New Roman"/>
                        <a:ea typeface="宋体"/>
                      </a:endParaRPr>
                    </a:p>
                  </a:txBody>
                  <a:tcPr marL="52747" marR="52747" marT="0" marB="0" anchor="ctr"/>
                </a:tc>
                <a:tc>
                  <a:txBody>
                    <a:bodyPr/>
                    <a:lstStyle/>
                    <a:p>
                      <a:pPr algn="ctr">
                        <a:spcBef>
                          <a:spcPts val="600"/>
                        </a:spcBef>
                        <a:spcAft>
                          <a:spcPts val="600"/>
                        </a:spcAft>
                      </a:pPr>
                      <a:r>
                        <a:rPr lang="de-DE" sz="1400" kern="100">
                          <a:effectLst/>
                        </a:rPr>
                        <a:t>83.20</a:t>
                      </a:r>
                      <a:endParaRPr lang="zh-CN" sz="1400">
                        <a:effectLst/>
                        <a:latin typeface="Times New Roman"/>
                        <a:ea typeface="宋体"/>
                      </a:endParaRPr>
                    </a:p>
                  </a:txBody>
                  <a:tcPr marL="52747" marR="52747" marT="0" marB="0" anchor="ctr"/>
                </a:tc>
                <a:tc>
                  <a:txBody>
                    <a:bodyPr/>
                    <a:lstStyle/>
                    <a:p>
                      <a:pPr algn="ctr">
                        <a:spcBef>
                          <a:spcPts val="600"/>
                        </a:spcBef>
                        <a:spcAft>
                          <a:spcPts val="600"/>
                        </a:spcAft>
                      </a:pPr>
                      <a:r>
                        <a:rPr lang="de-DE" sz="1400" kern="100">
                          <a:effectLst/>
                        </a:rPr>
                        <a:t>64.71</a:t>
                      </a:r>
                      <a:endParaRPr lang="zh-CN" sz="1400">
                        <a:effectLst/>
                        <a:latin typeface="Times New Roman"/>
                        <a:ea typeface="宋体"/>
                      </a:endParaRPr>
                    </a:p>
                  </a:txBody>
                  <a:tcPr marL="52747" marR="52747" marT="0" marB="0" anchor="ctr"/>
                </a:tc>
                <a:tc>
                  <a:txBody>
                    <a:bodyPr/>
                    <a:lstStyle/>
                    <a:p>
                      <a:pPr algn="ctr">
                        <a:spcBef>
                          <a:spcPts val="600"/>
                        </a:spcBef>
                        <a:spcAft>
                          <a:spcPts val="600"/>
                        </a:spcAft>
                      </a:pPr>
                      <a:r>
                        <a:rPr lang="de-DE" sz="1400" kern="100">
                          <a:effectLst/>
                        </a:rPr>
                        <a:t>78.36</a:t>
                      </a:r>
                      <a:endParaRPr lang="zh-CN" sz="1400">
                        <a:effectLst/>
                        <a:latin typeface="Times New Roman"/>
                        <a:ea typeface="宋体"/>
                      </a:endParaRPr>
                    </a:p>
                  </a:txBody>
                  <a:tcPr marL="52747" marR="52747" marT="0" marB="0" anchor="ctr"/>
                </a:tc>
                <a:tc>
                  <a:txBody>
                    <a:bodyPr/>
                    <a:lstStyle/>
                    <a:p>
                      <a:pPr algn="ctr">
                        <a:spcBef>
                          <a:spcPts val="600"/>
                        </a:spcBef>
                        <a:spcAft>
                          <a:spcPts val="600"/>
                        </a:spcAft>
                      </a:pPr>
                      <a:r>
                        <a:rPr lang="de-DE" sz="1400" kern="100">
                          <a:effectLst/>
                        </a:rPr>
                        <a:t>57.13</a:t>
                      </a:r>
                      <a:endParaRPr lang="zh-CN" sz="1400">
                        <a:effectLst/>
                        <a:latin typeface="Times New Roman"/>
                        <a:ea typeface="宋体"/>
                      </a:endParaRPr>
                    </a:p>
                  </a:txBody>
                  <a:tcPr marL="52747" marR="52747" marT="0" marB="0" anchor="ctr"/>
                </a:tc>
                <a:tc>
                  <a:txBody>
                    <a:bodyPr/>
                    <a:lstStyle/>
                    <a:p>
                      <a:pPr algn="ctr">
                        <a:spcBef>
                          <a:spcPts val="600"/>
                        </a:spcBef>
                        <a:spcAft>
                          <a:spcPts val="600"/>
                        </a:spcAft>
                      </a:pPr>
                      <a:r>
                        <a:rPr lang="de-DE" sz="1400" kern="100">
                          <a:effectLst/>
                        </a:rPr>
                        <a:t>69.19</a:t>
                      </a:r>
                      <a:endParaRPr lang="zh-CN" sz="1400">
                        <a:effectLst/>
                        <a:latin typeface="Times New Roman"/>
                        <a:ea typeface="宋体"/>
                      </a:endParaRPr>
                    </a:p>
                  </a:txBody>
                  <a:tcPr marL="52747" marR="52747" marT="0" marB="0" anchor="ctr"/>
                </a:tc>
              </a:tr>
              <a:tr h="351803">
                <a:tc>
                  <a:txBody>
                    <a:bodyPr/>
                    <a:lstStyle/>
                    <a:p>
                      <a:pPr algn="ctr">
                        <a:spcBef>
                          <a:spcPts val="600"/>
                        </a:spcBef>
                        <a:spcAft>
                          <a:spcPts val="600"/>
                        </a:spcAft>
                      </a:pPr>
                      <a:r>
                        <a:rPr lang="zh-CN" sz="1400" kern="100">
                          <a:effectLst/>
                        </a:rPr>
                        <a:t>保费占收入比重</a:t>
                      </a:r>
                      <a:endParaRPr lang="zh-CN" sz="1400">
                        <a:effectLst/>
                        <a:latin typeface="Times New Roman"/>
                        <a:ea typeface="宋体"/>
                      </a:endParaRPr>
                    </a:p>
                  </a:txBody>
                  <a:tcPr marL="52747" marR="52747" marT="0" marB="0" anchor="ctr"/>
                </a:tc>
                <a:tc>
                  <a:txBody>
                    <a:bodyPr/>
                    <a:lstStyle/>
                    <a:p>
                      <a:pPr algn="ctr">
                        <a:spcBef>
                          <a:spcPts val="600"/>
                        </a:spcBef>
                        <a:spcAft>
                          <a:spcPts val="600"/>
                        </a:spcAft>
                      </a:pPr>
                      <a:r>
                        <a:rPr lang="de-DE" sz="1400" kern="100">
                          <a:effectLst/>
                        </a:rPr>
                        <a:t>%</a:t>
                      </a:r>
                      <a:endParaRPr lang="zh-CN" sz="1400">
                        <a:effectLst/>
                        <a:latin typeface="Times New Roman"/>
                        <a:ea typeface="宋体"/>
                      </a:endParaRPr>
                    </a:p>
                  </a:txBody>
                  <a:tcPr marL="52747" marR="52747" marT="0" marB="0" anchor="ctr"/>
                </a:tc>
                <a:tc gridSpan="5">
                  <a:txBody>
                    <a:bodyPr/>
                    <a:lstStyle/>
                    <a:p>
                      <a:pPr algn="ctr">
                        <a:spcBef>
                          <a:spcPts val="600"/>
                        </a:spcBef>
                        <a:spcAft>
                          <a:spcPts val="600"/>
                        </a:spcAft>
                      </a:pPr>
                      <a:r>
                        <a:rPr lang="zh-CN" sz="1400" kern="100">
                          <a:effectLst/>
                        </a:rPr>
                        <a:t>空缺</a:t>
                      </a:r>
                      <a:endParaRPr lang="zh-CN" sz="1400">
                        <a:effectLst/>
                        <a:latin typeface="Times New Roman"/>
                        <a:ea typeface="宋体"/>
                      </a:endParaRPr>
                    </a:p>
                  </a:txBody>
                  <a:tcPr marL="52747" marR="52747" marT="0"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297126">
                <a:tc>
                  <a:txBody>
                    <a:bodyPr/>
                    <a:lstStyle/>
                    <a:p>
                      <a:pPr algn="ctr">
                        <a:spcBef>
                          <a:spcPts val="600"/>
                        </a:spcBef>
                        <a:spcAft>
                          <a:spcPts val="600"/>
                        </a:spcAft>
                      </a:pPr>
                      <a:r>
                        <a:rPr lang="zh-CN" sz="1400" kern="100">
                          <a:effectLst/>
                        </a:rPr>
                        <a:t>财政放大倍数</a:t>
                      </a:r>
                      <a:endParaRPr lang="zh-CN" sz="1400">
                        <a:effectLst/>
                        <a:latin typeface="Times New Roman"/>
                        <a:ea typeface="宋体"/>
                      </a:endParaRPr>
                    </a:p>
                  </a:txBody>
                  <a:tcPr marL="52747" marR="52747" marT="0" marB="0" anchor="ctr"/>
                </a:tc>
                <a:tc>
                  <a:txBody>
                    <a:bodyPr/>
                    <a:lstStyle/>
                    <a:p>
                      <a:pPr algn="ctr">
                        <a:spcBef>
                          <a:spcPts val="600"/>
                        </a:spcBef>
                        <a:spcAft>
                          <a:spcPts val="600"/>
                        </a:spcAft>
                      </a:pPr>
                      <a:r>
                        <a:rPr lang="de-DE" sz="1400" kern="100">
                          <a:effectLst/>
                        </a:rPr>
                        <a:t>1</a:t>
                      </a:r>
                      <a:endParaRPr lang="zh-CN" sz="1400">
                        <a:effectLst/>
                        <a:latin typeface="Times New Roman"/>
                        <a:ea typeface="宋体"/>
                      </a:endParaRPr>
                    </a:p>
                  </a:txBody>
                  <a:tcPr marL="52747" marR="52747" marT="0" marB="0" anchor="ctr"/>
                </a:tc>
                <a:tc>
                  <a:txBody>
                    <a:bodyPr/>
                    <a:lstStyle/>
                    <a:p>
                      <a:pPr algn="ctr">
                        <a:spcBef>
                          <a:spcPts val="600"/>
                        </a:spcBef>
                        <a:spcAft>
                          <a:spcPts val="600"/>
                        </a:spcAft>
                      </a:pPr>
                      <a:r>
                        <a:rPr lang="de-DE" sz="1400" kern="100">
                          <a:effectLst/>
                        </a:rPr>
                        <a:t>37.09</a:t>
                      </a:r>
                      <a:endParaRPr lang="zh-CN" sz="1400">
                        <a:effectLst/>
                        <a:latin typeface="Times New Roman"/>
                        <a:ea typeface="宋体"/>
                      </a:endParaRPr>
                    </a:p>
                  </a:txBody>
                  <a:tcPr marL="52747" marR="52747" marT="0" marB="0" anchor="ctr"/>
                </a:tc>
                <a:tc>
                  <a:txBody>
                    <a:bodyPr/>
                    <a:lstStyle/>
                    <a:p>
                      <a:pPr algn="ctr">
                        <a:spcBef>
                          <a:spcPts val="600"/>
                        </a:spcBef>
                        <a:spcAft>
                          <a:spcPts val="600"/>
                        </a:spcAft>
                      </a:pPr>
                      <a:r>
                        <a:rPr lang="de-DE" sz="1400" kern="100">
                          <a:effectLst/>
                        </a:rPr>
                        <a:t>28.93</a:t>
                      </a:r>
                      <a:endParaRPr lang="zh-CN" sz="1400">
                        <a:effectLst/>
                        <a:latin typeface="Times New Roman"/>
                        <a:ea typeface="宋体"/>
                      </a:endParaRPr>
                    </a:p>
                  </a:txBody>
                  <a:tcPr marL="52747" marR="52747" marT="0" marB="0" anchor="ctr"/>
                </a:tc>
                <a:tc>
                  <a:txBody>
                    <a:bodyPr/>
                    <a:lstStyle/>
                    <a:p>
                      <a:pPr algn="ctr">
                        <a:spcBef>
                          <a:spcPts val="600"/>
                        </a:spcBef>
                        <a:spcAft>
                          <a:spcPts val="600"/>
                        </a:spcAft>
                      </a:pPr>
                      <a:r>
                        <a:rPr lang="de-DE" sz="1400" kern="100">
                          <a:effectLst/>
                        </a:rPr>
                        <a:t>24.56</a:t>
                      </a:r>
                      <a:endParaRPr lang="zh-CN" sz="1400">
                        <a:effectLst/>
                        <a:latin typeface="Times New Roman"/>
                        <a:ea typeface="宋体"/>
                      </a:endParaRPr>
                    </a:p>
                  </a:txBody>
                  <a:tcPr marL="52747" marR="52747" marT="0" marB="0" anchor="ctr"/>
                </a:tc>
                <a:tc>
                  <a:txBody>
                    <a:bodyPr/>
                    <a:lstStyle/>
                    <a:p>
                      <a:pPr algn="ctr">
                        <a:spcBef>
                          <a:spcPts val="600"/>
                        </a:spcBef>
                        <a:spcAft>
                          <a:spcPts val="600"/>
                        </a:spcAft>
                      </a:pPr>
                      <a:r>
                        <a:rPr lang="de-DE" sz="1400" kern="100">
                          <a:effectLst/>
                        </a:rPr>
                        <a:t>26.70</a:t>
                      </a:r>
                      <a:endParaRPr lang="zh-CN" sz="1400">
                        <a:effectLst/>
                        <a:latin typeface="Times New Roman"/>
                        <a:ea typeface="宋体"/>
                      </a:endParaRPr>
                    </a:p>
                  </a:txBody>
                  <a:tcPr marL="52747" marR="52747" marT="0" marB="0" anchor="ctr"/>
                </a:tc>
                <a:tc>
                  <a:txBody>
                    <a:bodyPr/>
                    <a:lstStyle/>
                    <a:p>
                      <a:pPr algn="ctr">
                        <a:spcBef>
                          <a:spcPts val="600"/>
                        </a:spcBef>
                        <a:spcAft>
                          <a:spcPts val="600"/>
                        </a:spcAft>
                      </a:pPr>
                      <a:r>
                        <a:rPr lang="de-DE" sz="1400" kern="100">
                          <a:effectLst/>
                        </a:rPr>
                        <a:t>25.26</a:t>
                      </a:r>
                      <a:endParaRPr lang="zh-CN" sz="1400">
                        <a:effectLst/>
                        <a:latin typeface="Times New Roman"/>
                        <a:ea typeface="宋体"/>
                      </a:endParaRPr>
                    </a:p>
                  </a:txBody>
                  <a:tcPr marL="52747" marR="52747" marT="0" marB="0" anchor="ctr"/>
                </a:tc>
              </a:tr>
              <a:tr h="261875">
                <a:tc>
                  <a:txBody>
                    <a:bodyPr/>
                    <a:lstStyle/>
                    <a:p>
                      <a:pPr algn="ctr">
                        <a:spcBef>
                          <a:spcPts val="600"/>
                        </a:spcBef>
                        <a:spcAft>
                          <a:spcPts val="600"/>
                        </a:spcAft>
                      </a:pPr>
                      <a:r>
                        <a:rPr lang="zh-CN" sz="1400" kern="100">
                          <a:effectLst/>
                        </a:rPr>
                        <a:t>地方财政补贴缺口</a:t>
                      </a:r>
                      <a:endParaRPr lang="zh-CN" sz="1400">
                        <a:effectLst/>
                        <a:latin typeface="Times New Roman"/>
                        <a:ea typeface="宋体"/>
                      </a:endParaRPr>
                    </a:p>
                  </a:txBody>
                  <a:tcPr marL="52747" marR="52747" marT="0" marB="0" anchor="ctr"/>
                </a:tc>
                <a:tc>
                  <a:txBody>
                    <a:bodyPr/>
                    <a:lstStyle/>
                    <a:p>
                      <a:pPr algn="ctr">
                        <a:spcBef>
                          <a:spcPts val="600"/>
                        </a:spcBef>
                        <a:spcAft>
                          <a:spcPts val="600"/>
                        </a:spcAft>
                      </a:pPr>
                      <a:r>
                        <a:rPr lang="de-DE" sz="1400" kern="100">
                          <a:effectLst/>
                        </a:rPr>
                        <a:t>1</a:t>
                      </a:r>
                      <a:endParaRPr lang="zh-CN" sz="1400">
                        <a:effectLst/>
                        <a:latin typeface="Times New Roman"/>
                        <a:ea typeface="宋体"/>
                      </a:endParaRPr>
                    </a:p>
                  </a:txBody>
                  <a:tcPr marL="52747" marR="52747" marT="0" marB="0" anchor="ctr"/>
                </a:tc>
                <a:tc gridSpan="5">
                  <a:txBody>
                    <a:bodyPr/>
                    <a:lstStyle/>
                    <a:p>
                      <a:pPr algn="ctr">
                        <a:spcBef>
                          <a:spcPts val="600"/>
                        </a:spcBef>
                        <a:spcAft>
                          <a:spcPts val="600"/>
                        </a:spcAft>
                      </a:pPr>
                      <a:r>
                        <a:rPr lang="zh-CN" sz="1400" kern="100">
                          <a:effectLst/>
                        </a:rPr>
                        <a:t>空缺</a:t>
                      </a:r>
                      <a:endParaRPr lang="zh-CN" sz="1400">
                        <a:effectLst/>
                        <a:latin typeface="Times New Roman"/>
                        <a:ea typeface="宋体"/>
                      </a:endParaRPr>
                    </a:p>
                  </a:txBody>
                  <a:tcPr marL="52747" marR="52747" marT="0"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288495">
                <a:tc>
                  <a:txBody>
                    <a:bodyPr/>
                    <a:lstStyle/>
                    <a:p>
                      <a:pPr algn="ctr">
                        <a:spcBef>
                          <a:spcPts val="600"/>
                        </a:spcBef>
                        <a:spcAft>
                          <a:spcPts val="600"/>
                        </a:spcAft>
                      </a:pPr>
                      <a:r>
                        <a:rPr lang="zh-CN" sz="1400" kern="100">
                          <a:effectLst/>
                        </a:rPr>
                        <a:t>中央补贴保费占比</a:t>
                      </a:r>
                      <a:endParaRPr lang="zh-CN" sz="1400">
                        <a:effectLst/>
                        <a:latin typeface="Times New Roman"/>
                        <a:ea typeface="宋体"/>
                      </a:endParaRPr>
                    </a:p>
                  </a:txBody>
                  <a:tcPr marL="52747" marR="52747" marT="0" marB="0" anchor="ctr"/>
                </a:tc>
                <a:tc>
                  <a:txBody>
                    <a:bodyPr/>
                    <a:lstStyle/>
                    <a:p>
                      <a:pPr algn="ctr">
                        <a:spcBef>
                          <a:spcPts val="600"/>
                        </a:spcBef>
                        <a:spcAft>
                          <a:spcPts val="600"/>
                        </a:spcAft>
                      </a:pPr>
                      <a:r>
                        <a:rPr lang="de-DE" sz="1400" kern="100">
                          <a:effectLst/>
                        </a:rPr>
                        <a:t>%</a:t>
                      </a:r>
                      <a:endParaRPr lang="zh-CN" sz="1400">
                        <a:effectLst/>
                        <a:latin typeface="Times New Roman"/>
                        <a:ea typeface="宋体"/>
                      </a:endParaRPr>
                    </a:p>
                  </a:txBody>
                  <a:tcPr marL="52747" marR="52747" marT="0" marB="0" anchor="ctr"/>
                </a:tc>
                <a:tc>
                  <a:txBody>
                    <a:bodyPr/>
                    <a:lstStyle/>
                    <a:p>
                      <a:pPr algn="ctr">
                        <a:spcBef>
                          <a:spcPts val="600"/>
                        </a:spcBef>
                        <a:spcAft>
                          <a:spcPts val="600"/>
                        </a:spcAft>
                      </a:pPr>
                      <a:r>
                        <a:rPr lang="de-DE" sz="1400" kern="100">
                          <a:effectLst/>
                        </a:rPr>
                        <a:t>25</a:t>
                      </a:r>
                      <a:endParaRPr lang="zh-CN" sz="1400">
                        <a:effectLst/>
                        <a:latin typeface="Times New Roman"/>
                        <a:ea typeface="宋体"/>
                      </a:endParaRPr>
                    </a:p>
                  </a:txBody>
                  <a:tcPr marL="52747" marR="52747" marT="0" marB="0" anchor="ctr"/>
                </a:tc>
                <a:tc>
                  <a:txBody>
                    <a:bodyPr/>
                    <a:lstStyle/>
                    <a:p>
                      <a:pPr algn="ctr">
                        <a:spcBef>
                          <a:spcPts val="600"/>
                        </a:spcBef>
                        <a:spcAft>
                          <a:spcPts val="600"/>
                        </a:spcAft>
                      </a:pPr>
                      <a:r>
                        <a:rPr lang="de-DE" sz="1400" kern="100">
                          <a:effectLst/>
                        </a:rPr>
                        <a:t>35</a:t>
                      </a:r>
                      <a:endParaRPr lang="zh-CN" sz="1400">
                        <a:effectLst/>
                        <a:latin typeface="Times New Roman"/>
                        <a:ea typeface="宋体"/>
                      </a:endParaRPr>
                    </a:p>
                  </a:txBody>
                  <a:tcPr marL="52747" marR="52747" marT="0" marB="0" anchor="ctr"/>
                </a:tc>
                <a:tc>
                  <a:txBody>
                    <a:bodyPr/>
                    <a:lstStyle/>
                    <a:p>
                      <a:pPr algn="ctr">
                        <a:spcBef>
                          <a:spcPts val="600"/>
                        </a:spcBef>
                        <a:spcAft>
                          <a:spcPts val="600"/>
                        </a:spcAft>
                      </a:pPr>
                      <a:r>
                        <a:rPr lang="de-DE" sz="1400" kern="100">
                          <a:effectLst/>
                        </a:rPr>
                        <a:t>40</a:t>
                      </a:r>
                      <a:endParaRPr lang="zh-CN" sz="1400">
                        <a:effectLst/>
                        <a:latin typeface="Times New Roman"/>
                        <a:ea typeface="宋体"/>
                      </a:endParaRPr>
                    </a:p>
                  </a:txBody>
                  <a:tcPr marL="52747" marR="52747" marT="0" marB="0" anchor="ctr"/>
                </a:tc>
                <a:tc>
                  <a:txBody>
                    <a:bodyPr/>
                    <a:lstStyle/>
                    <a:p>
                      <a:pPr algn="ctr">
                        <a:spcBef>
                          <a:spcPts val="600"/>
                        </a:spcBef>
                        <a:spcAft>
                          <a:spcPts val="600"/>
                        </a:spcAft>
                      </a:pPr>
                      <a:r>
                        <a:rPr lang="de-DE" sz="1400" kern="100">
                          <a:effectLst/>
                        </a:rPr>
                        <a:t>40</a:t>
                      </a:r>
                      <a:endParaRPr lang="zh-CN" sz="1400">
                        <a:effectLst/>
                        <a:latin typeface="Times New Roman"/>
                        <a:ea typeface="宋体"/>
                      </a:endParaRPr>
                    </a:p>
                  </a:txBody>
                  <a:tcPr marL="52747" marR="52747" marT="0" marB="0" anchor="ctr"/>
                </a:tc>
                <a:tc>
                  <a:txBody>
                    <a:bodyPr/>
                    <a:lstStyle/>
                    <a:p>
                      <a:pPr algn="ctr">
                        <a:spcBef>
                          <a:spcPts val="600"/>
                        </a:spcBef>
                        <a:spcAft>
                          <a:spcPts val="600"/>
                        </a:spcAft>
                      </a:pPr>
                      <a:r>
                        <a:rPr lang="de-DE" sz="1400" kern="100">
                          <a:effectLst/>
                        </a:rPr>
                        <a:t>40</a:t>
                      </a:r>
                      <a:endParaRPr lang="zh-CN" sz="1400">
                        <a:effectLst/>
                        <a:latin typeface="Times New Roman"/>
                        <a:ea typeface="宋体"/>
                      </a:endParaRPr>
                    </a:p>
                  </a:txBody>
                  <a:tcPr marL="52747" marR="52747" marT="0" marB="0" anchor="ctr"/>
                </a:tc>
              </a:tr>
              <a:tr h="623675">
                <a:tc>
                  <a:txBody>
                    <a:bodyPr/>
                    <a:lstStyle/>
                    <a:p>
                      <a:pPr algn="ctr">
                        <a:spcBef>
                          <a:spcPts val="600"/>
                        </a:spcBef>
                        <a:spcAft>
                          <a:spcPts val="600"/>
                        </a:spcAft>
                      </a:pPr>
                      <a:r>
                        <a:rPr lang="zh-CN" sz="1400" kern="100">
                          <a:effectLst/>
                        </a:rPr>
                        <a:t>成本保障比率</a:t>
                      </a:r>
                      <a:endParaRPr lang="zh-CN" sz="1400">
                        <a:effectLst/>
                      </a:endParaRPr>
                    </a:p>
                    <a:p>
                      <a:pPr algn="ctr">
                        <a:spcBef>
                          <a:spcPts val="600"/>
                        </a:spcBef>
                        <a:spcAft>
                          <a:spcPts val="600"/>
                        </a:spcAft>
                      </a:pPr>
                      <a:r>
                        <a:rPr lang="zh-CN" sz="1400" kern="100">
                          <a:effectLst/>
                        </a:rPr>
                        <a:t>（相对值）</a:t>
                      </a:r>
                      <a:endParaRPr lang="zh-CN" sz="1400">
                        <a:effectLst/>
                        <a:latin typeface="Times New Roman"/>
                        <a:ea typeface="宋体"/>
                      </a:endParaRPr>
                    </a:p>
                  </a:txBody>
                  <a:tcPr marL="52747" marR="52747" marT="0" marB="0" anchor="ctr"/>
                </a:tc>
                <a:tc>
                  <a:txBody>
                    <a:bodyPr/>
                    <a:lstStyle/>
                    <a:p>
                      <a:pPr algn="ctr">
                        <a:spcBef>
                          <a:spcPts val="600"/>
                        </a:spcBef>
                        <a:spcAft>
                          <a:spcPts val="600"/>
                        </a:spcAft>
                      </a:pPr>
                      <a:r>
                        <a:rPr lang="de-DE" sz="1400" kern="100">
                          <a:effectLst/>
                        </a:rPr>
                        <a:t>%</a:t>
                      </a:r>
                      <a:endParaRPr lang="zh-CN" sz="1400">
                        <a:effectLst/>
                        <a:latin typeface="Times New Roman"/>
                        <a:ea typeface="宋体"/>
                      </a:endParaRPr>
                    </a:p>
                  </a:txBody>
                  <a:tcPr marL="52747" marR="52747" marT="0" marB="0" anchor="ctr"/>
                </a:tc>
                <a:tc>
                  <a:txBody>
                    <a:bodyPr/>
                    <a:lstStyle/>
                    <a:p>
                      <a:pPr algn="ctr">
                        <a:spcBef>
                          <a:spcPts val="600"/>
                        </a:spcBef>
                        <a:spcAft>
                          <a:spcPts val="600"/>
                        </a:spcAft>
                      </a:pPr>
                      <a:r>
                        <a:rPr lang="de-DE" sz="1400" kern="100">
                          <a:effectLst/>
                        </a:rPr>
                        <a:t>100</a:t>
                      </a:r>
                      <a:endParaRPr lang="zh-CN" sz="1400">
                        <a:effectLst/>
                        <a:latin typeface="Times New Roman"/>
                        <a:ea typeface="宋体"/>
                      </a:endParaRPr>
                    </a:p>
                  </a:txBody>
                  <a:tcPr marL="52747" marR="52747" marT="0" marB="0" anchor="ctr"/>
                </a:tc>
                <a:tc>
                  <a:txBody>
                    <a:bodyPr/>
                    <a:lstStyle/>
                    <a:p>
                      <a:pPr algn="ctr">
                        <a:spcBef>
                          <a:spcPts val="600"/>
                        </a:spcBef>
                        <a:spcAft>
                          <a:spcPts val="600"/>
                        </a:spcAft>
                      </a:pPr>
                      <a:r>
                        <a:rPr lang="de-DE" sz="1400" kern="100">
                          <a:effectLst/>
                        </a:rPr>
                        <a:t>78.6</a:t>
                      </a:r>
                      <a:endParaRPr lang="zh-CN" sz="1400">
                        <a:effectLst/>
                        <a:latin typeface="Times New Roman"/>
                        <a:ea typeface="宋体"/>
                      </a:endParaRPr>
                    </a:p>
                  </a:txBody>
                  <a:tcPr marL="52747" marR="52747" marT="0" marB="0" anchor="ctr"/>
                </a:tc>
                <a:tc>
                  <a:txBody>
                    <a:bodyPr/>
                    <a:lstStyle/>
                    <a:p>
                      <a:pPr algn="ctr">
                        <a:spcBef>
                          <a:spcPts val="600"/>
                        </a:spcBef>
                        <a:spcAft>
                          <a:spcPts val="600"/>
                        </a:spcAft>
                      </a:pPr>
                      <a:r>
                        <a:rPr lang="de-DE" sz="1400" kern="100">
                          <a:effectLst/>
                        </a:rPr>
                        <a:t>81.5</a:t>
                      </a:r>
                      <a:endParaRPr lang="zh-CN" sz="1400">
                        <a:effectLst/>
                        <a:latin typeface="Times New Roman"/>
                        <a:ea typeface="宋体"/>
                      </a:endParaRPr>
                    </a:p>
                  </a:txBody>
                  <a:tcPr marL="52747" marR="52747" marT="0" marB="0" anchor="ctr"/>
                </a:tc>
                <a:tc>
                  <a:txBody>
                    <a:bodyPr/>
                    <a:lstStyle/>
                    <a:p>
                      <a:pPr algn="ctr">
                        <a:spcBef>
                          <a:spcPts val="600"/>
                        </a:spcBef>
                        <a:spcAft>
                          <a:spcPts val="600"/>
                        </a:spcAft>
                      </a:pPr>
                      <a:r>
                        <a:rPr lang="de-DE" sz="1400" kern="100">
                          <a:effectLst/>
                        </a:rPr>
                        <a:t>82.2</a:t>
                      </a:r>
                      <a:endParaRPr lang="zh-CN" sz="1400">
                        <a:effectLst/>
                        <a:latin typeface="Times New Roman"/>
                        <a:ea typeface="宋体"/>
                      </a:endParaRPr>
                    </a:p>
                  </a:txBody>
                  <a:tcPr marL="52747" marR="52747" marT="0" marB="0" anchor="ctr"/>
                </a:tc>
                <a:tc>
                  <a:txBody>
                    <a:bodyPr/>
                    <a:lstStyle/>
                    <a:p>
                      <a:pPr algn="ctr">
                        <a:spcBef>
                          <a:spcPts val="600"/>
                        </a:spcBef>
                        <a:spcAft>
                          <a:spcPts val="600"/>
                        </a:spcAft>
                      </a:pPr>
                      <a:r>
                        <a:rPr lang="de-DE" sz="1400" kern="100">
                          <a:effectLst/>
                        </a:rPr>
                        <a:t>73.8</a:t>
                      </a:r>
                      <a:endParaRPr lang="zh-CN" sz="1400">
                        <a:effectLst/>
                        <a:latin typeface="Times New Roman"/>
                        <a:ea typeface="宋体"/>
                      </a:endParaRPr>
                    </a:p>
                  </a:txBody>
                  <a:tcPr marL="52747" marR="52747" marT="0" marB="0" anchor="ctr"/>
                </a:tc>
              </a:tr>
              <a:tr h="315113">
                <a:tc>
                  <a:txBody>
                    <a:bodyPr/>
                    <a:lstStyle/>
                    <a:p>
                      <a:pPr algn="ctr">
                        <a:spcBef>
                          <a:spcPts val="600"/>
                        </a:spcBef>
                        <a:spcAft>
                          <a:spcPts val="600"/>
                        </a:spcAft>
                      </a:pPr>
                      <a:r>
                        <a:rPr lang="zh-CN" sz="1400" kern="100">
                          <a:effectLst/>
                        </a:rPr>
                        <a:t>起赔损失程度</a:t>
                      </a:r>
                      <a:endParaRPr lang="zh-CN" sz="1400">
                        <a:effectLst/>
                        <a:latin typeface="Times New Roman"/>
                        <a:ea typeface="宋体"/>
                      </a:endParaRPr>
                    </a:p>
                  </a:txBody>
                  <a:tcPr marL="52747" marR="52747" marT="0" marB="0" anchor="ctr"/>
                </a:tc>
                <a:tc>
                  <a:txBody>
                    <a:bodyPr/>
                    <a:lstStyle/>
                    <a:p>
                      <a:pPr algn="ctr">
                        <a:spcBef>
                          <a:spcPts val="600"/>
                        </a:spcBef>
                        <a:spcAft>
                          <a:spcPts val="600"/>
                        </a:spcAft>
                      </a:pPr>
                      <a:r>
                        <a:rPr lang="de-DE" sz="1400" kern="100">
                          <a:effectLst/>
                        </a:rPr>
                        <a:t>%</a:t>
                      </a:r>
                      <a:endParaRPr lang="zh-CN" sz="1400">
                        <a:effectLst/>
                        <a:latin typeface="Times New Roman"/>
                        <a:ea typeface="宋体"/>
                      </a:endParaRPr>
                    </a:p>
                  </a:txBody>
                  <a:tcPr marL="52747" marR="52747" marT="0" marB="0" anchor="ctr"/>
                </a:tc>
                <a:tc>
                  <a:txBody>
                    <a:bodyPr/>
                    <a:lstStyle/>
                    <a:p>
                      <a:pPr algn="ctr">
                        <a:spcBef>
                          <a:spcPts val="600"/>
                        </a:spcBef>
                        <a:spcAft>
                          <a:spcPts val="600"/>
                        </a:spcAft>
                      </a:pPr>
                      <a:r>
                        <a:rPr lang="de-DE" sz="1400" kern="100">
                          <a:effectLst/>
                        </a:rPr>
                        <a:t>30</a:t>
                      </a:r>
                      <a:endParaRPr lang="zh-CN" sz="1400">
                        <a:effectLst/>
                        <a:latin typeface="Times New Roman"/>
                        <a:ea typeface="宋体"/>
                      </a:endParaRPr>
                    </a:p>
                  </a:txBody>
                  <a:tcPr marL="52747" marR="52747" marT="0" marB="0" anchor="ctr"/>
                </a:tc>
                <a:tc>
                  <a:txBody>
                    <a:bodyPr/>
                    <a:lstStyle/>
                    <a:p>
                      <a:pPr algn="ctr">
                        <a:spcBef>
                          <a:spcPts val="600"/>
                        </a:spcBef>
                        <a:spcAft>
                          <a:spcPts val="600"/>
                        </a:spcAft>
                      </a:pPr>
                      <a:r>
                        <a:rPr lang="de-DE" sz="1400" kern="100">
                          <a:effectLst/>
                        </a:rPr>
                        <a:t>30</a:t>
                      </a:r>
                      <a:endParaRPr lang="zh-CN" sz="1400">
                        <a:effectLst/>
                        <a:latin typeface="Times New Roman"/>
                        <a:ea typeface="宋体"/>
                      </a:endParaRPr>
                    </a:p>
                  </a:txBody>
                  <a:tcPr marL="52747" marR="52747" marT="0" marB="0" anchor="ctr"/>
                </a:tc>
                <a:tc>
                  <a:txBody>
                    <a:bodyPr/>
                    <a:lstStyle/>
                    <a:p>
                      <a:pPr algn="ctr">
                        <a:spcBef>
                          <a:spcPts val="600"/>
                        </a:spcBef>
                        <a:spcAft>
                          <a:spcPts val="600"/>
                        </a:spcAft>
                      </a:pPr>
                      <a:r>
                        <a:rPr lang="de-DE" sz="1400" kern="100">
                          <a:effectLst/>
                        </a:rPr>
                        <a:t>30</a:t>
                      </a:r>
                      <a:endParaRPr lang="zh-CN" sz="1400">
                        <a:effectLst/>
                        <a:latin typeface="Times New Roman"/>
                        <a:ea typeface="宋体"/>
                      </a:endParaRPr>
                    </a:p>
                  </a:txBody>
                  <a:tcPr marL="52747" marR="52747" marT="0" marB="0" anchor="ctr"/>
                </a:tc>
                <a:tc>
                  <a:txBody>
                    <a:bodyPr/>
                    <a:lstStyle/>
                    <a:p>
                      <a:pPr algn="ctr">
                        <a:spcBef>
                          <a:spcPts val="600"/>
                        </a:spcBef>
                        <a:spcAft>
                          <a:spcPts val="600"/>
                        </a:spcAft>
                      </a:pPr>
                      <a:r>
                        <a:rPr lang="de-DE" sz="1400" kern="100">
                          <a:effectLst/>
                        </a:rPr>
                        <a:t>30</a:t>
                      </a:r>
                      <a:endParaRPr lang="zh-CN" sz="1400">
                        <a:effectLst/>
                        <a:latin typeface="Times New Roman"/>
                        <a:ea typeface="宋体"/>
                      </a:endParaRPr>
                    </a:p>
                  </a:txBody>
                  <a:tcPr marL="52747" marR="52747" marT="0" marB="0" anchor="ctr"/>
                </a:tc>
                <a:tc>
                  <a:txBody>
                    <a:bodyPr/>
                    <a:lstStyle/>
                    <a:p>
                      <a:pPr algn="ctr">
                        <a:spcBef>
                          <a:spcPts val="600"/>
                        </a:spcBef>
                        <a:spcAft>
                          <a:spcPts val="600"/>
                        </a:spcAft>
                      </a:pPr>
                      <a:r>
                        <a:rPr lang="de-DE" sz="1400" kern="100">
                          <a:effectLst/>
                        </a:rPr>
                        <a:t>30</a:t>
                      </a:r>
                      <a:endParaRPr lang="zh-CN" sz="1400">
                        <a:effectLst/>
                        <a:latin typeface="Times New Roman"/>
                        <a:ea typeface="宋体"/>
                      </a:endParaRPr>
                    </a:p>
                  </a:txBody>
                  <a:tcPr marL="52747" marR="52747" marT="0" marB="0" anchor="ctr"/>
                </a:tc>
              </a:tr>
              <a:tr h="372668">
                <a:tc>
                  <a:txBody>
                    <a:bodyPr/>
                    <a:lstStyle/>
                    <a:p>
                      <a:pPr algn="ctr">
                        <a:spcBef>
                          <a:spcPts val="600"/>
                        </a:spcBef>
                        <a:spcAft>
                          <a:spcPts val="600"/>
                        </a:spcAft>
                      </a:pPr>
                      <a:r>
                        <a:rPr lang="zh-CN" sz="1400" kern="100">
                          <a:effectLst/>
                        </a:rPr>
                        <a:t>标的品种数量</a:t>
                      </a:r>
                      <a:endParaRPr lang="zh-CN" sz="1400">
                        <a:effectLst/>
                        <a:latin typeface="Times New Roman"/>
                        <a:ea typeface="宋体"/>
                      </a:endParaRPr>
                    </a:p>
                  </a:txBody>
                  <a:tcPr marL="52747" marR="52747" marT="0" marB="0" anchor="ctr"/>
                </a:tc>
                <a:tc>
                  <a:txBody>
                    <a:bodyPr/>
                    <a:lstStyle/>
                    <a:p>
                      <a:pPr algn="ctr">
                        <a:spcBef>
                          <a:spcPts val="600"/>
                        </a:spcBef>
                        <a:spcAft>
                          <a:spcPts val="600"/>
                        </a:spcAft>
                      </a:pPr>
                      <a:r>
                        <a:rPr lang="de-DE" sz="1400" kern="100">
                          <a:effectLst/>
                        </a:rPr>
                        <a:t>1</a:t>
                      </a:r>
                      <a:endParaRPr lang="zh-CN" sz="1400">
                        <a:effectLst/>
                        <a:latin typeface="Times New Roman"/>
                        <a:ea typeface="宋体"/>
                      </a:endParaRPr>
                    </a:p>
                  </a:txBody>
                  <a:tcPr marL="52747" marR="52747" marT="0" marB="0" anchor="ctr"/>
                </a:tc>
                <a:tc>
                  <a:txBody>
                    <a:bodyPr/>
                    <a:lstStyle/>
                    <a:p>
                      <a:pPr algn="ctr">
                        <a:spcBef>
                          <a:spcPts val="600"/>
                        </a:spcBef>
                        <a:spcAft>
                          <a:spcPts val="600"/>
                        </a:spcAft>
                      </a:pPr>
                      <a:r>
                        <a:rPr lang="de-DE" sz="1400" kern="100">
                          <a:effectLst/>
                        </a:rPr>
                        <a:t>5</a:t>
                      </a:r>
                      <a:endParaRPr lang="zh-CN" sz="1400">
                        <a:effectLst/>
                        <a:latin typeface="Times New Roman"/>
                        <a:ea typeface="宋体"/>
                      </a:endParaRPr>
                    </a:p>
                  </a:txBody>
                  <a:tcPr marL="52747" marR="52747" marT="0" marB="0" anchor="ctr"/>
                </a:tc>
                <a:tc>
                  <a:txBody>
                    <a:bodyPr/>
                    <a:lstStyle/>
                    <a:p>
                      <a:pPr algn="ctr">
                        <a:spcBef>
                          <a:spcPts val="600"/>
                        </a:spcBef>
                        <a:spcAft>
                          <a:spcPts val="600"/>
                        </a:spcAft>
                      </a:pPr>
                      <a:r>
                        <a:rPr lang="de-DE" sz="1400" kern="100">
                          <a:effectLst/>
                        </a:rPr>
                        <a:t>7</a:t>
                      </a:r>
                      <a:endParaRPr lang="zh-CN" sz="1400">
                        <a:effectLst/>
                        <a:latin typeface="Times New Roman"/>
                        <a:ea typeface="宋体"/>
                      </a:endParaRPr>
                    </a:p>
                  </a:txBody>
                  <a:tcPr marL="52747" marR="52747" marT="0" marB="0" anchor="ctr"/>
                </a:tc>
                <a:tc>
                  <a:txBody>
                    <a:bodyPr/>
                    <a:lstStyle/>
                    <a:p>
                      <a:pPr algn="ctr">
                        <a:spcBef>
                          <a:spcPts val="600"/>
                        </a:spcBef>
                        <a:spcAft>
                          <a:spcPts val="600"/>
                        </a:spcAft>
                      </a:pPr>
                      <a:r>
                        <a:rPr lang="de-DE" sz="1400" kern="100">
                          <a:effectLst/>
                        </a:rPr>
                        <a:t>7</a:t>
                      </a:r>
                      <a:endParaRPr lang="zh-CN" sz="1400">
                        <a:effectLst/>
                        <a:latin typeface="Times New Roman"/>
                        <a:ea typeface="宋体"/>
                      </a:endParaRPr>
                    </a:p>
                  </a:txBody>
                  <a:tcPr marL="52747" marR="52747" marT="0" marB="0" anchor="ctr"/>
                </a:tc>
                <a:tc>
                  <a:txBody>
                    <a:bodyPr/>
                    <a:lstStyle/>
                    <a:p>
                      <a:pPr algn="ctr">
                        <a:spcBef>
                          <a:spcPts val="600"/>
                        </a:spcBef>
                        <a:spcAft>
                          <a:spcPts val="600"/>
                        </a:spcAft>
                      </a:pPr>
                      <a:r>
                        <a:rPr lang="de-DE" sz="1400" kern="100">
                          <a:effectLst/>
                        </a:rPr>
                        <a:t>9</a:t>
                      </a:r>
                      <a:endParaRPr lang="zh-CN" sz="1400">
                        <a:effectLst/>
                        <a:latin typeface="Times New Roman"/>
                        <a:ea typeface="宋体"/>
                      </a:endParaRPr>
                    </a:p>
                  </a:txBody>
                  <a:tcPr marL="52747" marR="52747" marT="0" marB="0" anchor="ctr"/>
                </a:tc>
                <a:tc>
                  <a:txBody>
                    <a:bodyPr/>
                    <a:lstStyle/>
                    <a:p>
                      <a:pPr algn="ctr">
                        <a:spcBef>
                          <a:spcPts val="600"/>
                        </a:spcBef>
                        <a:spcAft>
                          <a:spcPts val="600"/>
                        </a:spcAft>
                      </a:pPr>
                      <a:r>
                        <a:rPr lang="de-DE" sz="1400" kern="100">
                          <a:effectLst/>
                        </a:rPr>
                        <a:t>9</a:t>
                      </a:r>
                      <a:endParaRPr lang="zh-CN" sz="1400">
                        <a:effectLst/>
                        <a:latin typeface="Times New Roman"/>
                        <a:ea typeface="宋体"/>
                      </a:endParaRPr>
                    </a:p>
                  </a:txBody>
                  <a:tcPr marL="52747" marR="52747" marT="0" marB="0" anchor="ctr"/>
                </a:tc>
              </a:tr>
              <a:tr h="328062">
                <a:tc>
                  <a:txBody>
                    <a:bodyPr/>
                    <a:lstStyle/>
                    <a:p>
                      <a:pPr algn="ctr">
                        <a:spcBef>
                          <a:spcPts val="600"/>
                        </a:spcBef>
                        <a:spcAft>
                          <a:spcPts val="600"/>
                        </a:spcAft>
                      </a:pPr>
                      <a:r>
                        <a:rPr lang="zh-CN" sz="1400" kern="100">
                          <a:effectLst/>
                        </a:rPr>
                        <a:t>保障作物产值占比</a:t>
                      </a:r>
                      <a:endParaRPr lang="zh-CN" sz="1400">
                        <a:effectLst/>
                        <a:latin typeface="Times New Roman"/>
                        <a:ea typeface="宋体"/>
                      </a:endParaRPr>
                    </a:p>
                  </a:txBody>
                  <a:tcPr marL="52747" marR="52747" marT="0" marB="0"/>
                </a:tc>
                <a:tc>
                  <a:txBody>
                    <a:bodyPr/>
                    <a:lstStyle/>
                    <a:p>
                      <a:pPr algn="ctr">
                        <a:spcBef>
                          <a:spcPts val="600"/>
                        </a:spcBef>
                        <a:spcAft>
                          <a:spcPts val="600"/>
                        </a:spcAft>
                      </a:pPr>
                      <a:r>
                        <a:rPr lang="de-DE" sz="1400" kern="100">
                          <a:effectLst/>
                        </a:rPr>
                        <a:t>%</a:t>
                      </a:r>
                      <a:endParaRPr lang="zh-CN" sz="1400">
                        <a:effectLst/>
                        <a:latin typeface="Times New Roman"/>
                        <a:ea typeface="宋体"/>
                      </a:endParaRPr>
                    </a:p>
                  </a:txBody>
                  <a:tcPr marL="52747" marR="52747" marT="0" marB="0" anchor="ctr"/>
                </a:tc>
                <a:tc gridSpan="5">
                  <a:txBody>
                    <a:bodyPr/>
                    <a:lstStyle/>
                    <a:p>
                      <a:pPr algn="ctr">
                        <a:spcBef>
                          <a:spcPts val="600"/>
                        </a:spcBef>
                        <a:spcAft>
                          <a:spcPts val="600"/>
                        </a:spcAft>
                      </a:pPr>
                      <a:r>
                        <a:rPr lang="zh-CN" sz="1400" kern="100">
                          <a:effectLst/>
                        </a:rPr>
                        <a:t>空缺</a:t>
                      </a:r>
                      <a:endParaRPr lang="zh-CN" sz="1400">
                        <a:effectLst/>
                        <a:latin typeface="Times New Roman"/>
                        <a:ea typeface="宋体"/>
                      </a:endParaRPr>
                    </a:p>
                  </a:txBody>
                  <a:tcPr marL="52747" marR="52747" marT="0"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321589">
                <a:tc>
                  <a:txBody>
                    <a:bodyPr/>
                    <a:lstStyle/>
                    <a:p>
                      <a:pPr algn="ctr">
                        <a:spcBef>
                          <a:spcPts val="600"/>
                        </a:spcBef>
                        <a:spcAft>
                          <a:spcPts val="600"/>
                        </a:spcAft>
                      </a:pPr>
                      <a:r>
                        <a:rPr lang="zh-CN" sz="1400" kern="100">
                          <a:effectLst/>
                        </a:rPr>
                        <a:t>保障面积占比</a:t>
                      </a:r>
                      <a:endParaRPr lang="zh-CN" sz="1400">
                        <a:effectLst/>
                        <a:latin typeface="Times New Roman"/>
                        <a:ea typeface="宋体"/>
                      </a:endParaRPr>
                    </a:p>
                  </a:txBody>
                  <a:tcPr marL="52747" marR="52747" marT="0" marB="0"/>
                </a:tc>
                <a:tc>
                  <a:txBody>
                    <a:bodyPr/>
                    <a:lstStyle/>
                    <a:p>
                      <a:pPr algn="ctr">
                        <a:spcBef>
                          <a:spcPts val="600"/>
                        </a:spcBef>
                        <a:spcAft>
                          <a:spcPts val="600"/>
                        </a:spcAft>
                      </a:pPr>
                      <a:r>
                        <a:rPr lang="de-DE" sz="1400" kern="100">
                          <a:effectLst/>
                        </a:rPr>
                        <a:t>%</a:t>
                      </a:r>
                      <a:endParaRPr lang="zh-CN" sz="1400">
                        <a:effectLst/>
                        <a:latin typeface="Times New Roman"/>
                        <a:ea typeface="宋体"/>
                      </a:endParaRPr>
                    </a:p>
                  </a:txBody>
                  <a:tcPr marL="52747" marR="52747" marT="0" marB="0" anchor="ctr"/>
                </a:tc>
                <a:tc gridSpan="5">
                  <a:txBody>
                    <a:bodyPr/>
                    <a:lstStyle/>
                    <a:p>
                      <a:pPr algn="ctr">
                        <a:spcBef>
                          <a:spcPts val="600"/>
                        </a:spcBef>
                        <a:spcAft>
                          <a:spcPts val="600"/>
                        </a:spcAft>
                      </a:pPr>
                      <a:r>
                        <a:rPr lang="zh-CN" sz="1400" kern="100">
                          <a:effectLst/>
                        </a:rPr>
                        <a:t>空缺</a:t>
                      </a:r>
                      <a:endParaRPr lang="zh-CN" sz="1400">
                        <a:effectLst/>
                        <a:latin typeface="Times New Roman"/>
                        <a:ea typeface="宋体"/>
                      </a:endParaRPr>
                    </a:p>
                  </a:txBody>
                  <a:tcPr marL="52747" marR="52747" marT="0"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365474">
                <a:tc>
                  <a:txBody>
                    <a:bodyPr/>
                    <a:lstStyle/>
                    <a:p>
                      <a:pPr algn="ctr">
                        <a:spcBef>
                          <a:spcPts val="600"/>
                        </a:spcBef>
                        <a:spcAft>
                          <a:spcPts val="600"/>
                        </a:spcAft>
                      </a:pPr>
                      <a:r>
                        <a:rPr lang="zh-CN" sz="1400" kern="100">
                          <a:effectLst/>
                        </a:rPr>
                        <a:t>经营公司数量</a:t>
                      </a:r>
                      <a:endParaRPr lang="zh-CN" sz="1400">
                        <a:effectLst/>
                        <a:latin typeface="Times New Roman"/>
                        <a:ea typeface="宋体"/>
                      </a:endParaRPr>
                    </a:p>
                  </a:txBody>
                  <a:tcPr marL="52747" marR="52747" marT="0" marB="0"/>
                </a:tc>
                <a:tc>
                  <a:txBody>
                    <a:bodyPr/>
                    <a:lstStyle/>
                    <a:p>
                      <a:pPr algn="ctr">
                        <a:spcBef>
                          <a:spcPts val="600"/>
                        </a:spcBef>
                        <a:spcAft>
                          <a:spcPts val="600"/>
                        </a:spcAft>
                      </a:pPr>
                      <a:r>
                        <a:rPr lang="de-DE" sz="1400" kern="100">
                          <a:effectLst/>
                        </a:rPr>
                        <a:t>1</a:t>
                      </a:r>
                      <a:endParaRPr lang="zh-CN" sz="1400">
                        <a:effectLst/>
                        <a:latin typeface="Times New Roman"/>
                        <a:ea typeface="宋体"/>
                      </a:endParaRPr>
                    </a:p>
                  </a:txBody>
                  <a:tcPr marL="52747" marR="52747" marT="0" marB="0" anchor="ctr"/>
                </a:tc>
                <a:tc>
                  <a:txBody>
                    <a:bodyPr/>
                    <a:lstStyle/>
                    <a:p>
                      <a:pPr algn="ctr">
                        <a:spcBef>
                          <a:spcPts val="600"/>
                        </a:spcBef>
                        <a:spcAft>
                          <a:spcPts val="600"/>
                        </a:spcAft>
                      </a:pPr>
                      <a:r>
                        <a:rPr lang="de-DE" sz="1400" kern="100">
                          <a:effectLst/>
                        </a:rPr>
                        <a:t>100</a:t>
                      </a:r>
                      <a:endParaRPr lang="zh-CN" sz="1400">
                        <a:effectLst/>
                        <a:latin typeface="Times New Roman"/>
                        <a:ea typeface="宋体"/>
                      </a:endParaRPr>
                    </a:p>
                  </a:txBody>
                  <a:tcPr marL="52747" marR="52747" marT="0" marB="0" anchor="ctr"/>
                </a:tc>
                <a:tc>
                  <a:txBody>
                    <a:bodyPr/>
                    <a:lstStyle/>
                    <a:p>
                      <a:pPr algn="ctr">
                        <a:spcBef>
                          <a:spcPts val="600"/>
                        </a:spcBef>
                        <a:spcAft>
                          <a:spcPts val="600"/>
                        </a:spcAft>
                      </a:pPr>
                      <a:r>
                        <a:rPr lang="de-DE" sz="1400" kern="100">
                          <a:effectLst/>
                        </a:rPr>
                        <a:t>200</a:t>
                      </a:r>
                      <a:endParaRPr lang="zh-CN" sz="1400">
                        <a:effectLst/>
                        <a:latin typeface="Times New Roman"/>
                        <a:ea typeface="宋体"/>
                      </a:endParaRPr>
                    </a:p>
                  </a:txBody>
                  <a:tcPr marL="52747" marR="52747" marT="0" marB="0" anchor="ctr"/>
                </a:tc>
                <a:tc>
                  <a:txBody>
                    <a:bodyPr/>
                    <a:lstStyle/>
                    <a:p>
                      <a:pPr algn="ctr">
                        <a:spcBef>
                          <a:spcPts val="600"/>
                        </a:spcBef>
                        <a:spcAft>
                          <a:spcPts val="600"/>
                        </a:spcAft>
                      </a:pPr>
                      <a:r>
                        <a:rPr lang="de-DE" sz="1400" kern="100">
                          <a:effectLst/>
                        </a:rPr>
                        <a:t>200</a:t>
                      </a:r>
                      <a:endParaRPr lang="zh-CN" sz="1400">
                        <a:effectLst/>
                        <a:latin typeface="Times New Roman"/>
                        <a:ea typeface="宋体"/>
                      </a:endParaRPr>
                    </a:p>
                  </a:txBody>
                  <a:tcPr marL="52747" marR="52747" marT="0" marB="0" anchor="ctr"/>
                </a:tc>
                <a:tc>
                  <a:txBody>
                    <a:bodyPr/>
                    <a:lstStyle/>
                    <a:p>
                      <a:pPr algn="ctr">
                        <a:spcBef>
                          <a:spcPts val="600"/>
                        </a:spcBef>
                        <a:spcAft>
                          <a:spcPts val="600"/>
                        </a:spcAft>
                      </a:pPr>
                      <a:r>
                        <a:rPr lang="de-DE" sz="1400" kern="100">
                          <a:effectLst/>
                        </a:rPr>
                        <a:t>200</a:t>
                      </a:r>
                      <a:endParaRPr lang="zh-CN" sz="1400">
                        <a:effectLst/>
                        <a:latin typeface="Times New Roman"/>
                        <a:ea typeface="宋体"/>
                      </a:endParaRPr>
                    </a:p>
                  </a:txBody>
                  <a:tcPr marL="52747" marR="52747" marT="0" marB="0" anchor="ctr"/>
                </a:tc>
                <a:tc>
                  <a:txBody>
                    <a:bodyPr/>
                    <a:lstStyle/>
                    <a:p>
                      <a:pPr algn="ctr">
                        <a:spcBef>
                          <a:spcPts val="600"/>
                        </a:spcBef>
                        <a:spcAft>
                          <a:spcPts val="600"/>
                        </a:spcAft>
                      </a:pPr>
                      <a:r>
                        <a:rPr lang="de-DE" sz="1400" kern="100">
                          <a:effectLst/>
                        </a:rPr>
                        <a:t>200</a:t>
                      </a:r>
                      <a:endParaRPr lang="zh-CN" sz="1400">
                        <a:effectLst/>
                        <a:latin typeface="Times New Roman"/>
                        <a:ea typeface="宋体"/>
                      </a:endParaRPr>
                    </a:p>
                  </a:txBody>
                  <a:tcPr marL="52747" marR="52747" marT="0" marB="0" anchor="ctr"/>
                </a:tc>
              </a:tr>
              <a:tr h="320867">
                <a:tc>
                  <a:txBody>
                    <a:bodyPr/>
                    <a:lstStyle/>
                    <a:p>
                      <a:pPr algn="ctr">
                        <a:spcBef>
                          <a:spcPts val="600"/>
                        </a:spcBef>
                        <a:spcAft>
                          <a:spcPts val="600"/>
                        </a:spcAft>
                      </a:pPr>
                      <a:r>
                        <a:rPr lang="zh-CN" sz="1400" kern="100">
                          <a:effectLst/>
                        </a:rPr>
                        <a:t>巨灾封顶赔付率</a:t>
                      </a:r>
                      <a:endParaRPr lang="zh-CN" sz="1400">
                        <a:effectLst/>
                        <a:latin typeface="Times New Roman"/>
                        <a:ea typeface="宋体"/>
                      </a:endParaRPr>
                    </a:p>
                  </a:txBody>
                  <a:tcPr marL="52747" marR="52747" marT="0" marB="0"/>
                </a:tc>
                <a:tc>
                  <a:txBody>
                    <a:bodyPr/>
                    <a:lstStyle/>
                    <a:p>
                      <a:pPr algn="ctr">
                        <a:spcBef>
                          <a:spcPts val="600"/>
                        </a:spcBef>
                        <a:spcAft>
                          <a:spcPts val="600"/>
                        </a:spcAft>
                      </a:pPr>
                      <a:r>
                        <a:rPr lang="de-DE" sz="1400" kern="100">
                          <a:effectLst/>
                        </a:rPr>
                        <a:t>%</a:t>
                      </a:r>
                      <a:endParaRPr lang="zh-CN" sz="1400">
                        <a:effectLst/>
                        <a:latin typeface="Times New Roman"/>
                        <a:ea typeface="宋体"/>
                      </a:endParaRPr>
                    </a:p>
                  </a:txBody>
                  <a:tcPr marL="52747" marR="52747" marT="0" marB="0" anchor="ctr"/>
                </a:tc>
                <a:tc>
                  <a:txBody>
                    <a:bodyPr/>
                    <a:lstStyle/>
                    <a:p>
                      <a:pPr algn="ctr">
                        <a:spcBef>
                          <a:spcPts val="600"/>
                        </a:spcBef>
                        <a:spcAft>
                          <a:spcPts val="600"/>
                        </a:spcAft>
                      </a:pPr>
                      <a:r>
                        <a:rPr lang="de-DE" sz="1400" kern="100">
                          <a:effectLst/>
                        </a:rPr>
                        <a:t>100</a:t>
                      </a:r>
                      <a:endParaRPr lang="zh-CN" sz="1400">
                        <a:effectLst/>
                        <a:latin typeface="Times New Roman"/>
                        <a:ea typeface="宋体"/>
                      </a:endParaRPr>
                    </a:p>
                  </a:txBody>
                  <a:tcPr marL="52747" marR="52747" marT="0" marB="0" anchor="ctr"/>
                </a:tc>
                <a:tc>
                  <a:txBody>
                    <a:bodyPr/>
                    <a:lstStyle/>
                    <a:p>
                      <a:pPr algn="ctr">
                        <a:spcBef>
                          <a:spcPts val="600"/>
                        </a:spcBef>
                        <a:spcAft>
                          <a:spcPts val="600"/>
                        </a:spcAft>
                      </a:pPr>
                      <a:r>
                        <a:rPr lang="de-DE" sz="1400" kern="100">
                          <a:effectLst/>
                        </a:rPr>
                        <a:t>100</a:t>
                      </a:r>
                      <a:endParaRPr lang="zh-CN" sz="1400">
                        <a:effectLst/>
                        <a:latin typeface="Times New Roman"/>
                        <a:ea typeface="宋体"/>
                      </a:endParaRPr>
                    </a:p>
                  </a:txBody>
                  <a:tcPr marL="52747" marR="52747" marT="0" marB="0" anchor="ctr"/>
                </a:tc>
                <a:tc>
                  <a:txBody>
                    <a:bodyPr/>
                    <a:lstStyle/>
                    <a:p>
                      <a:pPr algn="ctr">
                        <a:spcBef>
                          <a:spcPts val="600"/>
                        </a:spcBef>
                        <a:spcAft>
                          <a:spcPts val="600"/>
                        </a:spcAft>
                      </a:pPr>
                      <a:r>
                        <a:rPr lang="de-DE" sz="1400" kern="100">
                          <a:effectLst/>
                        </a:rPr>
                        <a:t>150</a:t>
                      </a:r>
                      <a:endParaRPr lang="zh-CN" sz="1400">
                        <a:effectLst/>
                        <a:latin typeface="Times New Roman"/>
                        <a:ea typeface="宋体"/>
                      </a:endParaRPr>
                    </a:p>
                  </a:txBody>
                  <a:tcPr marL="52747" marR="52747" marT="0" marB="0" anchor="ctr"/>
                </a:tc>
                <a:tc>
                  <a:txBody>
                    <a:bodyPr/>
                    <a:lstStyle/>
                    <a:p>
                      <a:pPr algn="ctr">
                        <a:spcBef>
                          <a:spcPts val="600"/>
                        </a:spcBef>
                        <a:spcAft>
                          <a:spcPts val="600"/>
                        </a:spcAft>
                      </a:pPr>
                      <a:r>
                        <a:rPr lang="de-DE" sz="1400" kern="100">
                          <a:effectLst/>
                        </a:rPr>
                        <a:t>150</a:t>
                      </a:r>
                      <a:endParaRPr lang="zh-CN" sz="1400">
                        <a:effectLst/>
                        <a:latin typeface="Times New Roman"/>
                        <a:ea typeface="宋体"/>
                      </a:endParaRPr>
                    </a:p>
                  </a:txBody>
                  <a:tcPr marL="52747" marR="52747" marT="0" marB="0" anchor="ctr"/>
                </a:tc>
                <a:tc>
                  <a:txBody>
                    <a:bodyPr/>
                    <a:lstStyle/>
                    <a:p>
                      <a:pPr algn="ctr">
                        <a:spcBef>
                          <a:spcPts val="600"/>
                        </a:spcBef>
                        <a:spcAft>
                          <a:spcPts val="600"/>
                        </a:spcAft>
                      </a:pPr>
                      <a:r>
                        <a:rPr lang="de-DE" sz="1400" kern="100">
                          <a:effectLst/>
                        </a:rPr>
                        <a:t>200</a:t>
                      </a:r>
                      <a:endParaRPr lang="zh-CN" sz="1400">
                        <a:effectLst/>
                        <a:latin typeface="Times New Roman"/>
                        <a:ea typeface="宋体"/>
                      </a:endParaRPr>
                    </a:p>
                  </a:txBody>
                  <a:tcPr marL="52747" marR="52747" marT="0" marB="0" anchor="ctr"/>
                </a:tc>
              </a:tr>
              <a:tr h="249643">
                <a:tc>
                  <a:txBody>
                    <a:bodyPr/>
                    <a:lstStyle/>
                    <a:p>
                      <a:pPr algn="ctr">
                        <a:spcBef>
                          <a:spcPts val="600"/>
                        </a:spcBef>
                        <a:spcAft>
                          <a:spcPts val="600"/>
                        </a:spcAft>
                      </a:pPr>
                      <a:r>
                        <a:rPr lang="zh-CN" sz="1400" kern="100">
                          <a:effectLst/>
                        </a:rPr>
                        <a:t>平均税率</a:t>
                      </a:r>
                      <a:endParaRPr lang="zh-CN" sz="1400">
                        <a:effectLst/>
                        <a:latin typeface="Times New Roman"/>
                        <a:ea typeface="宋体"/>
                      </a:endParaRPr>
                    </a:p>
                  </a:txBody>
                  <a:tcPr marL="52747" marR="52747" marT="0" marB="0"/>
                </a:tc>
                <a:tc>
                  <a:txBody>
                    <a:bodyPr/>
                    <a:lstStyle/>
                    <a:p>
                      <a:pPr algn="ctr">
                        <a:spcBef>
                          <a:spcPts val="600"/>
                        </a:spcBef>
                        <a:spcAft>
                          <a:spcPts val="600"/>
                        </a:spcAft>
                      </a:pPr>
                      <a:r>
                        <a:rPr lang="de-DE" sz="1400" kern="100">
                          <a:effectLst/>
                        </a:rPr>
                        <a:t>%</a:t>
                      </a:r>
                      <a:endParaRPr lang="zh-CN" sz="1400">
                        <a:effectLst/>
                        <a:latin typeface="Times New Roman"/>
                        <a:ea typeface="宋体"/>
                      </a:endParaRPr>
                    </a:p>
                  </a:txBody>
                  <a:tcPr marL="52747" marR="52747" marT="0" marB="0" anchor="ctr"/>
                </a:tc>
                <a:tc gridSpan="5">
                  <a:txBody>
                    <a:bodyPr/>
                    <a:lstStyle/>
                    <a:p>
                      <a:pPr algn="ctr">
                        <a:spcBef>
                          <a:spcPts val="600"/>
                        </a:spcBef>
                        <a:spcAft>
                          <a:spcPts val="600"/>
                        </a:spcAft>
                      </a:pPr>
                      <a:r>
                        <a:rPr lang="zh-CN" sz="1400" kern="100">
                          <a:effectLst/>
                        </a:rPr>
                        <a:t>空缺</a:t>
                      </a:r>
                      <a:endParaRPr lang="zh-CN" sz="1400">
                        <a:effectLst/>
                        <a:latin typeface="Times New Roman"/>
                        <a:ea typeface="宋体"/>
                      </a:endParaRPr>
                    </a:p>
                  </a:txBody>
                  <a:tcPr marL="52747" marR="52747" marT="0"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285616">
                <a:tc>
                  <a:txBody>
                    <a:bodyPr/>
                    <a:lstStyle/>
                    <a:p>
                      <a:pPr algn="ctr">
                        <a:spcBef>
                          <a:spcPts val="600"/>
                        </a:spcBef>
                        <a:spcAft>
                          <a:spcPts val="600"/>
                        </a:spcAft>
                      </a:pPr>
                      <a:r>
                        <a:rPr lang="zh-CN" sz="1400" kern="100">
                          <a:effectLst/>
                        </a:rPr>
                        <a:t>利润补贴率</a:t>
                      </a:r>
                      <a:endParaRPr lang="zh-CN" sz="1400">
                        <a:effectLst/>
                        <a:latin typeface="Times New Roman"/>
                        <a:ea typeface="宋体"/>
                      </a:endParaRPr>
                    </a:p>
                  </a:txBody>
                  <a:tcPr marL="52747" marR="52747" marT="0" marB="0"/>
                </a:tc>
                <a:tc>
                  <a:txBody>
                    <a:bodyPr/>
                    <a:lstStyle/>
                    <a:p>
                      <a:pPr algn="ctr">
                        <a:spcBef>
                          <a:spcPts val="600"/>
                        </a:spcBef>
                        <a:spcAft>
                          <a:spcPts val="600"/>
                        </a:spcAft>
                      </a:pPr>
                      <a:r>
                        <a:rPr lang="de-DE" sz="1400" kern="100">
                          <a:effectLst/>
                        </a:rPr>
                        <a:t>%</a:t>
                      </a:r>
                      <a:endParaRPr lang="zh-CN" sz="1400">
                        <a:effectLst/>
                        <a:latin typeface="Times New Roman"/>
                        <a:ea typeface="宋体"/>
                      </a:endParaRPr>
                    </a:p>
                  </a:txBody>
                  <a:tcPr marL="52747" marR="52747" marT="0" marB="0" anchor="ctr"/>
                </a:tc>
                <a:tc gridSpan="5">
                  <a:txBody>
                    <a:bodyPr/>
                    <a:lstStyle/>
                    <a:p>
                      <a:pPr algn="ctr">
                        <a:spcBef>
                          <a:spcPts val="600"/>
                        </a:spcBef>
                        <a:spcAft>
                          <a:spcPts val="600"/>
                        </a:spcAft>
                      </a:pPr>
                      <a:r>
                        <a:rPr lang="zh-CN" sz="1400" kern="100" dirty="0">
                          <a:effectLst/>
                        </a:rPr>
                        <a:t>空缺</a:t>
                      </a:r>
                      <a:endParaRPr lang="zh-CN" sz="1400" dirty="0">
                        <a:effectLst/>
                        <a:latin typeface="Times New Roman"/>
                        <a:ea typeface="宋体"/>
                      </a:endParaRPr>
                    </a:p>
                  </a:txBody>
                  <a:tcPr marL="52747" marR="52747" marT="0"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bl>
          </a:graphicData>
        </a:graphic>
      </p:graphicFrame>
      <p:sp>
        <p:nvSpPr>
          <p:cNvPr id="3" name="矩形 2"/>
          <p:cNvSpPr/>
          <p:nvPr/>
        </p:nvSpPr>
        <p:spPr>
          <a:xfrm>
            <a:off x="6488535" y="-107298"/>
            <a:ext cx="492443" cy="6424195"/>
          </a:xfrm>
          <a:prstGeom prst="rect">
            <a:avLst/>
          </a:prstGeom>
          <a:noFill/>
        </p:spPr>
        <p:txBody>
          <a:bodyPr vert="eaVert" wrap="none" lIns="91440" tIns="45720" rIns="91440" bIns="45720">
            <a:spAutoFit/>
          </a:bodyPr>
          <a:lstStyle/>
          <a:p>
            <a:pPr algn="ctr"/>
            <a:r>
              <a:rPr lang="zh-CN" alt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（一）吉林</a:t>
            </a:r>
            <a:r>
              <a:rPr lang="zh-CN" alt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种植业保险保费补贴政策绩效各项指标实际值</a:t>
            </a:r>
            <a:endParaRPr lang="zh-CN" alt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1978922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711200" y="1155700"/>
                <a:ext cx="6223000" cy="5501955"/>
              </a:xfrm>
              <a:prstGeom prst="rect">
                <a:avLst/>
              </a:prstGeom>
              <a:noFill/>
            </p:spPr>
            <p:txBody>
              <a:bodyPr wrap="square" rtlCol="0">
                <a:spAutoFit/>
              </a:bodyPr>
              <a:lstStyle/>
              <a:p>
                <a:pPr indent="304800" algn="just">
                  <a:spcAft>
                    <a:spcPts val="0"/>
                  </a:spcAft>
                </a:pPr>
                <a:r>
                  <a:rPr lang="zh-CN" altLang="zh-CN" dirty="0">
                    <a:latin typeface="Times New Roman"/>
                    <a:ea typeface="宋体"/>
                  </a:rPr>
                  <a:t>由于吉林种植业保险保费补贴绩效评价指标体系中的数据量纲不同，必须对原始数据进行处理。本文运用标准值法进行数据标准化处理，处理方法是对个体指标在比较分析的基础上，找到一个较为合适的标准值，确定一个较为合适的标准值后，如果该指标达到这一标准值，可以被视为该指标达到一定的绩效，然后对该指标相对于标准值在不同时点作标准化处理，计算出各指标在不同时点的标准化值</a:t>
                </a:r>
                <a:r>
                  <a:rPr lang="zh-CN" altLang="zh-CN" dirty="0" smtClean="0">
                    <a:latin typeface="Times New Roman"/>
                    <a:ea typeface="宋体"/>
                  </a:rPr>
                  <a:t>。</a:t>
                </a:r>
                <a:endParaRPr lang="en-US" altLang="zh-CN" dirty="0" smtClean="0">
                  <a:latin typeface="Times New Roman"/>
                  <a:ea typeface="宋体"/>
                </a:endParaRPr>
              </a:p>
              <a:p>
                <a:pPr indent="304800" algn="just">
                  <a:spcAft>
                    <a:spcPts val="0"/>
                  </a:spcAft>
                </a:pPr>
                <a:endParaRPr lang="zh-CN" altLang="zh-CN" sz="1200" dirty="0">
                  <a:effectLst/>
                  <a:latin typeface="Times New Roman"/>
                  <a:ea typeface="宋体"/>
                </a:endParaRPr>
              </a:p>
              <a:p>
                <a:pPr indent="304800" algn="just">
                  <a:spcAft>
                    <a:spcPts val="0"/>
                  </a:spcAft>
                </a:pPr>
                <a:r>
                  <a:rPr lang="zh-CN" altLang="zh-CN" dirty="0">
                    <a:effectLst/>
                    <a:latin typeface="Times New Roman"/>
                    <a:ea typeface="宋体"/>
                  </a:rPr>
                  <a:t>假设个体指标为</a:t>
                </a:r>
                <a14:m>
                  <m:oMath xmlns:m="http://schemas.openxmlformats.org/officeDocument/2006/math">
                    <m:sSub>
                      <m:sSubPr>
                        <m:ctrlPr>
                          <a:rPr lang="zh-CN" altLang="zh-CN" i="1">
                            <a:effectLst/>
                            <a:latin typeface="Cambria Math"/>
                            <a:ea typeface="Cambria Math"/>
                          </a:rPr>
                        </m:ctrlPr>
                      </m:sSubPr>
                      <m:e>
                        <m:r>
                          <m:rPr>
                            <m:sty m:val="p"/>
                          </m:rPr>
                          <a:rPr lang="en-US" altLang="zh-CN">
                            <a:effectLst/>
                            <a:latin typeface="Cambria Math"/>
                            <a:ea typeface="宋体"/>
                          </a:rPr>
                          <m:t>X</m:t>
                        </m:r>
                      </m:e>
                      <m:sub>
                        <m:r>
                          <m:rPr>
                            <m:sty m:val="p"/>
                          </m:rPr>
                          <a:rPr lang="en-US" altLang="zh-CN">
                            <a:effectLst/>
                            <a:latin typeface="Cambria Math"/>
                            <a:ea typeface="宋体"/>
                          </a:rPr>
                          <m:t>j</m:t>
                        </m:r>
                      </m:sub>
                    </m:sSub>
                  </m:oMath>
                </a14:m>
                <a:r>
                  <a:rPr lang="zh-CN" altLang="zh-CN" dirty="0">
                    <a:effectLst/>
                    <a:latin typeface="Times New Roman"/>
                    <a:ea typeface="宋体"/>
                  </a:rPr>
                  <a:t>，标准值为</a:t>
                </a:r>
                <a14:m>
                  <m:oMath xmlns:m="http://schemas.openxmlformats.org/officeDocument/2006/math">
                    <m:sSub>
                      <m:sSubPr>
                        <m:ctrlPr>
                          <a:rPr lang="zh-CN" altLang="zh-CN" i="1">
                            <a:effectLst/>
                            <a:latin typeface="Cambria Math"/>
                            <a:ea typeface="Cambria Math"/>
                          </a:rPr>
                        </m:ctrlPr>
                      </m:sSubPr>
                      <m:e>
                        <m:r>
                          <m:rPr>
                            <m:sty m:val="p"/>
                          </m:rPr>
                          <a:rPr lang="en-US" altLang="zh-CN">
                            <a:effectLst/>
                            <a:latin typeface="Cambria Math"/>
                            <a:ea typeface="宋体"/>
                          </a:rPr>
                          <m:t>X</m:t>
                        </m:r>
                      </m:e>
                      <m:sub>
                        <m:r>
                          <m:rPr>
                            <m:sty m:val="p"/>
                          </m:rPr>
                          <a:rPr lang="en-US" altLang="zh-CN">
                            <a:effectLst/>
                            <a:latin typeface="Cambria Math"/>
                            <a:ea typeface="宋体"/>
                          </a:rPr>
                          <m:t>j</m:t>
                        </m:r>
                        <m:r>
                          <a:rPr lang="en-US" altLang="zh-CN">
                            <a:effectLst/>
                            <a:latin typeface="Cambria Math"/>
                            <a:ea typeface="宋体"/>
                          </a:rPr>
                          <m:t>0</m:t>
                        </m:r>
                      </m:sub>
                    </m:sSub>
                  </m:oMath>
                </a14:m>
                <a:r>
                  <a:rPr lang="zh-CN" altLang="zh-CN" dirty="0">
                    <a:effectLst/>
                    <a:latin typeface="Times New Roman"/>
                    <a:ea typeface="宋体"/>
                  </a:rPr>
                  <a:t>，那么不同指标（</a:t>
                </a:r>
                <a:r>
                  <a:rPr lang="en-US" altLang="zh-CN" i="1" dirty="0">
                    <a:effectLst/>
                    <a:latin typeface="Times New Roman"/>
                    <a:ea typeface="宋体"/>
                  </a:rPr>
                  <a:t>j</a:t>
                </a:r>
                <a:r>
                  <a:rPr lang="zh-CN" altLang="zh-CN" dirty="0">
                    <a:effectLst/>
                    <a:latin typeface="Times New Roman"/>
                    <a:ea typeface="宋体"/>
                  </a:rPr>
                  <a:t>）在不同时点（</a:t>
                </a:r>
                <a:r>
                  <a:rPr lang="en-US" altLang="zh-CN" i="1" dirty="0" err="1">
                    <a:effectLst/>
                    <a:latin typeface="Times New Roman"/>
                    <a:ea typeface="宋体"/>
                  </a:rPr>
                  <a:t>i</a:t>
                </a:r>
                <a:r>
                  <a:rPr lang="zh-CN" altLang="zh-CN" dirty="0">
                    <a:effectLst/>
                    <a:latin typeface="Times New Roman"/>
                    <a:ea typeface="宋体"/>
                  </a:rPr>
                  <a:t>）的</a:t>
                </a:r>
                <a14:m>
                  <m:oMath xmlns:m="http://schemas.openxmlformats.org/officeDocument/2006/math">
                    <m:r>
                      <a:rPr lang="zh-CN" altLang="zh-CN">
                        <a:effectLst/>
                        <a:latin typeface="Cambria Math"/>
                        <a:ea typeface="宋体"/>
                      </a:rPr>
                      <m:t>得分</m:t>
                    </m:r>
                    <m:sSub>
                      <m:sSubPr>
                        <m:ctrlPr>
                          <a:rPr lang="zh-CN" altLang="zh-CN" i="1">
                            <a:effectLst/>
                            <a:latin typeface="Cambria Math"/>
                            <a:ea typeface="Cambria Math"/>
                          </a:rPr>
                        </m:ctrlPr>
                      </m:sSubPr>
                      <m:e>
                        <m:r>
                          <m:rPr>
                            <m:sty m:val="p"/>
                          </m:rPr>
                          <a:rPr lang="en-US" altLang="zh-CN">
                            <a:effectLst/>
                            <a:latin typeface="Cambria Math"/>
                            <a:ea typeface="宋体"/>
                          </a:rPr>
                          <m:t>Z</m:t>
                        </m:r>
                      </m:e>
                      <m:sub>
                        <m:r>
                          <m:rPr>
                            <m:sty m:val="p"/>
                          </m:rPr>
                          <a:rPr lang="en-US" altLang="zh-CN">
                            <a:effectLst/>
                            <a:latin typeface="Cambria Math"/>
                            <a:ea typeface="宋体"/>
                          </a:rPr>
                          <m:t>ij</m:t>
                        </m:r>
                      </m:sub>
                    </m:sSub>
                  </m:oMath>
                </a14:m>
                <a:r>
                  <a:rPr lang="zh-CN" altLang="zh-CN" dirty="0">
                    <a:effectLst/>
                    <a:latin typeface="Times New Roman"/>
                    <a:ea typeface="宋体"/>
                  </a:rPr>
                  <a:t>可按公式</a:t>
                </a:r>
                <a14:m>
                  <m:oMath xmlns:m="http://schemas.openxmlformats.org/officeDocument/2006/math">
                    <m:sSub>
                      <m:sSubPr>
                        <m:ctrlPr>
                          <a:rPr lang="zh-CN" altLang="zh-CN" i="1">
                            <a:effectLst/>
                            <a:latin typeface="Cambria Math"/>
                            <a:ea typeface="Cambria Math"/>
                          </a:rPr>
                        </m:ctrlPr>
                      </m:sSubPr>
                      <m:e>
                        <m:r>
                          <m:rPr>
                            <m:sty m:val="p"/>
                          </m:rPr>
                          <a:rPr lang="en-US" altLang="zh-CN">
                            <a:effectLst/>
                            <a:latin typeface="Cambria Math"/>
                            <a:ea typeface="宋体"/>
                          </a:rPr>
                          <m:t>Z</m:t>
                        </m:r>
                      </m:e>
                      <m:sub>
                        <m:r>
                          <m:rPr>
                            <m:sty m:val="p"/>
                          </m:rPr>
                          <a:rPr lang="en-US" altLang="zh-CN">
                            <a:effectLst/>
                            <a:latin typeface="Cambria Math"/>
                            <a:ea typeface="宋体"/>
                          </a:rPr>
                          <m:t>ij</m:t>
                        </m:r>
                      </m:sub>
                    </m:sSub>
                    <m:r>
                      <a:rPr lang="en-US" altLang="zh-CN">
                        <a:effectLst/>
                        <a:latin typeface="Cambria Math"/>
                        <a:ea typeface="宋体"/>
                      </a:rPr>
                      <m:t>=</m:t>
                    </m:r>
                    <m:f>
                      <m:fPr>
                        <m:type m:val="lin"/>
                        <m:ctrlPr>
                          <a:rPr lang="zh-CN" altLang="zh-CN" i="1">
                            <a:effectLst/>
                            <a:latin typeface="Cambria Math"/>
                            <a:ea typeface="Cambria Math"/>
                          </a:rPr>
                        </m:ctrlPr>
                      </m:fPr>
                      <m:num>
                        <m:sSub>
                          <m:sSubPr>
                            <m:ctrlPr>
                              <a:rPr lang="zh-CN" altLang="zh-CN" i="1">
                                <a:effectLst/>
                                <a:latin typeface="Cambria Math"/>
                                <a:ea typeface="Cambria Math"/>
                              </a:rPr>
                            </m:ctrlPr>
                          </m:sSubPr>
                          <m:e>
                            <m:r>
                              <m:rPr>
                                <m:sty m:val="p"/>
                              </m:rPr>
                              <a:rPr lang="en-US" altLang="zh-CN">
                                <a:effectLst/>
                                <a:latin typeface="Cambria Math"/>
                                <a:ea typeface="宋体"/>
                              </a:rPr>
                              <m:t>X</m:t>
                            </m:r>
                          </m:e>
                          <m:sub>
                            <m:r>
                              <m:rPr>
                                <m:sty m:val="p"/>
                              </m:rPr>
                              <a:rPr lang="en-US" altLang="zh-CN">
                                <a:effectLst/>
                                <a:latin typeface="Cambria Math"/>
                                <a:ea typeface="宋体"/>
                              </a:rPr>
                              <m:t>ij</m:t>
                            </m:r>
                          </m:sub>
                        </m:sSub>
                      </m:num>
                      <m:den>
                        <m:sSub>
                          <m:sSubPr>
                            <m:ctrlPr>
                              <a:rPr lang="zh-CN" altLang="zh-CN" i="1">
                                <a:effectLst/>
                                <a:latin typeface="Cambria Math"/>
                                <a:ea typeface="Cambria Math"/>
                              </a:rPr>
                            </m:ctrlPr>
                          </m:sSubPr>
                          <m:e>
                            <m:r>
                              <m:rPr>
                                <m:sty m:val="p"/>
                              </m:rPr>
                              <a:rPr lang="en-US" altLang="zh-CN">
                                <a:effectLst/>
                                <a:latin typeface="Cambria Math"/>
                                <a:ea typeface="宋体"/>
                              </a:rPr>
                              <m:t>X</m:t>
                            </m:r>
                          </m:e>
                          <m:sub>
                            <m:r>
                              <m:rPr>
                                <m:sty m:val="p"/>
                              </m:rPr>
                              <a:rPr lang="en-US" altLang="zh-CN">
                                <a:effectLst/>
                                <a:latin typeface="Cambria Math"/>
                                <a:ea typeface="宋体"/>
                              </a:rPr>
                              <m:t>j</m:t>
                            </m:r>
                            <m:r>
                              <a:rPr lang="en-US" altLang="zh-CN">
                                <a:effectLst/>
                                <a:latin typeface="Cambria Math"/>
                                <a:ea typeface="宋体"/>
                              </a:rPr>
                              <m:t>0</m:t>
                            </m:r>
                          </m:sub>
                        </m:sSub>
                      </m:den>
                    </m:f>
                  </m:oMath>
                </a14:m>
                <a:r>
                  <a:rPr lang="zh-CN" altLang="zh-CN" dirty="0">
                    <a:effectLst/>
                    <a:latin typeface="Times New Roman"/>
                    <a:ea typeface="宋体"/>
                  </a:rPr>
                  <a:t>得出标准化处理结果</a:t>
                </a:r>
                <a:r>
                  <a:rPr lang="zh-CN" altLang="zh-CN" dirty="0" smtClean="0">
                    <a:effectLst/>
                    <a:latin typeface="Times New Roman"/>
                    <a:ea typeface="宋体"/>
                  </a:rPr>
                  <a:t>。</a:t>
                </a:r>
                <a:endParaRPr lang="en-US" altLang="zh-CN" dirty="0" smtClean="0">
                  <a:effectLst/>
                  <a:latin typeface="Times New Roman"/>
                  <a:ea typeface="宋体"/>
                </a:endParaRPr>
              </a:p>
              <a:p>
                <a:pPr indent="304800" algn="just">
                  <a:spcAft>
                    <a:spcPts val="0"/>
                  </a:spcAft>
                </a:pPr>
                <a:endParaRPr lang="zh-CN" altLang="zh-CN" sz="1200" dirty="0">
                  <a:effectLst/>
                  <a:latin typeface="Times New Roman"/>
                  <a:ea typeface="宋体"/>
                </a:endParaRPr>
              </a:p>
              <a:p>
                <a:pPr indent="304800" algn="just">
                  <a:spcAft>
                    <a:spcPts val="0"/>
                  </a:spcAft>
                </a:pPr>
                <a:r>
                  <a:rPr lang="zh-CN" altLang="zh-CN" dirty="0">
                    <a:effectLst/>
                    <a:latin typeface="Times New Roman"/>
                    <a:ea typeface="宋体"/>
                  </a:rPr>
                  <a:t>在种植业保险保费财政补贴政策实施中，我国对各指标并没有标准值，在本文中作者选取了政策实施第一年</a:t>
                </a:r>
                <a:r>
                  <a:rPr lang="en-US" altLang="zh-CN" dirty="0">
                    <a:effectLst/>
                    <a:latin typeface="Times New Roman"/>
                    <a:ea typeface="宋体"/>
                  </a:rPr>
                  <a:t>2007</a:t>
                </a:r>
                <a:r>
                  <a:rPr lang="zh-CN" altLang="zh-CN" dirty="0">
                    <a:effectLst/>
                    <a:latin typeface="Times New Roman"/>
                    <a:ea typeface="宋体"/>
                  </a:rPr>
                  <a:t>年各指标的实际值作为比较值。</a:t>
                </a:r>
                <a:r>
                  <a:rPr lang="en-US" altLang="zh-CN" dirty="0">
                    <a:effectLst/>
                    <a:latin typeface="Times New Roman"/>
                    <a:ea typeface="宋体"/>
                  </a:rPr>
                  <a:t>2007</a:t>
                </a:r>
                <a:r>
                  <a:rPr lang="zh-CN" altLang="zh-CN" dirty="0">
                    <a:effectLst/>
                    <a:latin typeface="Times New Roman"/>
                    <a:ea typeface="宋体"/>
                  </a:rPr>
                  <a:t>年是政策性农业保险政策正式实施的第一年，再者国家这几年补贴政策力度逐渐加大，因此对同一省份不同年份间数据进行比较，以</a:t>
                </a:r>
                <a:r>
                  <a:rPr lang="en-US" altLang="zh-CN" dirty="0">
                    <a:effectLst/>
                    <a:latin typeface="Times New Roman"/>
                    <a:ea typeface="宋体"/>
                  </a:rPr>
                  <a:t>2007</a:t>
                </a:r>
                <a:r>
                  <a:rPr lang="zh-CN" altLang="zh-CN" dirty="0">
                    <a:effectLst/>
                    <a:latin typeface="Times New Roman"/>
                    <a:ea typeface="宋体"/>
                  </a:rPr>
                  <a:t>年实际值作为标准值是有一定意义的。</a:t>
                </a:r>
                <a:endParaRPr lang="zh-CN" altLang="zh-CN" sz="1200" dirty="0">
                  <a:effectLst/>
                  <a:latin typeface="Times New Roman"/>
                  <a:ea typeface="宋体"/>
                </a:endParaRPr>
              </a:p>
              <a:p>
                <a:pPr indent="304800" algn="just">
                  <a:spcAft>
                    <a:spcPts val="0"/>
                  </a:spcAft>
                </a:pPr>
                <a:r>
                  <a:rPr lang="zh-CN" altLang="zh-CN" dirty="0">
                    <a:effectLst/>
                    <a:latin typeface="Times New Roman"/>
                    <a:ea typeface="宋体"/>
                  </a:rPr>
                  <a:t>按照报告期实际值</a:t>
                </a:r>
                <a:r>
                  <a:rPr lang="en-US" altLang="zh-CN" dirty="0">
                    <a:effectLst/>
                    <a:latin typeface="Times New Roman"/>
                    <a:ea typeface="宋体"/>
                  </a:rPr>
                  <a:t>/2007</a:t>
                </a:r>
                <a:r>
                  <a:rPr lang="zh-CN" altLang="zh-CN" dirty="0">
                    <a:effectLst/>
                    <a:latin typeface="Times New Roman"/>
                    <a:ea typeface="宋体"/>
                  </a:rPr>
                  <a:t>年实际值，对各年各项指标数据作标准化处理，得分值为标准化后的数值乘以</a:t>
                </a:r>
                <a:r>
                  <a:rPr lang="en-US" altLang="zh-CN" dirty="0">
                    <a:effectLst/>
                    <a:latin typeface="Times New Roman"/>
                    <a:ea typeface="宋体"/>
                  </a:rPr>
                  <a:t>100</a:t>
                </a:r>
                <a:r>
                  <a:rPr lang="zh-CN" altLang="zh-CN" dirty="0">
                    <a:effectLst/>
                    <a:latin typeface="Times New Roman"/>
                    <a:ea typeface="宋体"/>
                  </a:rPr>
                  <a:t>。</a:t>
                </a:r>
                <a:endParaRPr lang="zh-CN" altLang="zh-CN" sz="1200" dirty="0">
                  <a:effectLst/>
                  <a:latin typeface="Times New Roman"/>
                  <a:ea typeface="宋体"/>
                </a:endParaRPr>
              </a:p>
            </p:txBody>
          </p:sp>
        </mc:Choice>
        <mc:Fallback>
          <p:sp>
            <p:nvSpPr>
              <p:cNvPr id="2" name="TextBox 1"/>
              <p:cNvSpPr txBox="1">
                <a:spLocks noRot="1" noChangeAspect="1" noMove="1" noResize="1" noEditPoints="1" noAdjustHandles="1" noChangeArrowheads="1" noChangeShapeType="1" noTextEdit="1"/>
              </p:cNvSpPr>
              <p:nvPr/>
            </p:nvSpPr>
            <p:spPr>
              <a:xfrm>
                <a:off x="711200" y="1155700"/>
                <a:ext cx="6223000" cy="5501955"/>
              </a:xfrm>
              <a:prstGeom prst="rect">
                <a:avLst/>
              </a:prstGeom>
              <a:blipFill rotWithShape="1">
                <a:blip r:embed="rId2"/>
                <a:stretch>
                  <a:fillRect l="-881" t="-554" r="-784" b="-887"/>
                </a:stretch>
              </a:blipFill>
            </p:spPr>
            <p:txBody>
              <a:bodyPr/>
              <a:lstStyle/>
              <a:p>
                <a:r>
                  <a:rPr lang="zh-CN" altLang="en-US">
                    <a:noFill/>
                  </a:rPr>
                  <a:t> </a:t>
                </a:r>
              </a:p>
            </p:txBody>
          </p:sp>
        </mc:Fallback>
      </mc:AlternateContent>
      <p:sp>
        <p:nvSpPr>
          <p:cNvPr id="3" name="矩形 2"/>
          <p:cNvSpPr/>
          <p:nvPr/>
        </p:nvSpPr>
        <p:spPr>
          <a:xfrm>
            <a:off x="633365" y="472668"/>
            <a:ext cx="6378669" cy="400110"/>
          </a:xfrm>
          <a:prstGeom prst="rect">
            <a:avLst/>
          </a:prstGeom>
          <a:noFill/>
        </p:spPr>
        <p:txBody>
          <a:bodyPr vert="horz" wrap="none" lIns="91440" tIns="45720" rIns="91440" bIns="45720">
            <a:spAutoFit/>
          </a:bodyPr>
          <a:lstStyle/>
          <a:p>
            <a:pPr algn="ctr"/>
            <a:r>
              <a:rPr lang="zh-CN" alt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zh-CN" alt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二）吉林种植业保险保费补贴政策绩效各项指标得分</a:t>
            </a:r>
            <a:endParaRPr lang="zh-CN" alt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804082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fade">
                                      <p:cBhvr>
                                        <p:cTn id="20"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3009841472"/>
              </p:ext>
            </p:extLst>
          </p:nvPr>
        </p:nvGraphicFramePr>
        <p:xfrm>
          <a:off x="114298" y="355599"/>
          <a:ext cx="7200900" cy="6400801"/>
        </p:xfrm>
        <a:graphic>
          <a:graphicData uri="http://schemas.openxmlformats.org/drawingml/2006/table">
            <a:tbl>
              <a:tblPr firstRow="1" firstCol="1" bandRow="1">
                <a:tableStyleId>{5C22544A-7EE6-4342-B048-85BDC9FD1C3A}</a:tableStyleId>
              </a:tblPr>
              <a:tblGrid>
                <a:gridCol w="1200150"/>
                <a:gridCol w="1200150"/>
                <a:gridCol w="1200150"/>
                <a:gridCol w="1200150"/>
                <a:gridCol w="1200150"/>
                <a:gridCol w="1200150"/>
              </a:tblGrid>
              <a:tr h="451947">
                <a:tc>
                  <a:txBody>
                    <a:bodyPr/>
                    <a:lstStyle/>
                    <a:p>
                      <a:pPr algn="ctr">
                        <a:spcBef>
                          <a:spcPts val="600"/>
                        </a:spcBef>
                        <a:spcAft>
                          <a:spcPts val="600"/>
                        </a:spcAft>
                      </a:pPr>
                      <a:r>
                        <a:rPr lang="zh-CN" sz="1200" kern="100" dirty="0">
                          <a:effectLst/>
                        </a:rPr>
                        <a:t>指标名称</a:t>
                      </a:r>
                      <a:endParaRPr lang="zh-CN" sz="1100" dirty="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dirty="0">
                          <a:effectLst/>
                        </a:rPr>
                        <a:t>2007</a:t>
                      </a:r>
                      <a:r>
                        <a:rPr lang="zh-CN" sz="1200" kern="100" dirty="0">
                          <a:effectLst/>
                        </a:rPr>
                        <a:t>年得分</a:t>
                      </a:r>
                      <a:endParaRPr lang="zh-CN" sz="1100" dirty="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2008</a:t>
                      </a:r>
                      <a:r>
                        <a:rPr lang="zh-CN" sz="1200" kern="100">
                          <a:effectLst/>
                        </a:rPr>
                        <a:t>年得分</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2009</a:t>
                      </a:r>
                      <a:r>
                        <a:rPr lang="zh-CN" sz="1200" kern="100">
                          <a:effectLst/>
                        </a:rPr>
                        <a:t>年得分</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2010</a:t>
                      </a:r>
                      <a:r>
                        <a:rPr lang="zh-CN" sz="1200" kern="100">
                          <a:effectLst/>
                        </a:rPr>
                        <a:t>年得分</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2011</a:t>
                      </a:r>
                      <a:r>
                        <a:rPr lang="zh-CN" sz="1200" kern="100">
                          <a:effectLst/>
                        </a:rPr>
                        <a:t>年得分</a:t>
                      </a:r>
                      <a:endParaRPr lang="zh-CN" sz="1100">
                        <a:effectLst/>
                        <a:latin typeface="Times New Roman"/>
                        <a:ea typeface="宋体"/>
                      </a:endParaRPr>
                    </a:p>
                  </a:txBody>
                  <a:tcPr marL="57506" marR="57506" marT="0" marB="0" anchor="ctr"/>
                </a:tc>
              </a:tr>
              <a:tr h="234271">
                <a:tc>
                  <a:txBody>
                    <a:bodyPr/>
                    <a:lstStyle/>
                    <a:p>
                      <a:pPr algn="ctr">
                        <a:spcBef>
                          <a:spcPts val="600"/>
                        </a:spcBef>
                        <a:spcAft>
                          <a:spcPts val="600"/>
                        </a:spcAft>
                      </a:pPr>
                      <a:r>
                        <a:rPr lang="zh-CN" sz="1200" kern="100">
                          <a:effectLst/>
                        </a:rPr>
                        <a:t>参保率</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100</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88.01</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95.45</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113.68</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97.23</a:t>
                      </a:r>
                      <a:endParaRPr lang="zh-CN" sz="1100">
                        <a:effectLst/>
                        <a:latin typeface="Times New Roman"/>
                        <a:ea typeface="宋体"/>
                      </a:endParaRPr>
                    </a:p>
                  </a:txBody>
                  <a:tcPr marL="57506" marR="57506" marT="0" marB="0" anchor="ctr"/>
                </a:tc>
              </a:tr>
              <a:tr h="278239">
                <a:tc>
                  <a:txBody>
                    <a:bodyPr/>
                    <a:lstStyle/>
                    <a:p>
                      <a:pPr algn="ctr">
                        <a:spcBef>
                          <a:spcPts val="600"/>
                        </a:spcBef>
                        <a:spcAft>
                          <a:spcPts val="600"/>
                        </a:spcAft>
                      </a:pPr>
                      <a:r>
                        <a:rPr lang="zh-CN" sz="1200" kern="100">
                          <a:effectLst/>
                        </a:rPr>
                        <a:t>续保率</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100</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100.00</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100.00</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100.00</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100.00</a:t>
                      </a:r>
                      <a:endParaRPr lang="zh-CN" sz="1100">
                        <a:effectLst/>
                        <a:latin typeface="Times New Roman"/>
                        <a:ea typeface="宋体"/>
                      </a:endParaRPr>
                    </a:p>
                  </a:txBody>
                  <a:tcPr marL="57506" marR="57506" marT="0" marB="0" anchor="ctr"/>
                </a:tc>
              </a:tr>
              <a:tr h="301861">
                <a:tc>
                  <a:txBody>
                    <a:bodyPr/>
                    <a:lstStyle/>
                    <a:p>
                      <a:pPr algn="ctr">
                        <a:spcBef>
                          <a:spcPts val="600"/>
                        </a:spcBef>
                        <a:spcAft>
                          <a:spcPts val="600"/>
                        </a:spcAft>
                      </a:pPr>
                      <a:r>
                        <a:rPr lang="zh-CN" sz="1200" kern="100">
                          <a:effectLst/>
                        </a:rPr>
                        <a:t>综合赔付率</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100</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25.47</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53.76</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40.69</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35.32</a:t>
                      </a:r>
                      <a:endParaRPr lang="zh-CN" sz="1100">
                        <a:effectLst/>
                        <a:latin typeface="Times New Roman"/>
                        <a:ea typeface="宋体"/>
                      </a:endParaRPr>
                    </a:p>
                  </a:txBody>
                  <a:tcPr marL="57506" marR="57506" marT="0" marB="0" anchor="ctr"/>
                </a:tc>
              </a:tr>
              <a:tr h="334673">
                <a:tc>
                  <a:txBody>
                    <a:bodyPr/>
                    <a:lstStyle/>
                    <a:p>
                      <a:pPr algn="ctr">
                        <a:spcBef>
                          <a:spcPts val="600"/>
                        </a:spcBef>
                        <a:spcAft>
                          <a:spcPts val="600"/>
                        </a:spcAft>
                      </a:pPr>
                      <a:r>
                        <a:rPr lang="zh-CN" sz="1200" kern="100">
                          <a:effectLst/>
                        </a:rPr>
                        <a:t>金额补偿率</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100</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23.56</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51.69</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35.89</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32.74</a:t>
                      </a:r>
                      <a:endParaRPr lang="zh-CN" sz="1100">
                        <a:effectLst/>
                        <a:latin typeface="Times New Roman"/>
                        <a:ea typeface="宋体"/>
                      </a:endParaRPr>
                    </a:p>
                  </a:txBody>
                  <a:tcPr marL="57506" marR="57506" marT="0" marB="0" anchor="ctr"/>
                </a:tc>
              </a:tr>
              <a:tr h="264458">
                <a:tc>
                  <a:txBody>
                    <a:bodyPr/>
                    <a:lstStyle/>
                    <a:p>
                      <a:pPr algn="ctr">
                        <a:spcBef>
                          <a:spcPts val="600"/>
                        </a:spcBef>
                        <a:spcAft>
                          <a:spcPts val="600"/>
                        </a:spcAft>
                      </a:pPr>
                      <a:r>
                        <a:rPr lang="zh-CN" sz="1200" kern="100">
                          <a:effectLst/>
                        </a:rPr>
                        <a:t>数量补偿率</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100</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92.09</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295.07</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177.27</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22.07</a:t>
                      </a:r>
                      <a:endParaRPr lang="zh-CN" sz="1100">
                        <a:effectLst/>
                        <a:latin typeface="Times New Roman"/>
                        <a:ea typeface="宋体"/>
                      </a:endParaRPr>
                    </a:p>
                  </a:txBody>
                  <a:tcPr marL="57506" marR="57506" marT="0" marB="0" anchor="ctr"/>
                </a:tc>
              </a:tr>
              <a:tr h="297268">
                <a:tc>
                  <a:txBody>
                    <a:bodyPr/>
                    <a:lstStyle/>
                    <a:p>
                      <a:pPr algn="ctr">
                        <a:spcBef>
                          <a:spcPts val="600"/>
                        </a:spcBef>
                        <a:spcAft>
                          <a:spcPts val="600"/>
                        </a:spcAft>
                      </a:pPr>
                      <a:r>
                        <a:rPr lang="zh-CN" sz="1200" kern="100">
                          <a:effectLst/>
                        </a:rPr>
                        <a:t>农户补偿率</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100</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77.78</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94.18</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68.67</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83.16</a:t>
                      </a:r>
                      <a:endParaRPr lang="zh-CN" sz="1100">
                        <a:effectLst/>
                        <a:latin typeface="Times New Roman"/>
                        <a:ea typeface="宋体"/>
                      </a:endParaRPr>
                    </a:p>
                  </a:txBody>
                  <a:tcPr marL="57506" marR="57506" marT="0" marB="0" anchor="ctr"/>
                </a:tc>
              </a:tr>
              <a:tr h="227710">
                <a:tc>
                  <a:txBody>
                    <a:bodyPr/>
                    <a:lstStyle/>
                    <a:p>
                      <a:pPr algn="ctr">
                        <a:spcBef>
                          <a:spcPts val="600"/>
                        </a:spcBef>
                        <a:spcAft>
                          <a:spcPts val="600"/>
                        </a:spcAft>
                      </a:pPr>
                      <a:r>
                        <a:rPr lang="zh-CN" sz="1200" kern="100">
                          <a:effectLst/>
                        </a:rPr>
                        <a:t>保费占收入比重</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100</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100</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100</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100</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100</a:t>
                      </a:r>
                      <a:endParaRPr lang="zh-CN" sz="1100">
                        <a:effectLst/>
                        <a:latin typeface="Times New Roman"/>
                        <a:ea typeface="宋体"/>
                      </a:endParaRPr>
                    </a:p>
                  </a:txBody>
                  <a:tcPr marL="57506" marR="57506" marT="0" marB="0" anchor="ctr"/>
                </a:tc>
              </a:tr>
              <a:tr h="260521">
                <a:tc>
                  <a:txBody>
                    <a:bodyPr/>
                    <a:lstStyle/>
                    <a:p>
                      <a:pPr algn="ctr">
                        <a:spcBef>
                          <a:spcPts val="600"/>
                        </a:spcBef>
                        <a:spcAft>
                          <a:spcPts val="600"/>
                        </a:spcAft>
                      </a:pPr>
                      <a:r>
                        <a:rPr lang="zh-CN" sz="1200" kern="100">
                          <a:effectLst/>
                        </a:rPr>
                        <a:t>财政放大倍数</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100</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78.00</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66.22</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71.99</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68.16</a:t>
                      </a:r>
                      <a:endParaRPr lang="zh-CN" sz="1100">
                        <a:effectLst/>
                        <a:latin typeface="Times New Roman"/>
                        <a:ea typeface="宋体"/>
                      </a:endParaRPr>
                    </a:p>
                  </a:txBody>
                  <a:tcPr marL="57506" marR="57506" marT="0" marB="0" anchor="ctr"/>
                </a:tc>
              </a:tr>
              <a:tr h="376989">
                <a:tc>
                  <a:txBody>
                    <a:bodyPr/>
                    <a:lstStyle/>
                    <a:p>
                      <a:pPr algn="ctr">
                        <a:spcBef>
                          <a:spcPts val="600"/>
                        </a:spcBef>
                        <a:spcAft>
                          <a:spcPts val="600"/>
                        </a:spcAft>
                      </a:pPr>
                      <a:r>
                        <a:rPr lang="zh-CN" sz="1200" kern="100">
                          <a:effectLst/>
                        </a:rPr>
                        <a:t>地方财政补贴缺口</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100</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100</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100</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100</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100</a:t>
                      </a:r>
                      <a:endParaRPr lang="zh-CN" sz="1100">
                        <a:effectLst/>
                        <a:latin typeface="Times New Roman"/>
                        <a:ea typeface="宋体"/>
                      </a:endParaRPr>
                    </a:p>
                  </a:txBody>
                  <a:tcPr marL="57506" marR="57506" marT="0" marB="0" anchor="ctr"/>
                </a:tc>
              </a:tr>
              <a:tr h="376989">
                <a:tc>
                  <a:txBody>
                    <a:bodyPr/>
                    <a:lstStyle/>
                    <a:p>
                      <a:pPr algn="ctr">
                        <a:spcBef>
                          <a:spcPts val="600"/>
                        </a:spcBef>
                        <a:spcAft>
                          <a:spcPts val="600"/>
                        </a:spcAft>
                      </a:pPr>
                      <a:r>
                        <a:rPr lang="zh-CN" sz="1200" kern="100">
                          <a:effectLst/>
                        </a:rPr>
                        <a:t>中央补贴保费占比</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100</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140.00</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160.00</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160.00</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160.00</a:t>
                      </a:r>
                      <a:endParaRPr lang="zh-CN" sz="1100">
                        <a:effectLst/>
                        <a:latin typeface="Times New Roman"/>
                        <a:ea typeface="宋体"/>
                      </a:endParaRPr>
                    </a:p>
                  </a:txBody>
                  <a:tcPr marL="57506" marR="57506" marT="0" marB="0" anchor="ctr"/>
                </a:tc>
              </a:tr>
              <a:tr h="534067">
                <a:tc>
                  <a:txBody>
                    <a:bodyPr/>
                    <a:lstStyle/>
                    <a:p>
                      <a:pPr algn="ctr">
                        <a:spcBef>
                          <a:spcPts val="600"/>
                        </a:spcBef>
                        <a:spcAft>
                          <a:spcPts val="600"/>
                        </a:spcAft>
                      </a:pPr>
                      <a:r>
                        <a:rPr lang="zh-CN" sz="1200" kern="100">
                          <a:effectLst/>
                        </a:rPr>
                        <a:t>成本保障比率</a:t>
                      </a:r>
                      <a:endParaRPr lang="zh-CN" sz="1100">
                        <a:effectLst/>
                      </a:endParaRPr>
                    </a:p>
                    <a:p>
                      <a:pPr algn="ctr">
                        <a:spcBef>
                          <a:spcPts val="600"/>
                        </a:spcBef>
                        <a:spcAft>
                          <a:spcPts val="600"/>
                        </a:spcAft>
                      </a:pPr>
                      <a:r>
                        <a:rPr lang="zh-CN" sz="1200" kern="100">
                          <a:effectLst/>
                        </a:rPr>
                        <a:t>（相对值）</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100</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78.6</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81.5</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82.2</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73.8</a:t>
                      </a:r>
                      <a:endParaRPr lang="zh-CN" sz="1100">
                        <a:effectLst/>
                        <a:latin typeface="Times New Roman"/>
                        <a:ea typeface="宋体"/>
                      </a:endParaRPr>
                    </a:p>
                  </a:txBody>
                  <a:tcPr marL="57506" marR="57506" marT="0" marB="0" anchor="ctr"/>
                </a:tc>
              </a:tr>
              <a:tr h="302519">
                <a:tc>
                  <a:txBody>
                    <a:bodyPr/>
                    <a:lstStyle/>
                    <a:p>
                      <a:pPr algn="ctr">
                        <a:spcBef>
                          <a:spcPts val="600"/>
                        </a:spcBef>
                        <a:spcAft>
                          <a:spcPts val="600"/>
                        </a:spcAft>
                      </a:pPr>
                      <a:r>
                        <a:rPr lang="zh-CN" sz="1200" kern="100">
                          <a:effectLst/>
                        </a:rPr>
                        <a:t>起赔损失程度</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100</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100.00</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100.00</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100.00</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100.00</a:t>
                      </a:r>
                      <a:endParaRPr lang="zh-CN" sz="1100">
                        <a:effectLst/>
                        <a:latin typeface="Times New Roman"/>
                        <a:ea typeface="宋体"/>
                      </a:endParaRPr>
                    </a:p>
                  </a:txBody>
                  <a:tcPr marL="57506" marR="57506" marT="0" marB="0" anchor="ctr"/>
                </a:tc>
              </a:tr>
              <a:tr h="335330">
                <a:tc>
                  <a:txBody>
                    <a:bodyPr/>
                    <a:lstStyle/>
                    <a:p>
                      <a:pPr algn="ctr">
                        <a:spcBef>
                          <a:spcPts val="600"/>
                        </a:spcBef>
                        <a:spcAft>
                          <a:spcPts val="600"/>
                        </a:spcAft>
                      </a:pPr>
                      <a:r>
                        <a:rPr lang="zh-CN" sz="1200" kern="100">
                          <a:effectLst/>
                        </a:rPr>
                        <a:t>标的品种数量</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100</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140.00</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140.00</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180.00</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180.00</a:t>
                      </a:r>
                      <a:endParaRPr lang="zh-CN" sz="1100">
                        <a:effectLst/>
                        <a:latin typeface="Times New Roman"/>
                        <a:ea typeface="宋体"/>
                      </a:endParaRPr>
                    </a:p>
                  </a:txBody>
                  <a:tcPr marL="57506" marR="57506" marT="0" marB="0" anchor="ctr"/>
                </a:tc>
              </a:tr>
              <a:tr h="376989">
                <a:tc>
                  <a:txBody>
                    <a:bodyPr/>
                    <a:lstStyle/>
                    <a:p>
                      <a:pPr algn="ctr">
                        <a:spcBef>
                          <a:spcPts val="600"/>
                        </a:spcBef>
                        <a:spcAft>
                          <a:spcPts val="600"/>
                        </a:spcAft>
                      </a:pPr>
                      <a:r>
                        <a:rPr lang="zh-CN" sz="1200" kern="100">
                          <a:effectLst/>
                        </a:rPr>
                        <a:t>保障作物产值占比</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100</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100</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100</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100</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100</a:t>
                      </a:r>
                      <a:endParaRPr lang="zh-CN" sz="1100">
                        <a:effectLst/>
                        <a:latin typeface="Times New Roman"/>
                        <a:ea typeface="宋体"/>
                      </a:endParaRPr>
                    </a:p>
                  </a:txBody>
                  <a:tcPr marL="57506" marR="57506" marT="0" marB="0" anchor="ctr"/>
                </a:tc>
              </a:tr>
              <a:tr h="307769">
                <a:tc>
                  <a:txBody>
                    <a:bodyPr/>
                    <a:lstStyle/>
                    <a:p>
                      <a:pPr algn="ctr">
                        <a:spcBef>
                          <a:spcPts val="600"/>
                        </a:spcBef>
                        <a:spcAft>
                          <a:spcPts val="600"/>
                        </a:spcAft>
                      </a:pPr>
                      <a:r>
                        <a:rPr lang="zh-CN" sz="1200" kern="100">
                          <a:effectLst/>
                        </a:rPr>
                        <a:t>保障面积占比</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100</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100</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100</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100</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100</a:t>
                      </a:r>
                      <a:endParaRPr lang="zh-CN" sz="1100">
                        <a:effectLst/>
                        <a:latin typeface="Times New Roman"/>
                        <a:ea typeface="宋体"/>
                      </a:endParaRPr>
                    </a:p>
                  </a:txBody>
                  <a:tcPr marL="57506" marR="57506" marT="0" marB="0" anchor="ctr"/>
                </a:tc>
              </a:tr>
              <a:tr h="238208">
                <a:tc>
                  <a:txBody>
                    <a:bodyPr/>
                    <a:lstStyle/>
                    <a:p>
                      <a:pPr algn="ctr">
                        <a:spcBef>
                          <a:spcPts val="600"/>
                        </a:spcBef>
                        <a:spcAft>
                          <a:spcPts val="600"/>
                        </a:spcAft>
                      </a:pPr>
                      <a:r>
                        <a:rPr lang="zh-CN" sz="1200" kern="100">
                          <a:effectLst/>
                        </a:rPr>
                        <a:t>经营公司数量</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100</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200.00</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200.00</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200.00</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200.00</a:t>
                      </a:r>
                      <a:endParaRPr lang="zh-CN" sz="1100">
                        <a:effectLst/>
                        <a:latin typeface="Times New Roman"/>
                        <a:ea typeface="宋体"/>
                      </a:endParaRPr>
                    </a:p>
                  </a:txBody>
                  <a:tcPr marL="57506" marR="57506" marT="0" marB="0" anchor="ctr"/>
                </a:tc>
              </a:tr>
              <a:tr h="271020">
                <a:tc>
                  <a:txBody>
                    <a:bodyPr/>
                    <a:lstStyle/>
                    <a:p>
                      <a:pPr algn="ctr">
                        <a:spcBef>
                          <a:spcPts val="600"/>
                        </a:spcBef>
                        <a:spcAft>
                          <a:spcPts val="600"/>
                        </a:spcAft>
                      </a:pPr>
                      <a:r>
                        <a:rPr lang="zh-CN" sz="1200" kern="100">
                          <a:effectLst/>
                        </a:rPr>
                        <a:t>巨灾封顶赔付率</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100</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100.00</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150.00</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150.00</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200.00</a:t>
                      </a:r>
                      <a:endParaRPr lang="zh-CN" sz="1100">
                        <a:effectLst/>
                        <a:latin typeface="Times New Roman"/>
                        <a:ea typeface="宋体"/>
                      </a:endParaRPr>
                    </a:p>
                  </a:txBody>
                  <a:tcPr marL="57506" marR="57506" marT="0" marB="0" anchor="ctr"/>
                </a:tc>
              </a:tr>
              <a:tr h="303174">
                <a:tc>
                  <a:txBody>
                    <a:bodyPr/>
                    <a:lstStyle/>
                    <a:p>
                      <a:pPr algn="ctr">
                        <a:spcBef>
                          <a:spcPts val="600"/>
                        </a:spcBef>
                        <a:spcAft>
                          <a:spcPts val="600"/>
                        </a:spcAft>
                      </a:pPr>
                      <a:r>
                        <a:rPr lang="zh-CN" sz="1200" kern="100">
                          <a:effectLst/>
                        </a:rPr>
                        <a:t>平均税率</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100</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100.00</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100.00</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100.00</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100.00</a:t>
                      </a:r>
                      <a:endParaRPr lang="zh-CN" sz="1100">
                        <a:effectLst/>
                        <a:latin typeface="Times New Roman"/>
                        <a:ea typeface="宋体"/>
                      </a:endParaRPr>
                    </a:p>
                  </a:txBody>
                  <a:tcPr marL="57506" marR="57506" marT="0" marB="0" anchor="ctr"/>
                </a:tc>
              </a:tr>
              <a:tr h="326799">
                <a:tc>
                  <a:txBody>
                    <a:bodyPr/>
                    <a:lstStyle/>
                    <a:p>
                      <a:pPr algn="ctr">
                        <a:spcBef>
                          <a:spcPts val="600"/>
                        </a:spcBef>
                        <a:spcAft>
                          <a:spcPts val="600"/>
                        </a:spcAft>
                      </a:pPr>
                      <a:r>
                        <a:rPr lang="zh-CN" sz="1200" kern="100">
                          <a:effectLst/>
                        </a:rPr>
                        <a:t>利润补贴率</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100</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dirty="0">
                          <a:effectLst/>
                        </a:rPr>
                        <a:t>100.00</a:t>
                      </a:r>
                      <a:endParaRPr lang="zh-CN" sz="1100" dirty="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100.00</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a:effectLst/>
                        </a:rPr>
                        <a:t>100.00</a:t>
                      </a:r>
                      <a:endParaRPr lang="zh-CN" sz="1100">
                        <a:effectLst/>
                        <a:latin typeface="Times New Roman"/>
                        <a:ea typeface="宋体"/>
                      </a:endParaRPr>
                    </a:p>
                  </a:txBody>
                  <a:tcPr marL="57506" marR="57506" marT="0" marB="0" anchor="ctr"/>
                </a:tc>
                <a:tc>
                  <a:txBody>
                    <a:bodyPr/>
                    <a:lstStyle/>
                    <a:p>
                      <a:pPr algn="ctr">
                        <a:spcBef>
                          <a:spcPts val="600"/>
                        </a:spcBef>
                        <a:spcAft>
                          <a:spcPts val="600"/>
                        </a:spcAft>
                      </a:pPr>
                      <a:r>
                        <a:rPr lang="de-DE" sz="1200" kern="100" dirty="0">
                          <a:effectLst/>
                        </a:rPr>
                        <a:t>100.00</a:t>
                      </a:r>
                      <a:endParaRPr lang="zh-CN" sz="1100" dirty="0">
                        <a:effectLst/>
                        <a:latin typeface="Times New Roman"/>
                        <a:ea typeface="宋体"/>
                      </a:endParaRPr>
                    </a:p>
                  </a:txBody>
                  <a:tcPr marL="57506" marR="57506" marT="0" marB="0" anchor="ctr"/>
                </a:tc>
              </a:tr>
            </a:tbl>
          </a:graphicData>
        </a:graphic>
      </p:graphicFrame>
    </p:spTree>
    <p:extLst>
      <p:ext uri="{BB962C8B-B14F-4D97-AF65-F5344CB8AC3E}">
        <p14:creationId xmlns:p14="http://schemas.microsoft.com/office/powerpoint/2010/main" val="5382063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33365" y="472668"/>
            <a:ext cx="6378669" cy="400110"/>
          </a:xfrm>
          <a:prstGeom prst="rect">
            <a:avLst/>
          </a:prstGeom>
          <a:noFill/>
        </p:spPr>
        <p:txBody>
          <a:bodyPr vert="horz" wrap="none" lIns="91440" tIns="45720" rIns="91440" bIns="45720">
            <a:spAutoFit/>
          </a:bodyPr>
          <a:lstStyle/>
          <a:p>
            <a:pPr algn="ctr"/>
            <a:r>
              <a:rPr lang="zh-CN" alt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（三）吉林种植业保险保费财政补贴绩效的具体测评	</a:t>
            </a:r>
            <a:endParaRPr lang="zh-CN" alt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mc:AlternateContent xmlns:mc="http://schemas.openxmlformats.org/markup-compatibility/2006">
        <mc:Choice xmlns:a14="http://schemas.microsoft.com/office/drawing/2010/main" Requires="a14">
          <p:sp>
            <p:nvSpPr>
              <p:cNvPr id="3" name="TextBox 2"/>
              <p:cNvSpPr txBox="1"/>
              <p:nvPr/>
            </p:nvSpPr>
            <p:spPr>
              <a:xfrm>
                <a:off x="633365" y="1092200"/>
                <a:ext cx="6250035" cy="4476482"/>
              </a:xfrm>
              <a:prstGeom prst="rect">
                <a:avLst/>
              </a:prstGeom>
              <a:noFill/>
            </p:spPr>
            <p:txBody>
              <a:bodyPr wrap="square" rtlCol="0">
                <a:spAutoFit/>
              </a:bodyPr>
              <a:lstStyle/>
              <a:p>
                <a:pPr indent="304800" algn="just">
                  <a:spcAft>
                    <a:spcPts val="0"/>
                  </a:spcAft>
                </a:pPr>
                <a:r>
                  <a:rPr lang="en-US" altLang="zh-CN" dirty="0">
                    <a:latin typeface="Times New Roman"/>
                    <a:ea typeface="宋体"/>
                  </a:rPr>
                  <a:t>2008</a:t>
                </a:r>
                <a:r>
                  <a:rPr lang="zh-CN" altLang="zh-CN" dirty="0">
                    <a:effectLst/>
                    <a:latin typeface="Times New Roman"/>
                    <a:ea typeface="宋体"/>
                  </a:rPr>
                  <a:t>年吉林种植业保险保费财政补贴政策绩效的总体得分如下：</a:t>
                </a:r>
              </a:p>
              <a:p>
                <a:pPr indent="266700" algn="r">
                  <a:spcBef>
                    <a:spcPts val="600"/>
                  </a:spcBef>
                  <a:spcAft>
                    <a:spcPts val="600"/>
                  </a:spcAft>
                </a:pPr>
                <a14:m>
                  <m:oMath xmlns:m="http://schemas.openxmlformats.org/officeDocument/2006/math">
                    <m:sSub>
                      <m:sSubPr>
                        <m:ctrlPr>
                          <a:rPr lang="zh-CN" altLang="zh-CN" i="1" kern="100">
                            <a:effectLst/>
                            <a:latin typeface="Cambria Math"/>
                            <a:ea typeface="Cambria Math"/>
                          </a:rPr>
                        </m:ctrlPr>
                      </m:sSubPr>
                      <m:e>
                        <m:r>
                          <a:rPr lang="en-US" altLang="zh-CN" i="1" kern="100">
                            <a:effectLst/>
                            <a:latin typeface="Cambria Math"/>
                            <a:ea typeface="宋体"/>
                          </a:rPr>
                          <m:t>𝑌</m:t>
                        </m:r>
                      </m:e>
                      <m:sub>
                        <m:r>
                          <a:rPr lang="en-US" altLang="zh-CN" i="1" kern="100">
                            <a:effectLst/>
                            <a:latin typeface="Cambria Math"/>
                            <a:ea typeface="宋体"/>
                          </a:rPr>
                          <m:t>𝑘</m:t>
                        </m:r>
                      </m:sub>
                    </m:sSub>
                    <m:r>
                      <a:rPr lang="en-US" altLang="zh-CN" i="1" kern="100">
                        <a:effectLst/>
                        <a:latin typeface="Cambria Math"/>
                        <a:ea typeface="宋体"/>
                      </a:rPr>
                      <m:t>=</m:t>
                    </m:r>
                    <m:nary>
                      <m:naryPr>
                        <m:chr m:val="∑"/>
                        <m:limLoc m:val="undOvr"/>
                        <m:ctrlPr>
                          <a:rPr lang="zh-CN" altLang="zh-CN" i="1" kern="100">
                            <a:effectLst/>
                            <a:latin typeface="Cambria Math"/>
                            <a:ea typeface="Cambria Math"/>
                          </a:rPr>
                        </m:ctrlPr>
                      </m:naryPr>
                      <m:sub>
                        <m:r>
                          <a:rPr lang="en-US" altLang="zh-CN" i="1" kern="100">
                            <a:effectLst/>
                            <a:latin typeface="Cambria Math"/>
                            <a:ea typeface="宋体"/>
                          </a:rPr>
                          <m:t>𝑖</m:t>
                        </m:r>
                        <m:r>
                          <a:rPr lang="en-US" altLang="zh-CN" i="1" kern="100">
                            <a:effectLst/>
                            <a:latin typeface="Cambria Math"/>
                            <a:ea typeface="宋体"/>
                          </a:rPr>
                          <m:t>=1</m:t>
                        </m:r>
                      </m:sub>
                      <m:sup>
                        <m:r>
                          <a:rPr lang="en-US" altLang="zh-CN" i="1" kern="100">
                            <a:effectLst/>
                            <a:latin typeface="Cambria Math"/>
                            <a:ea typeface="宋体"/>
                          </a:rPr>
                          <m:t>𝑚𝑘</m:t>
                        </m:r>
                      </m:sup>
                      <m:e>
                        <m:sSub>
                          <m:sSubPr>
                            <m:ctrlPr>
                              <a:rPr lang="zh-CN" altLang="zh-CN" i="1" kern="100">
                                <a:effectLst/>
                                <a:latin typeface="Cambria Math"/>
                                <a:ea typeface="Cambria Math"/>
                              </a:rPr>
                            </m:ctrlPr>
                          </m:sSubPr>
                          <m:e>
                            <m:r>
                              <a:rPr lang="en-US" altLang="zh-CN" i="1" kern="100">
                                <a:effectLst/>
                                <a:latin typeface="Cambria Math"/>
                                <a:ea typeface="宋体"/>
                              </a:rPr>
                              <m:t>𝑊</m:t>
                            </m:r>
                          </m:e>
                          <m:sub>
                            <m:r>
                              <a:rPr lang="en-US" altLang="zh-CN" i="1" kern="100">
                                <a:effectLst/>
                                <a:latin typeface="Cambria Math"/>
                                <a:ea typeface="宋体"/>
                              </a:rPr>
                              <m:t>𝑘𝑖</m:t>
                            </m:r>
                          </m:sub>
                        </m:sSub>
                      </m:e>
                    </m:nary>
                    <m:sSub>
                      <m:sSubPr>
                        <m:ctrlPr>
                          <a:rPr lang="zh-CN" altLang="zh-CN" i="1" kern="100">
                            <a:effectLst/>
                            <a:latin typeface="Cambria Math"/>
                            <a:ea typeface="Cambria Math"/>
                          </a:rPr>
                        </m:ctrlPr>
                      </m:sSubPr>
                      <m:e>
                        <m:r>
                          <a:rPr lang="en-US" altLang="zh-CN" i="1" kern="100">
                            <a:effectLst/>
                            <a:latin typeface="Cambria Math"/>
                            <a:ea typeface="宋体"/>
                          </a:rPr>
                          <m:t>𝐴</m:t>
                        </m:r>
                      </m:e>
                      <m:sub>
                        <m:r>
                          <a:rPr lang="en-US" altLang="zh-CN" i="1" kern="100">
                            <a:effectLst/>
                            <a:latin typeface="Cambria Math"/>
                            <a:ea typeface="宋体"/>
                          </a:rPr>
                          <m:t>𝑘𝑖</m:t>
                        </m:r>
                      </m:sub>
                    </m:sSub>
                  </m:oMath>
                </a14:m>
                <a:r>
                  <a:rPr lang="en-US" altLang="zh-CN" i="1" kern="100" dirty="0">
                    <a:effectLst/>
                    <a:latin typeface="Cambria Math"/>
                    <a:ea typeface="宋体"/>
                  </a:rPr>
                  <a:t>                               </a:t>
                </a:r>
                <a:r>
                  <a:rPr lang="zh-CN" altLang="zh-CN" kern="100" dirty="0">
                    <a:effectLst/>
                    <a:latin typeface="Cambria Math"/>
                    <a:ea typeface="宋体"/>
                  </a:rPr>
                  <a:t>（</a:t>
                </a:r>
                <a:r>
                  <a:rPr lang="en-US" altLang="zh-CN" kern="100" dirty="0">
                    <a:effectLst/>
                    <a:latin typeface="Cambria Math"/>
                    <a:ea typeface="宋体"/>
                  </a:rPr>
                  <a:t>4</a:t>
                </a:r>
                <a:r>
                  <a:rPr lang="zh-CN" altLang="zh-CN" kern="100" dirty="0">
                    <a:effectLst/>
                    <a:latin typeface="Cambria Math"/>
                    <a:ea typeface="宋体"/>
                  </a:rPr>
                  <a:t>）</a:t>
                </a:r>
                <a:endParaRPr lang="zh-CN" altLang="zh-CN" dirty="0">
                  <a:effectLst/>
                  <a:latin typeface="Times New Roman"/>
                  <a:ea typeface="宋体"/>
                </a:endParaRPr>
              </a:p>
              <a:p>
                <a:pPr indent="266700" algn="r">
                  <a:spcBef>
                    <a:spcPts val="600"/>
                  </a:spcBef>
                  <a:spcAft>
                    <a:spcPts val="600"/>
                  </a:spcAft>
                </a:pPr>
                <a14:m>
                  <m:oMath xmlns:m="http://schemas.openxmlformats.org/officeDocument/2006/math">
                    <m:r>
                      <a:rPr lang="en-US" altLang="zh-CN" i="1" kern="100">
                        <a:effectLst/>
                        <a:latin typeface="Cambria Math"/>
                        <a:ea typeface="宋体"/>
                      </a:rPr>
                      <m:t>𝑌</m:t>
                    </m:r>
                    <m:r>
                      <a:rPr lang="en-US" altLang="zh-CN" i="1" kern="100">
                        <a:effectLst/>
                        <a:latin typeface="Cambria Math"/>
                        <a:ea typeface="宋体"/>
                      </a:rPr>
                      <m:t>=</m:t>
                    </m:r>
                    <m:nary>
                      <m:naryPr>
                        <m:chr m:val="∑"/>
                        <m:limLoc m:val="undOvr"/>
                        <m:ctrlPr>
                          <a:rPr lang="zh-CN" altLang="zh-CN" i="1" kern="100">
                            <a:effectLst/>
                            <a:latin typeface="Cambria Math"/>
                            <a:ea typeface="Cambria Math"/>
                          </a:rPr>
                        </m:ctrlPr>
                      </m:naryPr>
                      <m:sub>
                        <m:r>
                          <a:rPr lang="en-US" altLang="zh-CN" i="1" kern="100">
                            <a:effectLst/>
                            <a:latin typeface="Cambria Math"/>
                            <a:ea typeface="宋体"/>
                          </a:rPr>
                          <m:t>𝑘</m:t>
                        </m:r>
                        <m:r>
                          <a:rPr lang="en-US" altLang="zh-CN" i="1" kern="100">
                            <a:effectLst/>
                            <a:latin typeface="Cambria Math"/>
                            <a:ea typeface="宋体"/>
                          </a:rPr>
                          <m:t>=1</m:t>
                        </m:r>
                      </m:sub>
                      <m:sup>
                        <m:r>
                          <a:rPr lang="en-US" altLang="zh-CN" i="1" kern="100">
                            <a:effectLst/>
                            <a:latin typeface="Cambria Math"/>
                            <a:ea typeface="宋体"/>
                          </a:rPr>
                          <m:t>𝑛</m:t>
                        </m:r>
                      </m:sup>
                      <m:e>
                        <m:sSub>
                          <m:sSubPr>
                            <m:ctrlPr>
                              <a:rPr lang="zh-CN" altLang="zh-CN" i="1" kern="100">
                                <a:effectLst/>
                                <a:latin typeface="Cambria Math"/>
                                <a:ea typeface="Cambria Math"/>
                              </a:rPr>
                            </m:ctrlPr>
                          </m:sSubPr>
                          <m:e>
                            <m:r>
                              <a:rPr lang="en-US" altLang="zh-CN" i="1" kern="100">
                                <a:effectLst/>
                                <a:latin typeface="Cambria Math"/>
                                <a:ea typeface="宋体"/>
                              </a:rPr>
                              <m:t>𝑓</m:t>
                            </m:r>
                          </m:e>
                          <m:sub>
                            <m:r>
                              <a:rPr lang="en-US" altLang="zh-CN" i="1" kern="100">
                                <a:effectLst/>
                                <a:latin typeface="Cambria Math"/>
                                <a:ea typeface="宋体"/>
                              </a:rPr>
                              <m:t>𝑘</m:t>
                            </m:r>
                          </m:sub>
                        </m:sSub>
                      </m:e>
                    </m:nary>
                    <m:sSub>
                      <m:sSubPr>
                        <m:ctrlPr>
                          <a:rPr lang="zh-CN" altLang="zh-CN" i="1" kern="100">
                            <a:effectLst/>
                            <a:latin typeface="Cambria Math"/>
                            <a:ea typeface="Cambria Math"/>
                          </a:rPr>
                        </m:ctrlPr>
                      </m:sSubPr>
                      <m:e>
                        <m:r>
                          <a:rPr lang="en-US" altLang="zh-CN" i="1" kern="100">
                            <a:effectLst/>
                            <a:latin typeface="Cambria Math"/>
                            <a:ea typeface="宋体"/>
                          </a:rPr>
                          <m:t>𝑌</m:t>
                        </m:r>
                      </m:e>
                      <m:sub>
                        <m:r>
                          <a:rPr lang="en-US" altLang="zh-CN" i="1" kern="100">
                            <a:effectLst/>
                            <a:latin typeface="Cambria Math"/>
                            <a:ea typeface="宋体"/>
                          </a:rPr>
                          <m:t>𝑘</m:t>
                        </m:r>
                      </m:sub>
                    </m:sSub>
                  </m:oMath>
                </a14:m>
                <a:r>
                  <a:rPr lang="en-US" altLang="zh-CN" i="1" kern="100" dirty="0">
                    <a:effectLst/>
                    <a:latin typeface="Cambria Math"/>
                    <a:ea typeface="宋体"/>
                  </a:rPr>
                  <a:t>  </a:t>
                </a:r>
                <a:r>
                  <a:rPr lang="en-US" altLang="zh-CN" kern="100" dirty="0">
                    <a:effectLst/>
                    <a:latin typeface="Cambria Math"/>
                    <a:ea typeface="宋体"/>
                  </a:rPr>
                  <a:t>                              </a:t>
                </a:r>
                <a:r>
                  <a:rPr lang="zh-CN" altLang="zh-CN" kern="100" dirty="0">
                    <a:effectLst/>
                    <a:latin typeface="Cambria Math"/>
                    <a:ea typeface="宋体"/>
                  </a:rPr>
                  <a:t>（</a:t>
                </a:r>
                <a:r>
                  <a:rPr lang="en-US" altLang="zh-CN" kern="100" dirty="0">
                    <a:effectLst/>
                    <a:latin typeface="Cambria Math"/>
                    <a:ea typeface="宋体"/>
                  </a:rPr>
                  <a:t>5</a:t>
                </a:r>
                <a:r>
                  <a:rPr lang="zh-CN" altLang="zh-CN" kern="100" dirty="0">
                    <a:effectLst/>
                    <a:latin typeface="Cambria Math"/>
                    <a:ea typeface="宋体"/>
                  </a:rPr>
                  <a:t>）</a:t>
                </a:r>
                <a:endParaRPr lang="zh-CN" altLang="zh-CN" dirty="0">
                  <a:effectLst/>
                  <a:latin typeface="Times New Roman"/>
                  <a:ea typeface="宋体"/>
                </a:endParaRPr>
              </a:p>
              <a:p>
                <a:pPr indent="304800" algn="just">
                  <a:spcAft>
                    <a:spcPts val="0"/>
                  </a:spcAft>
                </a:pPr>
                <a:r>
                  <a:rPr lang="zh-CN" altLang="zh-CN" dirty="0">
                    <a:effectLst/>
                    <a:latin typeface="Times New Roman"/>
                    <a:ea typeface="宋体"/>
                  </a:rPr>
                  <a:t>由（</a:t>
                </a:r>
                <a:r>
                  <a:rPr lang="en-US" altLang="zh-CN" dirty="0">
                    <a:effectLst/>
                    <a:latin typeface="Times New Roman"/>
                    <a:ea typeface="宋体"/>
                  </a:rPr>
                  <a:t>1</a:t>
                </a:r>
                <a:r>
                  <a:rPr lang="zh-CN" altLang="zh-CN" dirty="0">
                    <a:effectLst/>
                    <a:latin typeface="Times New Roman"/>
                    <a:ea typeface="宋体"/>
                  </a:rPr>
                  <a:t>）式代入（</a:t>
                </a:r>
                <a:r>
                  <a:rPr lang="en-US" altLang="zh-CN" dirty="0">
                    <a:effectLst/>
                    <a:latin typeface="Times New Roman"/>
                    <a:ea typeface="宋体"/>
                  </a:rPr>
                  <a:t>2</a:t>
                </a:r>
                <a:r>
                  <a:rPr lang="zh-CN" altLang="zh-CN" dirty="0">
                    <a:effectLst/>
                    <a:latin typeface="Times New Roman"/>
                    <a:ea typeface="宋体"/>
                  </a:rPr>
                  <a:t>）式得：</a:t>
                </a:r>
              </a:p>
              <a:p>
                <a:pPr indent="266700" algn="r">
                  <a:spcBef>
                    <a:spcPts val="600"/>
                  </a:spcBef>
                  <a:spcAft>
                    <a:spcPts val="600"/>
                  </a:spcAft>
                </a:pPr>
                <a14:m>
                  <m:oMath xmlns:m="http://schemas.openxmlformats.org/officeDocument/2006/math">
                    <m:r>
                      <a:rPr lang="en-US" altLang="zh-CN" i="1" kern="100">
                        <a:effectLst/>
                        <a:latin typeface="Cambria Math"/>
                        <a:ea typeface="宋体"/>
                      </a:rPr>
                      <m:t>𝑌</m:t>
                    </m:r>
                    <m:r>
                      <a:rPr lang="en-US" altLang="zh-CN" i="1" kern="100">
                        <a:effectLst/>
                        <a:latin typeface="Cambria Math"/>
                        <a:ea typeface="宋体"/>
                      </a:rPr>
                      <m:t>=</m:t>
                    </m:r>
                    <m:nary>
                      <m:naryPr>
                        <m:chr m:val="∑"/>
                        <m:limLoc m:val="undOvr"/>
                        <m:ctrlPr>
                          <a:rPr lang="zh-CN" altLang="zh-CN" i="1" kern="100">
                            <a:effectLst/>
                            <a:latin typeface="Cambria Math"/>
                            <a:ea typeface="Cambria Math"/>
                          </a:rPr>
                        </m:ctrlPr>
                      </m:naryPr>
                      <m:sub>
                        <m:r>
                          <a:rPr lang="en-US" altLang="zh-CN" i="1" kern="100">
                            <a:effectLst/>
                            <a:latin typeface="Cambria Math"/>
                            <a:ea typeface="宋体"/>
                          </a:rPr>
                          <m:t>𝑘</m:t>
                        </m:r>
                        <m:r>
                          <a:rPr lang="en-US" altLang="zh-CN" i="1" kern="100">
                            <a:effectLst/>
                            <a:latin typeface="Cambria Math"/>
                            <a:ea typeface="宋体"/>
                          </a:rPr>
                          <m:t>=1</m:t>
                        </m:r>
                      </m:sub>
                      <m:sup>
                        <m:r>
                          <a:rPr lang="en-US" altLang="zh-CN" i="1" kern="100">
                            <a:effectLst/>
                            <a:latin typeface="Cambria Math"/>
                            <a:ea typeface="宋体"/>
                          </a:rPr>
                          <m:t>𝑛</m:t>
                        </m:r>
                      </m:sup>
                      <m:e>
                        <m:sSub>
                          <m:sSubPr>
                            <m:ctrlPr>
                              <a:rPr lang="zh-CN" altLang="zh-CN" i="1" kern="100">
                                <a:effectLst/>
                                <a:latin typeface="Cambria Math"/>
                                <a:ea typeface="Cambria Math"/>
                              </a:rPr>
                            </m:ctrlPr>
                          </m:sSubPr>
                          <m:e>
                            <m:r>
                              <a:rPr lang="en-US" altLang="zh-CN" i="1" kern="100">
                                <a:effectLst/>
                                <a:latin typeface="Cambria Math"/>
                                <a:ea typeface="宋体"/>
                              </a:rPr>
                              <m:t>𝑓</m:t>
                            </m:r>
                          </m:e>
                          <m:sub>
                            <m:r>
                              <a:rPr lang="en-US" altLang="zh-CN" i="1" kern="100">
                                <a:effectLst/>
                                <a:latin typeface="Cambria Math"/>
                                <a:ea typeface="宋体"/>
                              </a:rPr>
                              <m:t>𝑘</m:t>
                            </m:r>
                          </m:sub>
                        </m:sSub>
                      </m:e>
                    </m:nary>
                    <m:sSub>
                      <m:sSubPr>
                        <m:ctrlPr>
                          <a:rPr lang="zh-CN" altLang="zh-CN" i="1" kern="100">
                            <a:effectLst/>
                            <a:latin typeface="Cambria Math"/>
                            <a:ea typeface="Cambria Math"/>
                          </a:rPr>
                        </m:ctrlPr>
                      </m:sSubPr>
                      <m:e>
                        <m:r>
                          <a:rPr lang="en-US" altLang="zh-CN" i="1" kern="100">
                            <a:effectLst/>
                            <a:latin typeface="Cambria Math"/>
                            <a:ea typeface="宋体"/>
                          </a:rPr>
                          <m:t>𝑌</m:t>
                        </m:r>
                      </m:e>
                      <m:sub>
                        <m:r>
                          <a:rPr lang="en-US" altLang="zh-CN" i="1" kern="100">
                            <a:effectLst/>
                            <a:latin typeface="Cambria Math"/>
                            <a:ea typeface="宋体"/>
                          </a:rPr>
                          <m:t>𝑘</m:t>
                        </m:r>
                      </m:sub>
                    </m:sSub>
                    <m:r>
                      <a:rPr lang="en-US" altLang="zh-CN" i="1" kern="100">
                        <a:effectLst/>
                        <a:latin typeface="Cambria Math"/>
                        <a:ea typeface="宋体"/>
                      </a:rPr>
                      <m:t>=</m:t>
                    </m:r>
                    <m:nary>
                      <m:naryPr>
                        <m:chr m:val="∑"/>
                        <m:limLoc m:val="undOvr"/>
                        <m:ctrlPr>
                          <a:rPr lang="zh-CN" altLang="zh-CN" i="1" kern="100">
                            <a:effectLst/>
                            <a:latin typeface="Cambria Math"/>
                            <a:ea typeface="Cambria Math"/>
                          </a:rPr>
                        </m:ctrlPr>
                      </m:naryPr>
                      <m:sub>
                        <m:r>
                          <a:rPr lang="en-US" altLang="zh-CN" i="1" kern="100">
                            <a:effectLst/>
                            <a:latin typeface="Cambria Math"/>
                            <a:ea typeface="宋体"/>
                          </a:rPr>
                          <m:t>𝑘</m:t>
                        </m:r>
                        <m:r>
                          <a:rPr lang="en-US" altLang="zh-CN" i="1" kern="100">
                            <a:effectLst/>
                            <a:latin typeface="Cambria Math"/>
                            <a:ea typeface="宋体"/>
                          </a:rPr>
                          <m:t>=1</m:t>
                        </m:r>
                      </m:sub>
                      <m:sup>
                        <m:r>
                          <a:rPr lang="en-US" altLang="zh-CN" i="1" kern="100">
                            <a:effectLst/>
                            <a:latin typeface="Cambria Math"/>
                            <a:ea typeface="宋体"/>
                          </a:rPr>
                          <m:t>𝑛</m:t>
                        </m:r>
                      </m:sup>
                      <m:e>
                        <m:sSub>
                          <m:sSubPr>
                            <m:ctrlPr>
                              <a:rPr lang="zh-CN" altLang="zh-CN" i="1" kern="100">
                                <a:effectLst/>
                                <a:latin typeface="Cambria Math"/>
                                <a:ea typeface="Cambria Math"/>
                              </a:rPr>
                            </m:ctrlPr>
                          </m:sSubPr>
                          <m:e>
                            <m:r>
                              <a:rPr lang="en-US" altLang="zh-CN" i="1" kern="100">
                                <a:effectLst/>
                                <a:latin typeface="Cambria Math"/>
                                <a:ea typeface="宋体"/>
                              </a:rPr>
                              <m:t>𝑓</m:t>
                            </m:r>
                          </m:e>
                          <m:sub>
                            <m:r>
                              <a:rPr lang="en-US" altLang="zh-CN" i="1" kern="100">
                                <a:effectLst/>
                                <a:latin typeface="Cambria Math"/>
                                <a:ea typeface="宋体"/>
                              </a:rPr>
                              <m:t>𝑘</m:t>
                            </m:r>
                          </m:sub>
                        </m:sSub>
                      </m:e>
                    </m:nary>
                    <m:nary>
                      <m:naryPr>
                        <m:chr m:val="∑"/>
                        <m:limLoc m:val="undOvr"/>
                        <m:ctrlPr>
                          <a:rPr lang="zh-CN" altLang="zh-CN" i="1" kern="100">
                            <a:effectLst/>
                            <a:latin typeface="Cambria Math"/>
                            <a:ea typeface="Cambria Math"/>
                          </a:rPr>
                        </m:ctrlPr>
                      </m:naryPr>
                      <m:sub>
                        <m:r>
                          <a:rPr lang="en-US" altLang="zh-CN" i="1" kern="100">
                            <a:effectLst/>
                            <a:latin typeface="Cambria Math"/>
                            <a:ea typeface="宋体"/>
                          </a:rPr>
                          <m:t>𝑖</m:t>
                        </m:r>
                        <m:r>
                          <a:rPr lang="en-US" altLang="zh-CN" i="1" kern="100">
                            <a:effectLst/>
                            <a:latin typeface="Cambria Math"/>
                            <a:ea typeface="宋体"/>
                          </a:rPr>
                          <m:t>=1</m:t>
                        </m:r>
                      </m:sub>
                      <m:sup>
                        <m:r>
                          <a:rPr lang="en-US" altLang="zh-CN" i="1" kern="100">
                            <a:effectLst/>
                            <a:latin typeface="Cambria Math"/>
                            <a:ea typeface="宋体"/>
                          </a:rPr>
                          <m:t>𝑚𝑘</m:t>
                        </m:r>
                      </m:sup>
                      <m:e>
                        <m:sSub>
                          <m:sSubPr>
                            <m:ctrlPr>
                              <a:rPr lang="zh-CN" altLang="zh-CN" i="1" kern="100">
                                <a:effectLst/>
                                <a:latin typeface="Cambria Math"/>
                                <a:ea typeface="Cambria Math"/>
                              </a:rPr>
                            </m:ctrlPr>
                          </m:sSubPr>
                          <m:e>
                            <m:r>
                              <a:rPr lang="en-US" altLang="zh-CN" i="1" kern="100">
                                <a:effectLst/>
                                <a:latin typeface="Cambria Math"/>
                                <a:ea typeface="宋体"/>
                              </a:rPr>
                              <m:t>𝑊</m:t>
                            </m:r>
                          </m:e>
                          <m:sub>
                            <m:r>
                              <a:rPr lang="en-US" altLang="zh-CN" i="1" kern="100">
                                <a:effectLst/>
                                <a:latin typeface="Cambria Math"/>
                                <a:ea typeface="宋体"/>
                              </a:rPr>
                              <m:t>𝑘𝑖</m:t>
                            </m:r>
                          </m:sub>
                        </m:sSub>
                      </m:e>
                    </m:nary>
                    <m:sSub>
                      <m:sSubPr>
                        <m:ctrlPr>
                          <a:rPr lang="zh-CN" altLang="zh-CN" i="1" kern="100">
                            <a:effectLst/>
                            <a:latin typeface="Cambria Math"/>
                            <a:ea typeface="Cambria Math"/>
                          </a:rPr>
                        </m:ctrlPr>
                      </m:sSubPr>
                      <m:e>
                        <m:r>
                          <a:rPr lang="en-US" altLang="zh-CN" i="1" kern="100">
                            <a:effectLst/>
                            <a:latin typeface="Cambria Math"/>
                            <a:ea typeface="宋体"/>
                          </a:rPr>
                          <m:t>𝐴</m:t>
                        </m:r>
                      </m:e>
                      <m:sub>
                        <m:r>
                          <a:rPr lang="en-US" altLang="zh-CN" i="1" kern="100">
                            <a:effectLst/>
                            <a:latin typeface="Cambria Math"/>
                            <a:ea typeface="宋体"/>
                          </a:rPr>
                          <m:t>𝑘𝑖</m:t>
                        </m:r>
                      </m:sub>
                    </m:sSub>
                  </m:oMath>
                </a14:m>
                <a:r>
                  <a:rPr lang="en-US" altLang="zh-CN" i="1" kern="100" dirty="0">
                    <a:effectLst/>
                    <a:latin typeface="Cambria Math"/>
                    <a:ea typeface="宋体"/>
                  </a:rPr>
                  <a:t> </a:t>
                </a:r>
                <a:r>
                  <a:rPr lang="en-US" altLang="zh-CN" kern="100" dirty="0">
                    <a:effectLst/>
                    <a:latin typeface="Cambria Math"/>
                    <a:ea typeface="宋体"/>
                  </a:rPr>
                  <a:t>                </a:t>
                </a:r>
                <a:r>
                  <a:rPr lang="zh-CN" altLang="zh-CN" kern="100" dirty="0">
                    <a:effectLst/>
                    <a:latin typeface="Cambria Math"/>
                    <a:ea typeface="宋体"/>
                  </a:rPr>
                  <a:t>（</a:t>
                </a:r>
                <a:r>
                  <a:rPr lang="en-US" altLang="zh-CN" kern="100" dirty="0">
                    <a:effectLst/>
                    <a:latin typeface="Cambria Math"/>
                    <a:ea typeface="宋体"/>
                  </a:rPr>
                  <a:t>6</a:t>
                </a:r>
                <a:r>
                  <a:rPr lang="zh-CN" altLang="zh-CN" kern="100" dirty="0">
                    <a:effectLst/>
                    <a:latin typeface="Cambria Math"/>
                    <a:ea typeface="宋体"/>
                  </a:rPr>
                  <a:t>）</a:t>
                </a:r>
                <a:endParaRPr lang="zh-CN" altLang="zh-CN" dirty="0">
                  <a:effectLst/>
                  <a:latin typeface="Times New Roman"/>
                  <a:ea typeface="宋体"/>
                </a:endParaRPr>
              </a:p>
              <a:p>
                <a:pPr indent="304800" algn="just">
                  <a:spcAft>
                    <a:spcPts val="0"/>
                  </a:spcAft>
                </a:pPr>
                <a:r>
                  <a:rPr lang="zh-CN" altLang="zh-CN" dirty="0">
                    <a:effectLst/>
                    <a:latin typeface="Times New Roman"/>
                    <a:ea typeface="宋体"/>
                  </a:rPr>
                  <a:t>其中，</a:t>
                </a:r>
                <a:r>
                  <a:rPr lang="en-US" altLang="zh-CN" i="1" dirty="0">
                    <a:effectLst/>
                    <a:latin typeface="Times New Roman"/>
                    <a:ea typeface="宋体"/>
                  </a:rPr>
                  <a:t>Y</a:t>
                </a:r>
                <a:r>
                  <a:rPr lang="zh-CN" altLang="zh-CN" dirty="0">
                    <a:effectLst/>
                    <a:latin typeface="Times New Roman"/>
                    <a:ea typeface="宋体"/>
                  </a:rPr>
                  <a:t>为综合评价指标指数，</a:t>
                </a:r>
                <a14:m>
                  <m:oMath xmlns:m="http://schemas.openxmlformats.org/officeDocument/2006/math">
                    <m:sSub>
                      <m:sSubPr>
                        <m:ctrlPr>
                          <a:rPr lang="zh-CN" altLang="zh-CN" i="1">
                            <a:effectLst/>
                            <a:latin typeface="Cambria Math"/>
                            <a:ea typeface="Cambria Math"/>
                          </a:rPr>
                        </m:ctrlPr>
                      </m:sSubPr>
                      <m:e>
                        <m:r>
                          <a:rPr lang="en-US" altLang="zh-CN" i="1">
                            <a:effectLst/>
                            <a:latin typeface="Cambria Math"/>
                            <a:ea typeface="宋体"/>
                          </a:rPr>
                          <m:t>𝑌</m:t>
                        </m:r>
                      </m:e>
                      <m:sub>
                        <m:r>
                          <a:rPr lang="en-US" altLang="zh-CN" i="1">
                            <a:effectLst/>
                            <a:latin typeface="Cambria Math"/>
                            <a:ea typeface="宋体"/>
                          </a:rPr>
                          <m:t>𝑘</m:t>
                        </m:r>
                      </m:sub>
                    </m:sSub>
                  </m:oMath>
                </a14:m>
                <a:r>
                  <a:rPr lang="zh-CN" altLang="zh-CN" dirty="0">
                    <a:effectLst/>
                    <a:latin typeface="Times New Roman"/>
                    <a:ea typeface="宋体"/>
                  </a:rPr>
                  <a:t>为第</a:t>
                </a:r>
                <a:r>
                  <a:rPr lang="en-US" altLang="zh-CN" i="1" dirty="0">
                    <a:effectLst/>
                    <a:latin typeface="Times New Roman"/>
                    <a:ea typeface="宋体"/>
                  </a:rPr>
                  <a:t>k</a:t>
                </a:r>
                <a:r>
                  <a:rPr lang="zh-CN" altLang="zh-CN" dirty="0">
                    <a:effectLst/>
                    <a:latin typeface="Times New Roman"/>
                    <a:ea typeface="宋体"/>
                  </a:rPr>
                  <a:t>个一级指标数值，</a:t>
                </a:r>
                <a:r>
                  <a:rPr lang="en-US" altLang="zh-CN" i="1" dirty="0">
                    <a:effectLst/>
                    <a:latin typeface="Times New Roman"/>
                    <a:ea typeface="宋体"/>
                  </a:rPr>
                  <a:t>n</a:t>
                </a:r>
                <a:r>
                  <a:rPr lang="zh-CN" altLang="zh-CN" dirty="0">
                    <a:effectLst/>
                    <a:latin typeface="Times New Roman"/>
                    <a:ea typeface="宋体"/>
                  </a:rPr>
                  <a:t>为一级指标的总数量，</a:t>
                </a:r>
                <a14:m>
                  <m:oMath xmlns:m="http://schemas.openxmlformats.org/officeDocument/2006/math">
                    <m:sSub>
                      <m:sSubPr>
                        <m:ctrlPr>
                          <a:rPr lang="zh-CN" altLang="zh-CN" i="1">
                            <a:effectLst/>
                            <a:latin typeface="Cambria Math"/>
                            <a:ea typeface="Cambria Math"/>
                          </a:rPr>
                        </m:ctrlPr>
                      </m:sSubPr>
                      <m:e>
                        <m:r>
                          <a:rPr lang="en-US" altLang="zh-CN" i="1">
                            <a:effectLst/>
                            <a:latin typeface="Cambria Math"/>
                            <a:ea typeface="宋体"/>
                          </a:rPr>
                          <m:t>𝑓</m:t>
                        </m:r>
                      </m:e>
                      <m:sub>
                        <m:r>
                          <a:rPr lang="en-US" altLang="zh-CN" i="1">
                            <a:effectLst/>
                            <a:latin typeface="Cambria Math"/>
                            <a:ea typeface="宋体"/>
                          </a:rPr>
                          <m:t>𝑘</m:t>
                        </m:r>
                      </m:sub>
                    </m:sSub>
                    <m:r>
                      <a:rPr lang="zh-CN" altLang="zh-CN">
                        <a:effectLst/>
                        <a:latin typeface="Cambria Math"/>
                        <a:ea typeface="宋体"/>
                      </a:rPr>
                      <m:t>为第</m:t>
                    </m:r>
                    <m:r>
                      <a:rPr lang="en-US" altLang="zh-CN" i="1">
                        <a:effectLst/>
                        <a:latin typeface="Cambria Math"/>
                        <a:ea typeface="宋体"/>
                      </a:rPr>
                      <m:t>𝑘</m:t>
                    </m:r>
                  </m:oMath>
                </a14:m>
                <a:r>
                  <a:rPr lang="zh-CN" altLang="zh-CN" dirty="0">
                    <a:effectLst/>
                    <a:latin typeface="Times New Roman"/>
                    <a:ea typeface="宋体"/>
                  </a:rPr>
                  <a:t>个一级指标权重，</a:t>
                </a:r>
                <a14:m>
                  <m:oMath xmlns:m="http://schemas.openxmlformats.org/officeDocument/2006/math">
                    <m:sSub>
                      <m:sSubPr>
                        <m:ctrlPr>
                          <a:rPr lang="zh-CN" altLang="zh-CN" i="1">
                            <a:effectLst/>
                            <a:latin typeface="Cambria Math"/>
                            <a:ea typeface="Cambria Math"/>
                          </a:rPr>
                        </m:ctrlPr>
                      </m:sSubPr>
                      <m:e>
                        <m:r>
                          <a:rPr lang="en-US" altLang="zh-CN" i="1">
                            <a:effectLst/>
                            <a:latin typeface="Cambria Math"/>
                            <a:ea typeface="宋体"/>
                          </a:rPr>
                          <m:t>𝑊</m:t>
                        </m:r>
                      </m:e>
                      <m:sub>
                        <m:r>
                          <a:rPr lang="en-US" altLang="zh-CN" i="1">
                            <a:effectLst/>
                            <a:latin typeface="Cambria Math"/>
                            <a:ea typeface="宋体"/>
                          </a:rPr>
                          <m:t>𝑘𝑖</m:t>
                        </m:r>
                      </m:sub>
                    </m:sSub>
                  </m:oMath>
                </a14:m>
                <a:r>
                  <a:rPr lang="zh-CN" altLang="zh-CN" dirty="0">
                    <a:effectLst/>
                    <a:latin typeface="Times New Roman"/>
                    <a:ea typeface="宋体"/>
                  </a:rPr>
                  <a:t>为第</a:t>
                </a:r>
                <a:r>
                  <a:rPr lang="en-US" altLang="zh-CN" i="1" dirty="0">
                    <a:effectLst/>
                    <a:latin typeface="Times New Roman"/>
                    <a:ea typeface="宋体"/>
                  </a:rPr>
                  <a:t>k</a:t>
                </a:r>
                <a:r>
                  <a:rPr lang="zh-CN" altLang="zh-CN" dirty="0">
                    <a:effectLst/>
                    <a:latin typeface="Times New Roman"/>
                    <a:ea typeface="宋体"/>
                  </a:rPr>
                  <a:t>个一级指标中第</a:t>
                </a:r>
                <a:r>
                  <a:rPr lang="en-US" altLang="zh-CN" i="1" dirty="0" err="1">
                    <a:effectLst/>
                    <a:latin typeface="Times New Roman"/>
                    <a:ea typeface="宋体"/>
                  </a:rPr>
                  <a:t>i</a:t>
                </a:r>
                <a:r>
                  <a:rPr lang="zh-CN" altLang="zh-CN" dirty="0">
                    <a:effectLst/>
                    <a:latin typeface="Times New Roman"/>
                    <a:ea typeface="宋体"/>
                  </a:rPr>
                  <a:t>个二级指标的权重，</a:t>
                </a:r>
                <a14:m>
                  <m:oMath xmlns:m="http://schemas.openxmlformats.org/officeDocument/2006/math">
                    <m:sSub>
                      <m:sSubPr>
                        <m:ctrlPr>
                          <a:rPr lang="zh-CN" altLang="zh-CN" i="1">
                            <a:effectLst/>
                            <a:latin typeface="Cambria Math"/>
                            <a:ea typeface="Cambria Math"/>
                          </a:rPr>
                        </m:ctrlPr>
                      </m:sSubPr>
                      <m:e>
                        <m:r>
                          <a:rPr lang="en-US" altLang="zh-CN" i="1">
                            <a:effectLst/>
                            <a:latin typeface="Cambria Math"/>
                            <a:ea typeface="宋体"/>
                          </a:rPr>
                          <m:t>𝐴</m:t>
                        </m:r>
                      </m:e>
                      <m:sub>
                        <m:r>
                          <a:rPr lang="en-US" altLang="zh-CN" i="1">
                            <a:effectLst/>
                            <a:latin typeface="Cambria Math"/>
                            <a:ea typeface="宋体"/>
                          </a:rPr>
                          <m:t>𝑘𝑖</m:t>
                        </m:r>
                      </m:sub>
                    </m:sSub>
                  </m:oMath>
                </a14:m>
                <a:r>
                  <a:rPr lang="zh-CN" altLang="zh-CN" dirty="0">
                    <a:effectLst/>
                    <a:latin typeface="Times New Roman"/>
                    <a:ea typeface="宋体"/>
                  </a:rPr>
                  <a:t>为第</a:t>
                </a:r>
                <a:r>
                  <a:rPr lang="en-US" altLang="zh-CN" i="1" dirty="0">
                    <a:effectLst/>
                    <a:latin typeface="Times New Roman"/>
                    <a:ea typeface="宋体"/>
                  </a:rPr>
                  <a:t>k</a:t>
                </a:r>
                <a:r>
                  <a:rPr lang="zh-CN" altLang="zh-CN" dirty="0">
                    <a:effectLst/>
                    <a:latin typeface="Times New Roman"/>
                    <a:ea typeface="宋体"/>
                  </a:rPr>
                  <a:t>个一级指标中第</a:t>
                </a:r>
                <a:r>
                  <a:rPr lang="en-US" altLang="zh-CN" i="1" dirty="0" err="1">
                    <a:effectLst/>
                    <a:latin typeface="Times New Roman"/>
                    <a:ea typeface="宋体"/>
                  </a:rPr>
                  <a:t>i</a:t>
                </a:r>
                <a:r>
                  <a:rPr lang="zh-CN" altLang="zh-CN" dirty="0">
                    <a:effectLst/>
                    <a:latin typeface="Times New Roman"/>
                    <a:ea typeface="宋体"/>
                  </a:rPr>
                  <a:t>个二级指标的数值，</a:t>
                </a:r>
                <a:r>
                  <a:rPr lang="en-US" altLang="zh-CN" i="1" dirty="0" err="1">
                    <a:effectLst/>
                    <a:latin typeface="Times New Roman"/>
                    <a:ea typeface="宋体"/>
                  </a:rPr>
                  <a:t>mk</a:t>
                </a:r>
                <a:r>
                  <a:rPr lang="zh-CN" altLang="zh-CN" dirty="0">
                    <a:effectLst/>
                    <a:latin typeface="Times New Roman"/>
                    <a:ea typeface="宋体"/>
                  </a:rPr>
                  <a:t>为第</a:t>
                </a:r>
                <a:r>
                  <a:rPr lang="en-US" altLang="zh-CN" i="1" dirty="0">
                    <a:effectLst/>
                    <a:latin typeface="Times New Roman"/>
                    <a:ea typeface="宋体"/>
                  </a:rPr>
                  <a:t>k</a:t>
                </a:r>
                <a:r>
                  <a:rPr lang="zh-CN" altLang="zh-CN" dirty="0">
                    <a:effectLst/>
                    <a:latin typeface="Times New Roman"/>
                    <a:ea typeface="宋体"/>
                  </a:rPr>
                  <a:t>个一级指标中二级指标的数量。</a:t>
                </a:r>
              </a:p>
              <a:p>
                <a:r>
                  <a:rPr lang="zh-CN" altLang="zh-CN" dirty="0">
                    <a:effectLst/>
                    <a:latin typeface="Times New Roman"/>
                    <a:ea typeface="宋体"/>
                    <a:cs typeface="Times New Roman"/>
                  </a:rPr>
                  <a:t>（</a:t>
                </a:r>
                <a:r>
                  <a:rPr lang="en-US" altLang="zh-CN" dirty="0">
                    <a:effectLst/>
                    <a:latin typeface="Times New Roman"/>
                    <a:ea typeface="宋体"/>
                  </a:rPr>
                  <a:t>3</a:t>
                </a:r>
                <a:r>
                  <a:rPr lang="zh-CN" altLang="zh-CN" dirty="0">
                    <a:effectLst/>
                    <a:latin typeface="Times New Roman"/>
                    <a:ea typeface="宋体"/>
                    <a:cs typeface="Times New Roman"/>
                  </a:rPr>
                  <a:t>）式即为吉林种植业保险保费财政补贴绩效综合评价指标模型。根据</a:t>
                </a:r>
                <a:r>
                  <a:rPr lang="en-US" altLang="zh-CN" dirty="0">
                    <a:effectLst/>
                    <a:latin typeface="Times New Roman"/>
                    <a:ea typeface="宋体"/>
                  </a:rPr>
                  <a:t>2008</a:t>
                </a:r>
                <a:r>
                  <a:rPr lang="zh-CN" altLang="zh-CN" dirty="0">
                    <a:effectLst/>
                    <a:latin typeface="Times New Roman"/>
                    <a:ea typeface="宋体"/>
                    <a:cs typeface="Times New Roman"/>
                  </a:rPr>
                  <a:t>—</a:t>
                </a:r>
                <a:r>
                  <a:rPr lang="en-US" altLang="zh-CN" dirty="0">
                    <a:effectLst/>
                    <a:latin typeface="Times New Roman"/>
                    <a:ea typeface="宋体"/>
                  </a:rPr>
                  <a:t>2011</a:t>
                </a:r>
                <a:r>
                  <a:rPr lang="zh-CN" altLang="zh-CN" dirty="0">
                    <a:effectLst/>
                    <a:latin typeface="Times New Roman"/>
                    <a:ea typeface="宋体"/>
                    <a:cs typeface="Times New Roman"/>
                  </a:rPr>
                  <a:t>年各项指标的得分和指标体系中各项指标的权重可以计算得各年得分分别为：</a:t>
                </a:r>
                <a:endParaRPr lang="zh-CN" altLang="en-US" dirty="0"/>
              </a:p>
            </p:txBody>
          </p:sp>
        </mc:Choice>
        <mc:Fallback>
          <p:sp>
            <p:nvSpPr>
              <p:cNvPr id="3" name="TextBox 2"/>
              <p:cNvSpPr txBox="1">
                <a:spLocks noRot="1" noChangeAspect="1" noMove="1" noResize="1" noEditPoints="1" noAdjustHandles="1" noChangeArrowheads="1" noChangeShapeType="1" noTextEdit="1"/>
              </p:cNvSpPr>
              <p:nvPr/>
            </p:nvSpPr>
            <p:spPr>
              <a:xfrm>
                <a:off x="633365" y="1092200"/>
                <a:ext cx="6250035" cy="4476482"/>
              </a:xfrm>
              <a:prstGeom prst="rect">
                <a:avLst/>
              </a:prstGeom>
              <a:blipFill rotWithShape="1">
                <a:blip r:embed="rId2"/>
                <a:stretch>
                  <a:fillRect l="-878" t="-954" r="-780" b="-954"/>
                </a:stretch>
              </a:blipFill>
            </p:spPr>
            <p:txBody>
              <a:bodyPr/>
              <a:lstStyle/>
              <a:p>
                <a:r>
                  <a:rPr lang="zh-CN" altLang="en-US">
                    <a:noFill/>
                  </a:rPr>
                  <a:t> </a:t>
                </a:r>
              </a:p>
            </p:txBody>
          </p:sp>
        </mc:Fallback>
      </mc:AlternateContent>
      <p:graphicFrame>
        <p:nvGraphicFramePr>
          <p:cNvPr id="4" name="表格 3"/>
          <p:cNvGraphicFramePr>
            <a:graphicFrameLocks noGrp="1"/>
          </p:cNvGraphicFramePr>
          <p:nvPr>
            <p:extLst>
              <p:ext uri="{D42A27DB-BD31-4B8C-83A1-F6EECF244321}">
                <p14:modId xmlns:p14="http://schemas.microsoft.com/office/powerpoint/2010/main" val="3876358852"/>
              </p:ext>
            </p:extLst>
          </p:nvPr>
        </p:nvGraphicFramePr>
        <p:xfrm>
          <a:off x="1792287" y="5568682"/>
          <a:ext cx="4176714" cy="997218"/>
        </p:xfrm>
        <a:graphic>
          <a:graphicData uri="http://schemas.openxmlformats.org/drawingml/2006/table">
            <a:tbl>
              <a:tblPr firstRow="1" firstCol="1" bandRow="1">
                <a:tableStyleId>{5C22544A-7EE6-4342-B048-85BDC9FD1C3A}</a:tableStyleId>
              </a:tblPr>
              <a:tblGrid>
                <a:gridCol w="695644"/>
                <a:gridCol w="696594"/>
                <a:gridCol w="695644"/>
                <a:gridCol w="696594"/>
                <a:gridCol w="695644"/>
                <a:gridCol w="696594"/>
              </a:tblGrid>
              <a:tr h="495989">
                <a:tc>
                  <a:txBody>
                    <a:bodyPr/>
                    <a:lstStyle/>
                    <a:p>
                      <a:pPr algn="ctr">
                        <a:spcAft>
                          <a:spcPts val="0"/>
                        </a:spcAft>
                      </a:pPr>
                      <a:r>
                        <a:rPr lang="zh-CN" sz="1800" dirty="0">
                          <a:effectLst/>
                        </a:rPr>
                        <a:t>年份</a:t>
                      </a:r>
                      <a:endParaRPr lang="zh-CN" sz="1800" dirty="0">
                        <a:effectLst/>
                        <a:latin typeface="Times New Roman"/>
                        <a:ea typeface="宋体"/>
                      </a:endParaRPr>
                    </a:p>
                  </a:txBody>
                  <a:tcPr marL="68580" marR="68580" marT="0" marB="0"/>
                </a:tc>
                <a:tc>
                  <a:txBody>
                    <a:bodyPr/>
                    <a:lstStyle/>
                    <a:p>
                      <a:pPr algn="ctr">
                        <a:spcAft>
                          <a:spcPts val="0"/>
                        </a:spcAft>
                      </a:pPr>
                      <a:r>
                        <a:rPr lang="en-US" sz="1800">
                          <a:effectLst/>
                        </a:rPr>
                        <a:t>2007</a:t>
                      </a:r>
                      <a:endParaRPr lang="zh-CN" sz="1800">
                        <a:effectLst/>
                        <a:latin typeface="Times New Roman"/>
                        <a:ea typeface="宋体"/>
                      </a:endParaRPr>
                    </a:p>
                  </a:txBody>
                  <a:tcPr marL="68580" marR="68580" marT="0" marB="0"/>
                </a:tc>
                <a:tc>
                  <a:txBody>
                    <a:bodyPr/>
                    <a:lstStyle/>
                    <a:p>
                      <a:pPr algn="ctr">
                        <a:spcAft>
                          <a:spcPts val="0"/>
                        </a:spcAft>
                      </a:pPr>
                      <a:r>
                        <a:rPr lang="en-US" sz="1800">
                          <a:effectLst/>
                        </a:rPr>
                        <a:t>2008</a:t>
                      </a:r>
                      <a:endParaRPr lang="zh-CN" sz="1800">
                        <a:effectLst/>
                        <a:latin typeface="Times New Roman"/>
                        <a:ea typeface="宋体"/>
                      </a:endParaRPr>
                    </a:p>
                  </a:txBody>
                  <a:tcPr marL="68580" marR="68580" marT="0" marB="0"/>
                </a:tc>
                <a:tc>
                  <a:txBody>
                    <a:bodyPr/>
                    <a:lstStyle/>
                    <a:p>
                      <a:pPr algn="ctr">
                        <a:spcAft>
                          <a:spcPts val="0"/>
                        </a:spcAft>
                      </a:pPr>
                      <a:r>
                        <a:rPr lang="en-US" sz="1800">
                          <a:effectLst/>
                        </a:rPr>
                        <a:t>2009</a:t>
                      </a:r>
                      <a:endParaRPr lang="zh-CN" sz="1800">
                        <a:effectLst/>
                        <a:latin typeface="Times New Roman"/>
                        <a:ea typeface="宋体"/>
                      </a:endParaRPr>
                    </a:p>
                  </a:txBody>
                  <a:tcPr marL="68580" marR="68580" marT="0" marB="0"/>
                </a:tc>
                <a:tc>
                  <a:txBody>
                    <a:bodyPr/>
                    <a:lstStyle/>
                    <a:p>
                      <a:pPr algn="ctr">
                        <a:spcAft>
                          <a:spcPts val="0"/>
                        </a:spcAft>
                      </a:pPr>
                      <a:r>
                        <a:rPr lang="en-US" sz="1800" dirty="0">
                          <a:effectLst/>
                        </a:rPr>
                        <a:t>2010</a:t>
                      </a:r>
                      <a:endParaRPr lang="zh-CN" sz="1800" dirty="0">
                        <a:effectLst/>
                        <a:latin typeface="Times New Roman"/>
                        <a:ea typeface="宋体"/>
                      </a:endParaRPr>
                    </a:p>
                  </a:txBody>
                  <a:tcPr marL="68580" marR="68580" marT="0" marB="0"/>
                </a:tc>
                <a:tc>
                  <a:txBody>
                    <a:bodyPr/>
                    <a:lstStyle/>
                    <a:p>
                      <a:pPr algn="ctr">
                        <a:spcAft>
                          <a:spcPts val="0"/>
                        </a:spcAft>
                      </a:pPr>
                      <a:r>
                        <a:rPr lang="en-US" sz="1800">
                          <a:effectLst/>
                        </a:rPr>
                        <a:t>2011</a:t>
                      </a:r>
                      <a:endParaRPr lang="zh-CN" sz="1800">
                        <a:effectLst/>
                        <a:latin typeface="Times New Roman"/>
                        <a:ea typeface="宋体"/>
                      </a:endParaRPr>
                    </a:p>
                  </a:txBody>
                  <a:tcPr marL="68580" marR="68580" marT="0" marB="0"/>
                </a:tc>
              </a:tr>
              <a:tr h="501229">
                <a:tc>
                  <a:txBody>
                    <a:bodyPr/>
                    <a:lstStyle/>
                    <a:p>
                      <a:pPr algn="ctr">
                        <a:spcAft>
                          <a:spcPts val="0"/>
                        </a:spcAft>
                      </a:pPr>
                      <a:r>
                        <a:rPr lang="zh-CN" sz="1800">
                          <a:effectLst/>
                        </a:rPr>
                        <a:t>分数</a:t>
                      </a:r>
                      <a:endParaRPr lang="zh-CN" sz="1800">
                        <a:effectLst/>
                        <a:latin typeface="Times New Roman"/>
                        <a:ea typeface="宋体"/>
                      </a:endParaRPr>
                    </a:p>
                  </a:txBody>
                  <a:tcPr marL="68580" marR="68580" marT="0" marB="0"/>
                </a:tc>
                <a:tc>
                  <a:txBody>
                    <a:bodyPr/>
                    <a:lstStyle/>
                    <a:p>
                      <a:pPr algn="ctr">
                        <a:spcAft>
                          <a:spcPts val="0"/>
                        </a:spcAft>
                      </a:pPr>
                      <a:r>
                        <a:rPr lang="en-US" sz="1800">
                          <a:effectLst/>
                        </a:rPr>
                        <a:t>100</a:t>
                      </a:r>
                      <a:endParaRPr lang="zh-CN" sz="1800">
                        <a:effectLst/>
                        <a:latin typeface="Times New Roman"/>
                        <a:ea typeface="宋体"/>
                      </a:endParaRPr>
                    </a:p>
                  </a:txBody>
                  <a:tcPr marL="68580" marR="68580" marT="0" marB="0"/>
                </a:tc>
                <a:tc>
                  <a:txBody>
                    <a:bodyPr/>
                    <a:lstStyle/>
                    <a:p>
                      <a:pPr algn="ctr">
                        <a:spcAft>
                          <a:spcPts val="0"/>
                        </a:spcAft>
                      </a:pPr>
                      <a:r>
                        <a:rPr lang="en-US" sz="1800">
                          <a:effectLst/>
                        </a:rPr>
                        <a:t>91.71</a:t>
                      </a:r>
                      <a:endParaRPr lang="zh-CN" sz="1800">
                        <a:effectLst/>
                        <a:latin typeface="Times New Roman"/>
                        <a:ea typeface="宋体"/>
                      </a:endParaRPr>
                    </a:p>
                  </a:txBody>
                  <a:tcPr marL="68580" marR="68580" marT="0" marB="0"/>
                </a:tc>
                <a:tc>
                  <a:txBody>
                    <a:bodyPr/>
                    <a:lstStyle/>
                    <a:p>
                      <a:pPr algn="ctr">
                        <a:spcAft>
                          <a:spcPts val="0"/>
                        </a:spcAft>
                      </a:pPr>
                      <a:r>
                        <a:rPr lang="en-US" sz="1800">
                          <a:effectLst/>
                        </a:rPr>
                        <a:t>94.78</a:t>
                      </a:r>
                      <a:endParaRPr lang="zh-CN" sz="1800">
                        <a:effectLst/>
                        <a:latin typeface="Times New Roman"/>
                        <a:ea typeface="宋体"/>
                      </a:endParaRPr>
                    </a:p>
                  </a:txBody>
                  <a:tcPr marL="68580" marR="68580" marT="0" marB="0"/>
                </a:tc>
                <a:tc>
                  <a:txBody>
                    <a:bodyPr/>
                    <a:lstStyle/>
                    <a:p>
                      <a:pPr algn="ctr">
                        <a:spcAft>
                          <a:spcPts val="0"/>
                        </a:spcAft>
                      </a:pPr>
                      <a:r>
                        <a:rPr lang="en-US" sz="1800">
                          <a:effectLst/>
                        </a:rPr>
                        <a:t>95.15</a:t>
                      </a:r>
                      <a:endParaRPr lang="zh-CN" sz="1800">
                        <a:effectLst/>
                        <a:latin typeface="Times New Roman"/>
                        <a:ea typeface="宋体"/>
                      </a:endParaRPr>
                    </a:p>
                  </a:txBody>
                  <a:tcPr marL="68580" marR="68580" marT="0" marB="0"/>
                </a:tc>
                <a:tc>
                  <a:txBody>
                    <a:bodyPr/>
                    <a:lstStyle/>
                    <a:p>
                      <a:pPr algn="ctr">
                        <a:spcAft>
                          <a:spcPts val="0"/>
                        </a:spcAft>
                      </a:pPr>
                      <a:r>
                        <a:rPr lang="en-US" sz="1800" dirty="0">
                          <a:effectLst/>
                        </a:rPr>
                        <a:t>92.96</a:t>
                      </a:r>
                      <a:endParaRPr lang="zh-CN" sz="1800" dirty="0">
                        <a:effectLst/>
                        <a:latin typeface="Times New Roman"/>
                        <a:ea typeface="宋体"/>
                      </a:endParaRPr>
                    </a:p>
                  </a:txBody>
                  <a:tcPr marL="68580" marR="68580" marT="0" marB="0"/>
                </a:tc>
              </a:tr>
            </a:tbl>
          </a:graphicData>
        </a:graphic>
      </p:graphicFrame>
    </p:spTree>
    <p:extLst>
      <p:ext uri="{BB962C8B-B14F-4D97-AF65-F5344CB8AC3E}">
        <p14:creationId xmlns:p14="http://schemas.microsoft.com/office/powerpoint/2010/main" val="2201191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827074" y="472668"/>
            <a:ext cx="1991251" cy="400110"/>
          </a:xfrm>
          <a:prstGeom prst="rect">
            <a:avLst/>
          </a:prstGeom>
          <a:noFill/>
        </p:spPr>
        <p:txBody>
          <a:bodyPr vert="horz" wrap="none" lIns="91440" tIns="45720" rIns="91440" bIns="45720">
            <a:spAutoFit/>
          </a:bodyPr>
          <a:lstStyle/>
          <a:p>
            <a:pPr algn="ctr"/>
            <a:r>
              <a:rPr lang="zh-CN" alt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（四）结果分析</a:t>
            </a:r>
            <a:r>
              <a:rPr lang="zh-CN" alt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endParaRPr lang="zh-CN" alt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TextBox 2"/>
          <p:cNvSpPr txBox="1"/>
          <p:nvPr/>
        </p:nvSpPr>
        <p:spPr>
          <a:xfrm>
            <a:off x="635000" y="1003300"/>
            <a:ext cx="6705600" cy="1477328"/>
          </a:xfrm>
          <a:prstGeom prst="rect">
            <a:avLst/>
          </a:prstGeom>
          <a:noFill/>
        </p:spPr>
        <p:txBody>
          <a:bodyPr wrap="square" rtlCol="0">
            <a:spAutoFit/>
          </a:bodyPr>
          <a:lstStyle/>
          <a:p>
            <a:r>
              <a:rPr lang="en-US" altLang="zh-CN" dirty="0" smtClean="0"/>
              <a:t>       </a:t>
            </a:r>
            <a:r>
              <a:rPr lang="zh-CN" altLang="en-US" dirty="0" smtClean="0"/>
              <a:t>根据</a:t>
            </a:r>
            <a:r>
              <a:rPr lang="en-US" altLang="zh-CN" dirty="0"/>
              <a:t>2008-2011</a:t>
            </a:r>
            <a:r>
              <a:rPr lang="zh-CN" altLang="en-US" dirty="0"/>
              <a:t>年各项指标的得分结果，可以看出吉林省种植业保险保费补贴政策的项目绩效在这</a:t>
            </a:r>
            <a:r>
              <a:rPr lang="en-US" altLang="zh-CN" dirty="0"/>
              <a:t>5</a:t>
            </a:r>
            <a:r>
              <a:rPr lang="zh-CN" altLang="en-US" dirty="0"/>
              <a:t>年间并不很理想，与基准年</a:t>
            </a:r>
            <a:r>
              <a:rPr lang="en-US" altLang="zh-CN" dirty="0"/>
              <a:t>2007</a:t>
            </a:r>
            <a:r>
              <a:rPr lang="zh-CN" altLang="en-US" dirty="0"/>
              <a:t>年相比，一直在较低的十分区间内波动。本文针对此评价结果的原因进行了分析，除了部分重要数据的缺失造成的误差，还有如下发现：</a:t>
            </a:r>
          </a:p>
        </p:txBody>
      </p:sp>
      <p:sp>
        <p:nvSpPr>
          <p:cNvPr id="4" name="TextBox 3"/>
          <p:cNvSpPr txBox="1"/>
          <p:nvPr/>
        </p:nvSpPr>
        <p:spPr>
          <a:xfrm>
            <a:off x="965200" y="2480628"/>
            <a:ext cx="5816600" cy="3693319"/>
          </a:xfrm>
          <a:prstGeom prst="rect">
            <a:avLst/>
          </a:prstGeom>
          <a:noFill/>
        </p:spPr>
        <p:txBody>
          <a:bodyPr wrap="square" rtlCol="0">
            <a:spAutoFit/>
          </a:bodyPr>
          <a:lstStyle/>
          <a:p>
            <a:pPr marL="285750" lvl="0" indent="-285750">
              <a:buFont typeface="Wingdings" pitchFamily="2" charset="2"/>
              <a:buChar char="l"/>
            </a:pPr>
            <a:r>
              <a:rPr lang="zh-CN" altLang="zh-CN" b="1" dirty="0"/>
              <a:t>成本保障比率持续下跌是低分的主</a:t>
            </a:r>
            <a:r>
              <a:rPr lang="zh-CN" altLang="zh-CN" b="1" dirty="0" smtClean="0"/>
              <a:t>因</a:t>
            </a:r>
            <a:endParaRPr lang="en-US" altLang="zh-CN" b="1" dirty="0"/>
          </a:p>
          <a:p>
            <a:pPr marL="742950" lvl="1" indent="-285750">
              <a:buFont typeface="Wingdings" pitchFamily="2" charset="2"/>
              <a:buChar char="Ø"/>
            </a:pPr>
            <a:r>
              <a:rPr lang="zh-CN" altLang="zh-CN" dirty="0"/>
              <a:t>粮食作物保险金额和实际物化成本之间的</a:t>
            </a:r>
            <a:r>
              <a:rPr lang="zh-CN" altLang="zh-CN" dirty="0" smtClean="0"/>
              <a:t>比率</a:t>
            </a:r>
            <a:endParaRPr lang="en-US" altLang="zh-CN" dirty="0" smtClean="0"/>
          </a:p>
          <a:p>
            <a:pPr marL="742950" lvl="1" indent="-285750">
              <a:buFont typeface="Wingdings" pitchFamily="2" charset="2"/>
              <a:buChar char="Ø"/>
            </a:pPr>
            <a:r>
              <a:rPr lang="zh-CN" altLang="zh-CN" dirty="0"/>
              <a:t>生产成本应为保险金额的最低</a:t>
            </a:r>
            <a:r>
              <a:rPr lang="zh-CN" altLang="zh-CN" dirty="0" smtClean="0"/>
              <a:t>值</a:t>
            </a:r>
            <a:endParaRPr lang="en-US" altLang="zh-CN" dirty="0" smtClean="0"/>
          </a:p>
          <a:p>
            <a:pPr marL="742950" lvl="1" indent="-285750">
              <a:buFont typeface="Wingdings" pitchFamily="2" charset="2"/>
              <a:buChar char="Ø"/>
            </a:pPr>
            <a:r>
              <a:rPr lang="zh-CN" altLang="zh-CN" dirty="0"/>
              <a:t>玉米的保险金额一直没有改变，但是生产成本却在此期间提高了近一半</a:t>
            </a:r>
            <a:endParaRPr lang="en-US" altLang="zh-CN" dirty="0" smtClean="0"/>
          </a:p>
          <a:p>
            <a:pPr marL="285750" indent="-285750">
              <a:buFont typeface="Wingdings" pitchFamily="2" charset="2"/>
              <a:buChar char="l"/>
            </a:pPr>
            <a:r>
              <a:rPr lang="zh-CN" altLang="zh-CN" b="1" dirty="0"/>
              <a:t>自然灾害对农民收益有巨大</a:t>
            </a:r>
            <a:r>
              <a:rPr lang="zh-CN" altLang="zh-CN" b="1" dirty="0" smtClean="0"/>
              <a:t>影响</a:t>
            </a:r>
            <a:endParaRPr lang="en-US" altLang="zh-CN" b="1" dirty="0" smtClean="0"/>
          </a:p>
          <a:p>
            <a:pPr marL="742950" lvl="1" indent="-285750">
              <a:buFont typeface="Wingdings" pitchFamily="2" charset="2"/>
              <a:buChar char="Ø"/>
            </a:pPr>
            <a:r>
              <a:rPr lang="zh-CN" altLang="zh-CN" dirty="0"/>
              <a:t>吉林省在补贴政策推行的第一年就出现罕见的巨灾，直接导致了异常高的补偿</a:t>
            </a:r>
            <a:r>
              <a:rPr lang="zh-CN" altLang="zh-CN" dirty="0" smtClean="0"/>
              <a:t>率</a:t>
            </a:r>
            <a:endParaRPr lang="zh-CN" altLang="zh-CN" b="1" dirty="0" smtClean="0"/>
          </a:p>
          <a:p>
            <a:pPr marL="285750" indent="-285750">
              <a:buFont typeface="Wingdings" pitchFamily="2" charset="2"/>
              <a:buChar char="l"/>
            </a:pPr>
            <a:r>
              <a:rPr lang="zh-CN" altLang="zh-CN" b="1" dirty="0" smtClean="0"/>
              <a:t>财政放大倍数下降</a:t>
            </a:r>
            <a:endParaRPr lang="en-US" altLang="zh-CN" b="1" dirty="0" smtClean="0"/>
          </a:p>
          <a:p>
            <a:pPr marL="742950" lvl="1" indent="-285750">
              <a:buFont typeface="Wingdings" pitchFamily="2" charset="2"/>
              <a:buChar char="Ø"/>
            </a:pPr>
            <a:r>
              <a:rPr lang="zh-CN" altLang="zh-CN" dirty="0"/>
              <a:t>中央政府希望补贴款可以带动地方财政以及农户的参保积极性，利用杠杆效应产生远高于补贴款的总保险金额，从而使补贴款可以得到高效的利用，因此，似乎财政放大倍数越大越好</a:t>
            </a:r>
            <a:endParaRPr lang="zh-CN" altLang="zh-CN" b="1" dirty="0"/>
          </a:p>
        </p:txBody>
      </p:sp>
    </p:spTree>
    <p:extLst>
      <p:ext uri="{BB962C8B-B14F-4D97-AF65-F5344CB8AC3E}">
        <p14:creationId xmlns:p14="http://schemas.microsoft.com/office/powerpoint/2010/main" val="190805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500"/>
                                        <p:tgtEl>
                                          <p:spTgt spid="4">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fade">
                                      <p:cBhvr>
                                        <p:cTn id="29" dur="500"/>
                                        <p:tgtEl>
                                          <p:spTgt spid="4">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817296" y="472668"/>
            <a:ext cx="2010807" cy="400110"/>
          </a:xfrm>
          <a:prstGeom prst="rect">
            <a:avLst/>
          </a:prstGeom>
          <a:noFill/>
        </p:spPr>
        <p:txBody>
          <a:bodyPr vert="horz" wrap="none" lIns="91440" tIns="45720" rIns="91440" bIns="45720">
            <a:spAutoFit/>
          </a:bodyPr>
          <a:lstStyle/>
          <a:p>
            <a:pPr algn="ctr"/>
            <a:r>
              <a:rPr lang="zh-CN" alt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（五）政策建议</a:t>
            </a:r>
            <a:r>
              <a:rPr lang="zh-CN" alt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endParaRPr lang="zh-CN" alt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TextBox 2"/>
          <p:cNvSpPr txBox="1"/>
          <p:nvPr/>
        </p:nvSpPr>
        <p:spPr>
          <a:xfrm>
            <a:off x="558800" y="1092200"/>
            <a:ext cx="6654800" cy="4801314"/>
          </a:xfrm>
          <a:prstGeom prst="rect">
            <a:avLst/>
          </a:prstGeom>
          <a:noFill/>
        </p:spPr>
        <p:txBody>
          <a:bodyPr wrap="square" rtlCol="0">
            <a:spAutoFit/>
          </a:bodyPr>
          <a:lstStyle/>
          <a:p>
            <a:pPr marL="342900" indent="-342900">
              <a:buFont typeface="+mj-lt"/>
              <a:buAutoNum type="arabicPeriod"/>
            </a:pPr>
            <a:r>
              <a:rPr lang="zh-CN" altLang="zh-CN" b="1" dirty="0" smtClean="0"/>
              <a:t>“北京模式”</a:t>
            </a:r>
            <a:r>
              <a:rPr lang="zh-CN" altLang="zh-CN" b="1" dirty="0"/>
              <a:t>对吉林策政策性农业保险的</a:t>
            </a:r>
            <a:r>
              <a:rPr lang="zh-CN" altLang="zh-CN" b="1" dirty="0" smtClean="0"/>
              <a:t>建议</a:t>
            </a:r>
            <a:endParaRPr lang="en-US" altLang="zh-CN" b="1" dirty="0" smtClean="0"/>
          </a:p>
          <a:p>
            <a:endParaRPr lang="en-US" altLang="zh-CN" b="1" dirty="0" smtClean="0"/>
          </a:p>
          <a:p>
            <a:pPr marL="800100" lvl="1" indent="-342900">
              <a:buFont typeface="+mj-ea"/>
              <a:buAutoNum type="circleNumDbPlain"/>
            </a:pPr>
            <a:r>
              <a:rPr lang="zh-CN" altLang="zh-CN" b="1" dirty="0"/>
              <a:t>建立巨灾风险分散</a:t>
            </a:r>
            <a:r>
              <a:rPr lang="zh-CN" altLang="zh-CN" b="1" dirty="0" smtClean="0"/>
              <a:t>机制</a:t>
            </a:r>
            <a:endParaRPr lang="en-US" altLang="zh-CN" b="1" dirty="0" smtClean="0"/>
          </a:p>
          <a:p>
            <a:pPr lvl="1"/>
            <a:r>
              <a:rPr lang="en-US" altLang="zh-CN" dirty="0" smtClean="0"/>
              <a:t>	</a:t>
            </a:r>
            <a:r>
              <a:rPr lang="zh-CN" altLang="zh-CN" dirty="0" smtClean="0"/>
              <a:t>北京市</a:t>
            </a:r>
            <a:r>
              <a:rPr lang="zh-CN" altLang="zh-CN" dirty="0"/>
              <a:t>在全国各农业保险试点省市中较早地建立了较为规范的农业巨灾风险准备金制度，即在“十一五”期间，市财政每年按照上年农业增加值的</a:t>
            </a:r>
            <a:r>
              <a:rPr lang="en-US" altLang="zh-CN" dirty="0"/>
              <a:t>l</a:t>
            </a:r>
            <a:r>
              <a:rPr lang="zh-CN" altLang="zh-CN" dirty="0"/>
              <a:t>‰，预提农业巨灾风险准备金，用于补贴超出商业保险公司合同约定赔偿责任的农业风险损失。根据北京市现行农业保险制度方案，预提的农业巨灾风险准备金用以保障年度综合赔付率超过</a:t>
            </a:r>
            <a:r>
              <a:rPr lang="en-US" altLang="zh-CN" dirty="0"/>
              <a:t>300</a:t>
            </a:r>
            <a:r>
              <a:rPr lang="zh-CN" altLang="zh-CN" dirty="0"/>
              <a:t>％以上的风险</a:t>
            </a:r>
            <a:endParaRPr lang="en-US" altLang="zh-CN" dirty="0" smtClean="0"/>
          </a:p>
          <a:p>
            <a:pPr marL="800100" lvl="1" indent="-342900">
              <a:buFont typeface="+mj-ea"/>
              <a:buAutoNum type="circleNumDbPlain"/>
            </a:pPr>
            <a:r>
              <a:rPr lang="zh-CN" altLang="zh-CN" b="1" dirty="0"/>
              <a:t>给予保险公司利润</a:t>
            </a:r>
            <a:r>
              <a:rPr lang="zh-CN" altLang="zh-CN" b="1" dirty="0" smtClean="0"/>
              <a:t>补贴</a:t>
            </a:r>
            <a:endParaRPr lang="en-US" altLang="zh-CN" b="1" dirty="0" smtClean="0"/>
          </a:p>
          <a:p>
            <a:pPr lvl="1"/>
            <a:r>
              <a:rPr lang="en-US" altLang="zh-CN" dirty="0" smtClean="0"/>
              <a:t>	</a:t>
            </a:r>
            <a:r>
              <a:rPr lang="zh-CN" altLang="zh-CN" dirty="0" smtClean="0"/>
              <a:t>“北京模式”</a:t>
            </a:r>
            <a:r>
              <a:rPr lang="zh-CN" altLang="zh-CN" dirty="0"/>
              <a:t>的另一个特点是给予参加农业保险公司补贴，即中央政府按照总保费的一定比例给予保险公司保费之外的金额补偿，以确保保险公司在巨灾等可能损失较大的情况下也能有一定的利润收入，以激励保险公司参与承保</a:t>
            </a:r>
            <a:endParaRPr lang="en-US" altLang="zh-CN" b="1" dirty="0"/>
          </a:p>
          <a:p>
            <a:pPr marL="342900" indent="-342900">
              <a:buFont typeface="+mj-lt"/>
              <a:buAutoNum type="arabicPeriod"/>
            </a:pPr>
            <a:endParaRPr lang="zh-CN" altLang="zh-CN" dirty="0"/>
          </a:p>
          <a:p>
            <a:endParaRPr lang="zh-CN" altLang="en-US" dirty="0"/>
          </a:p>
        </p:txBody>
      </p:sp>
    </p:spTree>
    <p:extLst>
      <p:ext uri="{BB962C8B-B14F-4D97-AF65-F5344CB8AC3E}">
        <p14:creationId xmlns:p14="http://schemas.microsoft.com/office/powerpoint/2010/main" val="184886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817296" y="472668"/>
            <a:ext cx="2010807" cy="400110"/>
          </a:xfrm>
          <a:prstGeom prst="rect">
            <a:avLst/>
          </a:prstGeom>
          <a:noFill/>
        </p:spPr>
        <p:txBody>
          <a:bodyPr vert="horz" wrap="none" lIns="91440" tIns="45720" rIns="91440" bIns="45720">
            <a:spAutoFit/>
          </a:bodyPr>
          <a:lstStyle/>
          <a:p>
            <a:pPr algn="ctr"/>
            <a:r>
              <a:rPr lang="zh-CN" alt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（五）政策建议</a:t>
            </a:r>
            <a:r>
              <a:rPr lang="zh-CN" alt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endParaRPr lang="zh-CN" alt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TextBox 2"/>
          <p:cNvSpPr txBox="1"/>
          <p:nvPr/>
        </p:nvSpPr>
        <p:spPr>
          <a:xfrm>
            <a:off x="558800" y="1092200"/>
            <a:ext cx="6654800" cy="2862322"/>
          </a:xfrm>
          <a:prstGeom prst="rect">
            <a:avLst/>
          </a:prstGeom>
          <a:noFill/>
        </p:spPr>
        <p:txBody>
          <a:bodyPr wrap="square" rtlCol="0">
            <a:spAutoFit/>
          </a:bodyPr>
          <a:lstStyle/>
          <a:p>
            <a:endParaRPr lang="en-US" altLang="zh-CN" b="1" dirty="0" smtClean="0"/>
          </a:p>
          <a:p>
            <a:r>
              <a:rPr lang="en-US" altLang="zh-CN" b="1" dirty="0" smtClean="0"/>
              <a:t>2.    </a:t>
            </a:r>
            <a:r>
              <a:rPr lang="zh-CN" altLang="en-US" b="1" dirty="0" smtClean="0"/>
              <a:t>安徽省</a:t>
            </a:r>
            <a:r>
              <a:rPr lang="zh-CN" altLang="en-US" b="1" dirty="0"/>
              <a:t>政策性农业保险对吉林省的借鉴</a:t>
            </a:r>
            <a:r>
              <a:rPr lang="zh-CN" altLang="en-US" b="1" dirty="0" smtClean="0"/>
              <a:t>意义</a:t>
            </a:r>
            <a:endParaRPr lang="en-US" altLang="zh-CN" b="1" dirty="0" smtClean="0"/>
          </a:p>
          <a:p>
            <a:pPr marL="800100" lvl="1" indent="-342900">
              <a:buFont typeface="+mj-ea"/>
              <a:buAutoNum type="circleNumDbPlain"/>
            </a:pPr>
            <a:r>
              <a:rPr lang="zh-CN" altLang="en-US" b="1" dirty="0" smtClean="0"/>
              <a:t>增加对于特色品种的补贴</a:t>
            </a:r>
            <a:endParaRPr lang="en-US" altLang="zh-CN" b="1" dirty="0" smtClean="0"/>
          </a:p>
          <a:p>
            <a:pPr lvl="1"/>
            <a:r>
              <a:rPr lang="en-US" altLang="zh-CN" dirty="0" smtClean="0"/>
              <a:t>	</a:t>
            </a:r>
            <a:r>
              <a:rPr lang="zh-CN" altLang="zh-CN" dirty="0"/>
              <a:t>安徽省在</a:t>
            </a:r>
            <a:r>
              <a:rPr lang="en-US" altLang="zh-CN" dirty="0"/>
              <a:t>2012</a:t>
            </a:r>
            <a:r>
              <a:rPr lang="zh-CN" altLang="zh-CN" dirty="0"/>
              <a:t>年出台《特色农产品保险财政补助实施办法》，规定对符合产业政策导向、具有一定规模、农户投保意愿强烈的优势特色农产品保险，按照不高于保费收入的</a:t>
            </a:r>
            <a:r>
              <a:rPr lang="en-US" altLang="zh-CN" dirty="0"/>
              <a:t>25%</a:t>
            </a:r>
            <a:r>
              <a:rPr lang="zh-CN" altLang="zh-CN" dirty="0"/>
              <a:t>给予补贴。就吉林省而言，目前对于特色农险品种没有设置补贴项目，参保品种只是在中央政府设置的大框架下由地方政府根据当地的农业发展情况和财政力量来具体确定。</a:t>
            </a:r>
          </a:p>
          <a:p>
            <a:endParaRPr lang="zh-CN" altLang="en-US" dirty="0"/>
          </a:p>
        </p:txBody>
      </p:sp>
    </p:spTree>
    <p:extLst>
      <p:ext uri="{BB962C8B-B14F-4D97-AF65-F5344CB8AC3E}">
        <p14:creationId xmlns:p14="http://schemas.microsoft.com/office/powerpoint/2010/main" val="395288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90766" y="549965"/>
            <a:ext cx="6539948" cy="1143000"/>
          </a:xfrm>
        </p:spPr>
        <p:txBody>
          <a:bodyPr/>
          <a:lstStyle/>
          <a:p>
            <a:r>
              <a:rPr lang="zh-CN" altLang="en-US" b="1" dirty="0" smtClean="0">
                <a:latin typeface="微软雅黑" pitchFamily="34" charset="-122"/>
                <a:ea typeface="微软雅黑" pitchFamily="34" charset="-122"/>
              </a:rPr>
              <a:t>农业保险大发展</a:t>
            </a:r>
            <a:endParaRPr lang="zh-CN" altLang="en-US" b="1" dirty="0">
              <a:latin typeface="微软雅黑" pitchFamily="34" charset="-122"/>
              <a:ea typeface="微软雅黑" pitchFamily="34"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611" y="1692965"/>
            <a:ext cx="7130373" cy="4151244"/>
          </a:xfrm>
          <a:prstGeom prst="rect">
            <a:avLst/>
          </a:prstGeom>
        </p:spPr>
      </p:pic>
    </p:spTree>
    <p:extLst>
      <p:ext uri="{BB962C8B-B14F-4D97-AF65-F5344CB8AC3E}">
        <p14:creationId xmlns:p14="http://schemas.microsoft.com/office/powerpoint/2010/main" val="92439306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817296" y="472668"/>
            <a:ext cx="2010807" cy="400110"/>
          </a:xfrm>
          <a:prstGeom prst="rect">
            <a:avLst/>
          </a:prstGeom>
          <a:noFill/>
        </p:spPr>
        <p:txBody>
          <a:bodyPr vert="horz" wrap="none" lIns="91440" tIns="45720" rIns="91440" bIns="45720">
            <a:spAutoFit/>
          </a:bodyPr>
          <a:lstStyle/>
          <a:p>
            <a:pPr algn="ctr"/>
            <a:r>
              <a:rPr lang="zh-CN" alt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（五）政策建议</a:t>
            </a:r>
            <a:r>
              <a:rPr lang="zh-CN" alt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endParaRPr lang="zh-CN" alt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TextBox 2"/>
          <p:cNvSpPr txBox="1"/>
          <p:nvPr/>
        </p:nvSpPr>
        <p:spPr>
          <a:xfrm>
            <a:off x="558800" y="1092200"/>
            <a:ext cx="6654800" cy="5078313"/>
          </a:xfrm>
          <a:prstGeom prst="rect">
            <a:avLst/>
          </a:prstGeom>
          <a:noFill/>
        </p:spPr>
        <p:txBody>
          <a:bodyPr wrap="square" rtlCol="0">
            <a:spAutoFit/>
          </a:bodyPr>
          <a:lstStyle/>
          <a:p>
            <a:endParaRPr lang="en-US" altLang="zh-CN" b="1" dirty="0" smtClean="0"/>
          </a:p>
          <a:p>
            <a:pPr marL="342900" lvl="0" indent="-342900">
              <a:buAutoNum type="arabicPeriod" startAt="3"/>
            </a:pPr>
            <a:r>
              <a:rPr lang="zh-CN" altLang="zh-CN" b="1" dirty="0" smtClean="0"/>
              <a:t>适度</a:t>
            </a:r>
            <a:r>
              <a:rPr lang="zh-CN" altLang="zh-CN" b="1" dirty="0"/>
              <a:t>提高中央财政比例，减轻地方财政</a:t>
            </a:r>
            <a:r>
              <a:rPr lang="zh-CN" altLang="zh-CN" b="1" dirty="0" smtClean="0"/>
              <a:t>负担</a:t>
            </a:r>
            <a:endParaRPr lang="en-US" altLang="zh-CN" b="1" dirty="0" smtClean="0"/>
          </a:p>
          <a:p>
            <a:pPr lvl="0"/>
            <a:r>
              <a:rPr lang="en-US" altLang="zh-CN" kern="100" dirty="0">
                <a:latin typeface="Times New Roman"/>
                <a:ea typeface="宋体"/>
                <a:cs typeface="Times New Roman"/>
              </a:rPr>
              <a:t> </a:t>
            </a:r>
            <a:r>
              <a:rPr lang="en-US" altLang="zh-CN" kern="100" dirty="0" smtClean="0">
                <a:latin typeface="Times New Roman"/>
                <a:ea typeface="宋体"/>
                <a:cs typeface="Times New Roman"/>
              </a:rPr>
              <a:t>     </a:t>
            </a:r>
            <a:r>
              <a:rPr lang="zh-CN" altLang="zh-CN" kern="100" dirty="0" smtClean="0">
                <a:latin typeface="Times New Roman"/>
                <a:ea typeface="宋体"/>
                <a:cs typeface="Times New Roman"/>
              </a:rPr>
              <a:t>中央</a:t>
            </a:r>
            <a:r>
              <a:rPr lang="zh-CN" altLang="zh-CN" kern="100" dirty="0">
                <a:latin typeface="Times New Roman"/>
                <a:ea typeface="宋体"/>
                <a:cs typeface="Times New Roman"/>
              </a:rPr>
              <a:t>财政应该承担更多的责任，减少地方财政的压力，以弥补地方财政财力的缺口，防止因地方财政瓶颈导致的保险市场不</a:t>
            </a:r>
            <a:r>
              <a:rPr lang="zh-CN" altLang="zh-CN" kern="100" dirty="0" smtClean="0">
                <a:latin typeface="Times New Roman"/>
                <a:ea typeface="宋体"/>
                <a:cs typeface="Times New Roman"/>
              </a:rPr>
              <a:t>完善</a:t>
            </a:r>
            <a:endParaRPr lang="en-US" altLang="zh-CN" kern="100" dirty="0" smtClean="0">
              <a:latin typeface="Times New Roman"/>
              <a:ea typeface="宋体"/>
              <a:cs typeface="Times New Roman"/>
            </a:endParaRPr>
          </a:p>
          <a:p>
            <a:pPr lvl="0"/>
            <a:endParaRPr lang="en-US" altLang="zh-CN" dirty="0" smtClean="0"/>
          </a:p>
          <a:p>
            <a:r>
              <a:rPr lang="en-US" altLang="zh-CN" b="1" dirty="0" smtClean="0"/>
              <a:t>4.   </a:t>
            </a:r>
            <a:r>
              <a:rPr lang="zh-CN" altLang="zh-CN" b="1" dirty="0" smtClean="0"/>
              <a:t>提高</a:t>
            </a:r>
            <a:r>
              <a:rPr lang="zh-CN" altLang="zh-CN" b="1" dirty="0"/>
              <a:t>成本保险的保障</a:t>
            </a:r>
            <a:r>
              <a:rPr lang="zh-CN" altLang="zh-CN" b="1" dirty="0" smtClean="0"/>
              <a:t>金额</a:t>
            </a:r>
            <a:endParaRPr lang="en-US" altLang="zh-CN" b="1" dirty="0" smtClean="0"/>
          </a:p>
          <a:p>
            <a:r>
              <a:rPr lang="en-US" altLang="zh-CN" dirty="0"/>
              <a:t> </a:t>
            </a:r>
            <a:r>
              <a:rPr lang="en-US" altLang="zh-CN" dirty="0" smtClean="0"/>
              <a:t>     </a:t>
            </a:r>
            <a:r>
              <a:rPr lang="zh-CN" altLang="zh-CN" dirty="0" smtClean="0"/>
              <a:t>为</a:t>
            </a:r>
            <a:r>
              <a:rPr lang="zh-CN" altLang="zh-CN" dirty="0"/>
              <a:t>保障农业生产成本的种植业保险应顺应农业生产成本变化相应地提高保障金额，以提供农民恢复再生产能力的真实保障。因此各级政府和承办业务的保险公司应充分考虑物价水平这一影响因素，及时调整保障金额和赔偿</a:t>
            </a:r>
            <a:r>
              <a:rPr lang="zh-CN" altLang="zh-CN" dirty="0" smtClean="0"/>
              <a:t>方案</a:t>
            </a:r>
            <a:endParaRPr lang="en-US" altLang="zh-CN" dirty="0" smtClean="0"/>
          </a:p>
          <a:p>
            <a:endParaRPr lang="en-US" altLang="zh-CN" dirty="0" smtClean="0"/>
          </a:p>
          <a:p>
            <a:r>
              <a:rPr lang="en-US" altLang="zh-CN" b="1" dirty="0" smtClean="0"/>
              <a:t>5.    </a:t>
            </a:r>
            <a:r>
              <a:rPr lang="zh-CN" altLang="zh-CN" b="1" dirty="0" smtClean="0"/>
              <a:t>开办</a:t>
            </a:r>
            <a:r>
              <a:rPr lang="zh-CN" altLang="zh-CN" b="1" dirty="0"/>
              <a:t>除成本保险外的产量保险和收益保险，为农民提供更大的选择范围</a:t>
            </a:r>
          </a:p>
          <a:p>
            <a:r>
              <a:rPr lang="en-US" altLang="zh-CN" dirty="0"/>
              <a:t> </a:t>
            </a:r>
            <a:r>
              <a:rPr lang="en-US" altLang="zh-CN" dirty="0" smtClean="0"/>
              <a:t>     </a:t>
            </a:r>
            <a:r>
              <a:rPr lang="zh-CN" altLang="zh-CN" dirty="0" smtClean="0"/>
              <a:t>成本</a:t>
            </a:r>
            <a:r>
              <a:rPr lang="zh-CN" altLang="zh-CN" dirty="0"/>
              <a:t>保险的保障水平和赔付水平十分有限，农民对赔付水平更高的产量保险和收益保险的需求逐渐增强。相比于成本保险只能保障农民恢复再生产能力的保障限制，产量和收益保险能保障农民农业生产的成果，为农民提供了更可靠的保障</a:t>
            </a:r>
            <a:endParaRPr lang="zh-CN" altLang="en-US" dirty="0"/>
          </a:p>
        </p:txBody>
      </p:sp>
    </p:spTree>
    <p:extLst>
      <p:ext uri="{BB962C8B-B14F-4D97-AF65-F5344CB8AC3E}">
        <p14:creationId xmlns:p14="http://schemas.microsoft.com/office/powerpoint/2010/main" val="2584901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fade">
                                      <p:cBhvr>
                                        <p:cTn id="15" dur="500"/>
                                        <p:tgtEl>
                                          <p:spTgt spid="3">
                                            <p:txEl>
                                              <p:pRg st="7" end="7"/>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fade">
                                      <p:cBhvr>
                                        <p:cTn id="1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68990" y="472668"/>
            <a:ext cx="2507418" cy="400110"/>
          </a:xfrm>
          <a:prstGeom prst="rect">
            <a:avLst/>
          </a:prstGeom>
          <a:noFill/>
        </p:spPr>
        <p:txBody>
          <a:bodyPr vert="horz" wrap="none" lIns="91440" tIns="45720" rIns="91440" bIns="45720">
            <a:spAutoFit/>
          </a:bodyPr>
          <a:lstStyle/>
          <a:p>
            <a:pPr algn="ctr"/>
            <a:r>
              <a:rPr lang="zh-CN" alt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（六）未来研究展望</a:t>
            </a:r>
            <a:r>
              <a:rPr lang="zh-CN" alt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endParaRPr lang="zh-CN" alt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TextBox 2"/>
          <p:cNvSpPr txBox="1"/>
          <p:nvPr/>
        </p:nvSpPr>
        <p:spPr>
          <a:xfrm>
            <a:off x="965199" y="1092200"/>
            <a:ext cx="5715000" cy="3970318"/>
          </a:xfrm>
          <a:prstGeom prst="rect">
            <a:avLst/>
          </a:prstGeom>
          <a:noFill/>
        </p:spPr>
        <p:txBody>
          <a:bodyPr wrap="square" rtlCol="0">
            <a:spAutoFit/>
          </a:bodyPr>
          <a:lstStyle/>
          <a:p>
            <a:r>
              <a:rPr lang="zh-CN" altLang="zh-CN" b="1" dirty="0"/>
              <a:t>省际间种植业保险保费财政补贴绩效的</a:t>
            </a:r>
            <a:r>
              <a:rPr lang="zh-CN" altLang="zh-CN" b="1" dirty="0" smtClean="0"/>
              <a:t>比较</a:t>
            </a:r>
            <a:endParaRPr lang="en-US" altLang="zh-CN" b="1" dirty="0" smtClean="0"/>
          </a:p>
          <a:p>
            <a:r>
              <a:rPr lang="en-US" altLang="zh-CN" dirty="0"/>
              <a:t> </a:t>
            </a:r>
            <a:r>
              <a:rPr lang="en-US" altLang="zh-CN" dirty="0" smtClean="0"/>
              <a:t>      </a:t>
            </a:r>
            <a:r>
              <a:rPr lang="zh-CN" altLang="zh-CN" dirty="0" smtClean="0"/>
              <a:t>数据</a:t>
            </a:r>
            <a:r>
              <a:rPr lang="zh-CN" altLang="zh-CN" dirty="0"/>
              <a:t>包络分析（</a:t>
            </a:r>
            <a:r>
              <a:rPr lang="en-US" altLang="zh-CN" dirty="0"/>
              <a:t>DEA</a:t>
            </a:r>
            <a:r>
              <a:rPr lang="zh-CN" altLang="zh-CN" dirty="0"/>
              <a:t>）是由著名的运筹学家</a:t>
            </a:r>
            <a:r>
              <a:rPr lang="en-US" altLang="zh-CN" dirty="0" err="1"/>
              <a:t>Charnes</a:t>
            </a:r>
            <a:r>
              <a:rPr lang="zh-CN" altLang="zh-CN" dirty="0"/>
              <a:t>，</a:t>
            </a:r>
            <a:r>
              <a:rPr lang="en-US" altLang="zh-CN" dirty="0"/>
              <a:t>Cooper</a:t>
            </a:r>
            <a:r>
              <a:rPr lang="zh-CN" altLang="zh-CN" dirty="0"/>
              <a:t>和</a:t>
            </a:r>
            <a:r>
              <a:rPr lang="en-US" altLang="zh-CN" dirty="0"/>
              <a:t>Rhodes</a:t>
            </a:r>
            <a:r>
              <a:rPr lang="zh-CN" altLang="zh-CN" dirty="0"/>
              <a:t>于</a:t>
            </a:r>
            <a:r>
              <a:rPr lang="en-US" altLang="zh-CN" dirty="0"/>
              <a:t>1978</a:t>
            </a:r>
            <a:r>
              <a:rPr lang="zh-CN" altLang="zh-CN" dirty="0"/>
              <a:t>年创立的，度量多指标投入和多指标产出决策单元相对效率的综合评价方法。现在，把我国各省市的种植业保险保费财政补贴的绩效看作产出，政府资金投入看作投入，全国不同省市看作不同的决策单元。与生产部门相似，中央政府也非常注重保费财政补贴政策的产出投入比。当前各地方政府采用不同的模式来执行该政策，如吉林安华模式、北京模式、黑龙江互助式模式以及浙江共保模式等，通过数据包络分析，判断各决策单元执行是否有效，评价各省市政策执行的相对绩效，这对该政策的全面推广有重要参考价值。</a:t>
            </a:r>
          </a:p>
          <a:p>
            <a:endParaRPr lang="zh-CN" altLang="en-US" dirty="0"/>
          </a:p>
        </p:txBody>
      </p:sp>
    </p:spTree>
    <p:extLst>
      <p:ext uri="{BB962C8B-B14F-4D97-AF65-F5344CB8AC3E}">
        <p14:creationId xmlns:p14="http://schemas.microsoft.com/office/powerpoint/2010/main" val="22805988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787" y="673100"/>
            <a:ext cx="7102360" cy="547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70131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50868" y="2624292"/>
            <a:ext cx="5750292"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zh-CN" alt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感谢各位的聆听</a:t>
            </a:r>
            <a:r>
              <a:rPr lang="zh-CN" alt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
            </a:r>
            <a:endParaRPr lang="zh-CN" alt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39135724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7800" y="452438"/>
            <a:ext cx="8229600" cy="1143000"/>
          </a:xfrm>
        </p:spPr>
        <p:txBody>
          <a:bodyPr/>
          <a:lstStyle/>
          <a:p>
            <a:r>
              <a:rPr lang="zh-CN" altLang="en-US" b="1" dirty="0" smtClean="0">
                <a:latin typeface="微软雅黑" pitchFamily="34" charset="-122"/>
                <a:ea typeface="微软雅黑" pitchFamily="34" charset="-122"/>
              </a:rPr>
              <a:t>农业保险保费财政补贴政策</a:t>
            </a:r>
            <a:endParaRPr lang="zh-CN" altLang="en-US" b="1" dirty="0">
              <a:latin typeface="微软雅黑" pitchFamily="34" charset="-122"/>
              <a:ea typeface="微软雅黑" pitchFamily="34" charset="-122"/>
            </a:endParaRPr>
          </a:p>
        </p:txBody>
      </p:sp>
      <p:sp>
        <p:nvSpPr>
          <p:cNvPr id="3" name="内容占位符 2"/>
          <p:cNvSpPr>
            <a:spLocks noGrp="1"/>
          </p:cNvSpPr>
          <p:nvPr>
            <p:ph idx="1"/>
          </p:nvPr>
        </p:nvSpPr>
        <p:spPr>
          <a:xfrm>
            <a:off x="279400" y="1587500"/>
            <a:ext cx="6921500" cy="4525963"/>
          </a:xfrm>
        </p:spPr>
        <p:txBody>
          <a:bodyPr/>
          <a:lstStyle/>
          <a:p>
            <a:r>
              <a:rPr lang="zh-CN" altLang="en-US" sz="2000" dirty="0"/>
              <a:t>在</a:t>
            </a:r>
            <a:r>
              <a:rPr lang="en-US" altLang="zh-CN" sz="2000" b="1" dirty="0"/>
              <a:t>2008</a:t>
            </a:r>
            <a:r>
              <a:rPr lang="zh-CN" altLang="en-US" sz="2000" dirty="0"/>
              <a:t>年财政部印发</a:t>
            </a:r>
            <a:r>
              <a:rPr lang="en-US" altLang="zh-CN" sz="2000" dirty="0"/>
              <a:t>《</a:t>
            </a:r>
            <a:r>
              <a:rPr lang="zh-CN" altLang="en-US" sz="2000" dirty="0"/>
              <a:t>中央财政种植业保险保费补贴管理办法</a:t>
            </a:r>
            <a:r>
              <a:rPr lang="en-US" altLang="zh-CN" sz="2000" dirty="0"/>
              <a:t>》</a:t>
            </a:r>
            <a:r>
              <a:rPr lang="zh-CN" altLang="en-US" sz="2000" dirty="0"/>
              <a:t>的通知（财金</a:t>
            </a:r>
            <a:r>
              <a:rPr lang="en-US" altLang="zh-CN" sz="2000" dirty="0"/>
              <a:t>[2008]26</a:t>
            </a:r>
            <a:r>
              <a:rPr lang="zh-CN" altLang="en-US" sz="2000" dirty="0"/>
              <a:t>号），发出关于做好中央财政种植业保险保费补贴工作，提高财政补贴资金使用效益的工作</a:t>
            </a:r>
            <a:r>
              <a:rPr lang="zh-CN" altLang="en-US" sz="2000" dirty="0" smtClean="0"/>
              <a:t>通知</a:t>
            </a:r>
            <a:endParaRPr lang="en-US" altLang="zh-CN" sz="2000" dirty="0" smtClean="0"/>
          </a:p>
        </p:txBody>
      </p:sp>
      <p:graphicFrame>
        <p:nvGraphicFramePr>
          <p:cNvPr id="6" name="图示 5"/>
          <p:cNvGraphicFramePr/>
          <p:nvPr>
            <p:extLst>
              <p:ext uri="{D42A27DB-BD31-4B8C-83A1-F6EECF244321}">
                <p14:modId xmlns:p14="http://schemas.microsoft.com/office/powerpoint/2010/main" val="4121160046"/>
              </p:ext>
            </p:extLst>
          </p:nvPr>
        </p:nvGraphicFramePr>
        <p:xfrm>
          <a:off x="787400" y="2565400"/>
          <a:ext cx="6438900" cy="37099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0018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0200" y="452438"/>
            <a:ext cx="8229600" cy="1143000"/>
          </a:xfrm>
        </p:spPr>
        <p:txBody>
          <a:bodyPr/>
          <a:lstStyle/>
          <a:p>
            <a:r>
              <a:rPr lang="zh-CN" altLang="en-US" b="1" dirty="0" smtClean="0">
                <a:latin typeface="微软雅黑" pitchFamily="34" charset="-122"/>
                <a:ea typeface="微软雅黑" pitchFamily="34" charset="-122"/>
              </a:rPr>
              <a:t>财政补贴政策的绩效评价</a:t>
            </a:r>
            <a:endParaRPr lang="zh-CN" altLang="en-US" b="1" dirty="0">
              <a:latin typeface="微软雅黑" pitchFamily="34" charset="-122"/>
              <a:ea typeface="微软雅黑" pitchFamily="34" charset="-122"/>
            </a:endParaRPr>
          </a:p>
        </p:txBody>
      </p:sp>
      <p:sp>
        <p:nvSpPr>
          <p:cNvPr id="3" name="内容占位符 2"/>
          <p:cNvSpPr>
            <a:spLocks noGrp="1"/>
          </p:cNvSpPr>
          <p:nvPr>
            <p:ph idx="1"/>
          </p:nvPr>
        </p:nvSpPr>
        <p:spPr>
          <a:xfrm>
            <a:off x="241300" y="1739900"/>
            <a:ext cx="6972300" cy="5008563"/>
          </a:xfrm>
        </p:spPr>
        <p:txBody>
          <a:bodyPr/>
          <a:lstStyle/>
          <a:p>
            <a:pPr lvl="0"/>
            <a:r>
              <a:rPr lang="en-US" altLang="zh-CN" sz="2000" dirty="0">
                <a:solidFill>
                  <a:srgbClr val="000000"/>
                </a:solidFill>
              </a:rPr>
              <a:t>2011</a:t>
            </a:r>
            <a:r>
              <a:rPr lang="zh-CN" altLang="en-US" sz="2000" dirty="0">
                <a:solidFill>
                  <a:srgbClr val="000000"/>
                </a:solidFill>
              </a:rPr>
              <a:t>年发布</a:t>
            </a:r>
            <a:r>
              <a:rPr lang="en-US" altLang="zh-CN" sz="2000" dirty="0">
                <a:solidFill>
                  <a:srgbClr val="000000"/>
                </a:solidFill>
              </a:rPr>
              <a:t>《</a:t>
            </a:r>
            <a:r>
              <a:rPr lang="zh-CN" altLang="en-US" sz="2000" dirty="0">
                <a:solidFill>
                  <a:srgbClr val="000000"/>
                </a:solidFill>
              </a:rPr>
              <a:t>财政部关于印发</a:t>
            </a:r>
            <a:r>
              <a:rPr lang="en-US" altLang="zh-CN" sz="2000" dirty="0">
                <a:solidFill>
                  <a:srgbClr val="000000"/>
                </a:solidFill>
              </a:rPr>
              <a:t>&lt;</a:t>
            </a:r>
            <a:r>
              <a:rPr lang="zh-CN" altLang="en-US" sz="2000" dirty="0">
                <a:solidFill>
                  <a:srgbClr val="000000"/>
                </a:solidFill>
              </a:rPr>
              <a:t>财政支出绩效评价管理暂行办法</a:t>
            </a:r>
            <a:r>
              <a:rPr lang="en-US" altLang="zh-CN" sz="2000" dirty="0">
                <a:solidFill>
                  <a:srgbClr val="000000"/>
                </a:solidFill>
              </a:rPr>
              <a:t>&gt;</a:t>
            </a:r>
            <a:r>
              <a:rPr lang="zh-CN" altLang="en-US" sz="2000" dirty="0">
                <a:solidFill>
                  <a:srgbClr val="000000"/>
                </a:solidFill>
              </a:rPr>
              <a:t>的通知</a:t>
            </a:r>
            <a:r>
              <a:rPr lang="en-US" altLang="zh-CN" sz="2000" dirty="0">
                <a:solidFill>
                  <a:srgbClr val="000000"/>
                </a:solidFill>
              </a:rPr>
              <a:t>》</a:t>
            </a:r>
            <a:r>
              <a:rPr lang="zh-CN" altLang="en-US" sz="2000" dirty="0">
                <a:solidFill>
                  <a:srgbClr val="000000"/>
                </a:solidFill>
              </a:rPr>
              <a:t>（财预</a:t>
            </a:r>
            <a:r>
              <a:rPr lang="en-US" altLang="zh-CN" sz="2000" dirty="0">
                <a:solidFill>
                  <a:srgbClr val="000000"/>
                </a:solidFill>
              </a:rPr>
              <a:t>[2011]285</a:t>
            </a:r>
            <a:r>
              <a:rPr lang="zh-CN" altLang="en-US" sz="2000" dirty="0">
                <a:solidFill>
                  <a:srgbClr val="000000"/>
                </a:solidFill>
              </a:rPr>
              <a:t>号）</a:t>
            </a:r>
            <a:endParaRPr lang="en-US" altLang="zh-CN" sz="2000" dirty="0" smtClean="0">
              <a:solidFill>
                <a:srgbClr val="000000"/>
              </a:solidFill>
            </a:endParaRPr>
          </a:p>
          <a:p>
            <a:pPr lvl="0"/>
            <a:r>
              <a:rPr lang="zh-CN" altLang="en-US" sz="2000" dirty="0" smtClean="0">
                <a:solidFill>
                  <a:srgbClr val="000000"/>
                </a:solidFill>
              </a:rPr>
              <a:t>财政部</a:t>
            </a:r>
            <a:r>
              <a:rPr lang="zh-CN" altLang="en-US" sz="2000" dirty="0">
                <a:solidFill>
                  <a:srgbClr val="000000"/>
                </a:solidFill>
              </a:rPr>
              <a:t>于</a:t>
            </a:r>
            <a:r>
              <a:rPr lang="en-US" altLang="zh-CN" sz="2000" b="1" dirty="0">
                <a:solidFill>
                  <a:srgbClr val="000000"/>
                </a:solidFill>
              </a:rPr>
              <a:t>2012</a:t>
            </a:r>
            <a:r>
              <a:rPr lang="zh-CN" altLang="en-US" sz="2000" dirty="0">
                <a:solidFill>
                  <a:srgbClr val="000000"/>
                </a:solidFill>
              </a:rPr>
              <a:t>年印发</a:t>
            </a:r>
            <a:r>
              <a:rPr lang="en-US" altLang="zh-CN" sz="2000" dirty="0">
                <a:solidFill>
                  <a:srgbClr val="000000"/>
                </a:solidFill>
              </a:rPr>
              <a:t>《</a:t>
            </a:r>
            <a:r>
              <a:rPr lang="zh-CN" altLang="en-US" sz="2000" dirty="0">
                <a:solidFill>
                  <a:srgbClr val="000000"/>
                </a:solidFill>
              </a:rPr>
              <a:t>关于进一步加大支持力度 做好农业保险保费补贴工作的通知</a:t>
            </a:r>
            <a:r>
              <a:rPr lang="en-US" altLang="zh-CN" sz="2000" dirty="0">
                <a:solidFill>
                  <a:srgbClr val="000000"/>
                </a:solidFill>
              </a:rPr>
              <a:t>》</a:t>
            </a:r>
            <a:r>
              <a:rPr lang="zh-CN" altLang="en-US" sz="2000" dirty="0">
                <a:solidFill>
                  <a:srgbClr val="000000"/>
                </a:solidFill>
              </a:rPr>
              <a:t>（财金</a:t>
            </a:r>
            <a:r>
              <a:rPr lang="en-US" altLang="zh-CN" sz="2000" dirty="0">
                <a:solidFill>
                  <a:srgbClr val="000000"/>
                </a:solidFill>
              </a:rPr>
              <a:t>〔2012〕2</a:t>
            </a:r>
            <a:r>
              <a:rPr lang="zh-CN" altLang="en-US" sz="2000" dirty="0">
                <a:solidFill>
                  <a:srgbClr val="000000"/>
                </a:solidFill>
              </a:rPr>
              <a:t>号）选取了选择</a:t>
            </a:r>
            <a:r>
              <a:rPr lang="zh-CN" altLang="en-US" sz="2000" dirty="0">
                <a:solidFill>
                  <a:srgbClr val="FF0000"/>
                </a:solidFill>
              </a:rPr>
              <a:t>四川、内蒙古、安徽、江苏</a:t>
            </a:r>
            <a:r>
              <a:rPr lang="en-US" altLang="zh-CN" sz="2000" dirty="0">
                <a:solidFill>
                  <a:srgbClr val="FF0000"/>
                </a:solidFill>
              </a:rPr>
              <a:t>4</a:t>
            </a:r>
            <a:r>
              <a:rPr lang="zh-CN" altLang="en-US" sz="2000" dirty="0">
                <a:solidFill>
                  <a:srgbClr val="FF0000"/>
                </a:solidFill>
              </a:rPr>
              <a:t>省</a:t>
            </a:r>
            <a:r>
              <a:rPr lang="zh-CN" altLang="en-US" sz="2000" dirty="0">
                <a:solidFill>
                  <a:srgbClr val="000000"/>
                </a:solidFill>
              </a:rPr>
              <a:t>（区）开展农业保险保费补贴绩效评价试点工作</a:t>
            </a:r>
            <a:endParaRPr lang="en-US" altLang="zh-CN" sz="2000" dirty="0">
              <a:solidFill>
                <a:srgbClr val="000000"/>
              </a:solidFill>
            </a:endParaRPr>
          </a:p>
          <a:p>
            <a:pPr lvl="0"/>
            <a:r>
              <a:rPr lang="en-US" altLang="zh-CN" sz="2000" dirty="0">
                <a:solidFill>
                  <a:srgbClr val="000000"/>
                </a:solidFill>
              </a:rPr>
              <a:t>《</a:t>
            </a:r>
            <a:r>
              <a:rPr lang="zh-CN" altLang="en-US" sz="2000" dirty="0">
                <a:solidFill>
                  <a:srgbClr val="000000"/>
                </a:solidFill>
              </a:rPr>
              <a:t>关于</a:t>
            </a:r>
            <a:r>
              <a:rPr lang="en-US" altLang="zh-CN" sz="2000" b="1" dirty="0">
                <a:solidFill>
                  <a:srgbClr val="000000"/>
                </a:solidFill>
              </a:rPr>
              <a:t>2013</a:t>
            </a:r>
            <a:r>
              <a:rPr lang="zh-CN" altLang="en-US" sz="2000" dirty="0">
                <a:solidFill>
                  <a:srgbClr val="000000"/>
                </a:solidFill>
              </a:rPr>
              <a:t>年度农业保险保费补贴工作有关事项的通知</a:t>
            </a:r>
            <a:r>
              <a:rPr lang="en-US" altLang="zh-CN" sz="2000" dirty="0">
                <a:solidFill>
                  <a:srgbClr val="000000"/>
                </a:solidFill>
              </a:rPr>
              <a:t>》</a:t>
            </a:r>
            <a:r>
              <a:rPr lang="zh-CN" altLang="en-US" sz="2000" dirty="0">
                <a:solidFill>
                  <a:srgbClr val="000000"/>
                </a:solidFill>
              </a:rPr>
              <a:t>（财金</a:t>
            </a:r>
            <a:r>
              <a:rPr lang="en-US" altLang="zh-CN" sz="2000" dirty="0">
                <a:solidFill>
                  <a:srgbClr val="000000"/>
                </a:solidFill>
              </a:rPr>
              <a:t>[2013]7</a:t>
            </a:r>
            <a:r>
              <a:rPr lang="zh-CN" altLang="en-US" sz="2000" dirty="0">
                <a:solidFill>
                  <a:srgbClr val="000000"/>
                </a:solidFill>
              </a:rPr>
              <a:t>号）为加强保费补贴资金管理，提高财政资金使用效益，自</a:t>
            </a:r>
            <a:r>
              <a:rPr lang="en-US" altLang="zh-CN" sz="2000" dirty="0">
                <a:solidFill>
                  <a:srgbClr val="000000"/>
                </a:solidFill>
              </a:rPr>
              <a:t>2013</a:t>
            </a:r>
            <a:r>
              <a:rPr lang="zh-CN" altLang="en-US" sz="2000" dirty="0">
                <a:solidFill>
                  <a:srgbClr val="000000"/>
                </a:solidFill>
              </a:rPr>
              <a:t>年起选择</a:t>
            </a:r>
            <a:r>
              <a:rPr lang="zh-CN" altLang="en-US" sz="2000" dirty="0">
                <a:solidFill>
                  <a:srgbClr val="FF0000"/>
                </a:solidFill>
              </a:rPr>
              <a:t>山西、内蒙古、黑龙江、江苏、浙江、安徽、湖北、湖南、海南、四川</a:t>
            </a:r>
            <a:r>
              <a:rPr lang="en-US" altLang="zh-CN" sz="2000" dirty="0">
                <a:solidFill>
                  <a:srgbClr val="FF0000"/>
                </a:solidFill>
              </a:rPr>
              <a:t>10</a:t>
            </a:r>
            <a:r>
              <a:rPr lang="zh-CN" altLang="en-US" sz="2000" dirty="0">
                <a:solidFill>
                  <a:srgbClr val="FF0000"/>
                </a:solidFill>
              </a:rPr>
              <a:t>个省</a:t>
            </a:r>
            <a:r>
              <a:rPr lang="zh-CN" altLang="en-US" sz="2000" dirty="0">
                <a:solidFill>
                  <a:srgbClr val="000000"/>
                </a:solidFill>
              </a:rPr>
              <a:t>（区）开展农业保险保费补贴绩效评价试点工作，鼓励其他省（区、市）结合本地实际探索试点</a:t>
            </a:r>
          </a:p>
          <a:p>
            <a:endParaRPr lang="zh-CN" altLang="en-US" dirty="0"/>
          </a:p>
        </p:txBody>
      </p:sp>
    </p:spTree>
    <p:extLst>
      <p:ext uri="{BB962C8B-B14F-4D97-AF65-F5344CB8AC3E}">
        <p14:creationId xmlns:p14="http://schemas.microsoft.com/office/powerpoint/2010/main" val="21305050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9314" y="202067"/>
            <a:ext cx="8229600" cy="1143000"/>
          </a:xfrm>
        </p:spPr>
        <p:txBody>
          <a:bodyPr/>
          <a:lstStyle/>
          <a:p>
            <a:r>
              <a:rPr lang="zh-CN" altLang="en-US" b="1" dirty="0" smtClean="0">
                <a:latin typeface="微软雅黑" pitchFamily="34" charset="-122"/>
                <a:ea typeface="微软雅黑" pitchFamily="34" charset="-122"/>
              </a:rPr>
              <a:t>国内绩效评价体系几乎空白</a:t>
            </a:r>
            <a:endParaRPr lang="zh-CN" altLang="en-US" b="1" dirty="0">
              <a:latin typeface="微软雅黑" pitchFamily="34" charset="-122"/>
              <a:ea typeface="微软雅黑" pitchFamily="34" charset="-122"/>
            </a:endParaRPr>
          </a:p>
        </p:txBody>
      </p:sp>
      <p:pic>
        <p:nvPicPr>
          <p:cNvPr id="8" name="内容占位符 7"/>
          <p:cNvPicPr>
            <a:picLocks noGrp="1"/>
          </p:cNvPicPr>
          <p:nvPr>
            <p:ph idx="1"/>
          </p:nvPr>
        </p:nvPicPr>
        <p:blipFill rotWithShape="1">
          <a:blip r:embed="rId2">
            <a:extLst>
              <a:ext uri="{28A0092B-C50C-407E-A947-70E740481C1C}">
                <a14:useLocalDpi xmlns:a14="http://schemas.microsoft.com/office/drawing/2010/main" val="0"/>
              </a:ext>
            </a:extLst>
          </a:blip>
          <a:srcRect l="10677" t="14546" r="-1"/>
          <a:stretch/>
        </p:blipFill>
        <p:spPr bwMode="auto">
          <a:xfrm>
            <a:off x="2238430" y="1181073"/>
            <a:ext cx="969226" cy="852510"/>
          </a:xfrm>
          <a:prstGeom prst="rect">
            <a:avLst/>
          </a:prstGeom>
          <a:ln>
            <a:noFill/>
          </a:ln>
          <a:extLst>
            <a:ext uri="{53640926-AAD7-44D8-BBD7-CCE9431645EC}">
              <a14:shadowObscured xmlns:a14="http://schemas.microsoft.com/office/drawing/2010/main"/>
            </a:ext>
          </a:extLst>
        </p:spPr>
      </p:pic>
      <p:sp>
        <p:nvSpPr>
          <p:cNvPr id="9" name="TextBox 8"/>
          <p:cNvSpPr txBox="1"/>
          <p:nvPr/>
        </p:nvSpPr>
        <p:spPr>
          <a:xfrm>
            <a:off x="3410857" y="1181073"/>
            <a:ext cx="1103086" cy="830997"/>
          </a:xfrm>
          <a:prstGeom prst="rect">
            <a:avLst/>
          </a:prstGeom>
          <a:noFill/>
        </p:spPr>
        <p:txBody>
          <a:bodyPr wrap="square" rtlCol="0">
            <a:spAutoFit/>
          </a:bodyPr>
          <a:lstStyle/>
          <a:p>
            <a:r>
              <a:rPr lang="en-US" altLang="zh-CN" sz="4800" dirty="0">
                <a:solidFill>
                  <a:srgbClr val="000000"/>
                </a:solidFill>
                <a:latin typeface="Brush Script MT" pitchFamily="66" charset="0"/>
              </a:rPr>
              <a:t>VS</a:t>
            </a:r>
            <a:endParaRPr lang="zh-CN" altLang="en-US" sz="4800" dirty="0">
              <a:solidFill>
                <a:srgbClr val="000000"/>
              </a:solidFill>
              <a:latin typeface="Brush Script MT" pitchFamily="66" charset="0"/>
            </a:endParaRPr>
          </a:p>
        </p:txBody>
      </p:sp>
      <p:pic>
        <p:nvPicPr>
          <p:cNvPr id="10" name="图片 9"/>
          <p:cNvPicPr/>
          <p:nvPr/>
        </p:nvPicPr>
        <p:blipFill>
          <a:blip r:embed="rId3">
            <a:extLst>
              <a:ext uri="{28A0092B-C50C-407E-A947-70E740481C1C}">
                <a14:useLocalDpi xmlns:a14="http://schemas.microsoft.com/office/drawing/2010/main" val="0"/>
              </a:ext>
            </a:extLst>
          </a:blip>
          <a:stretch>
            <a:fillRect/>
          </a:stretch>
        </p:blipFill>
        <p:spPr>
          <a:xfrm>
            <a:off x="4373221" y="1128272"/>
            <a:ext cx="906916" cy="883798"/>
          </a:xfrm>
          <a:prstGeom prst="rect">
            <a:avLst/>
          </a:prstGeom>
        </p:spPr>
      </p:pic>
      <p:sp>
        <p:nvSpPr>
          <p:cNvPr id="12" name="左大括号 11"/>
          <p:cNvSpPr/>
          <p:nvPr/>
        </p:nvSpPr>
        <p:spPr>
          <a:xfrm rot="5400000">
            <a:off x="3311098" y="7261"/>
            <a:ext cx="968776" cy="4978398"/>
          </a:xfrm>
          <a:prstGeom prst="leftBrace">
            <a:avLst/>
          </a:prstGeom>
          <a:ln/>
        </p:spPr>
        <p:style>
          <a:lnRef idx="3">
            <a:schemeClr val="dk1"/>
          </a:lnRef>
          <a:fillRef idx="0">
            <a:schemeClr val="dk1"/>
          </a:fillRef>
          <a:effectRef idx="2">
            <a:schemeClr val="dk1"/>
          </a:effectRef>
          <a:fontRef idx="minor">
            <a:schemeClr val="tx1"/>
          </a:fontRef>
        </p:style>
        <p:txBody>
          <a:bodyPr rtlCol="0" anchor="ctr"/>
          <a:lstStyle/>
          <a:p>
            <a:pPr algn="ctr"/>
            <a:endParaRPr lang="zh-CN" altLang="en-US">
              <a:solidFill>
                <a:srgbClr val="000000"/>
              </a:solidFill>
            </a:endParaRPr>
          </a:p>
        </p:txBody>
      </p:sp>
      <p:graphicFrame>
        <p:nvGraphicFramePr>
          <p:cNvPr id="18" name="图示 17"/>
          <p:cNvGraphicFramePr/>
          <p:nvPr>
            <p:extLst>
              <p:ext uri="{D42A27DB-BD31-4B8C-83A1-F6EECF244321}">
                <p14:modId xmlns:p14="http://schemas.microsoft.com/office/powerpoint/2010/main" val="2824104899"/>
              </p:ext>
            </p:extLst>
          </p:nvPr>
        </p:nvGraphicFramePr>
        <p:xfrm>
          <a:off x="653143" y="3242101"/>
          <a:ext cx="1814286" cy="10450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7" name="图示 16"/>
          <p:cNvGraphicFramePr/>
          <p:nvPr>
            <p:extLst>
              <p:ext uri="{D42A27DB-BD31-4B8C-83A1-F6EECF244321}">
                <p14:modId xmlns:p14="http://schemas.microsoft.com/office/powerpoint/2010/main" val="3971224609"/>
              </p:ext>
            </p:extLst>
          </p:nvPr>
        </p:nvGraphicFramePr>
        <p:xfrm>
          <a:off x="3077028" y="3271129"/>
          <a:ext cx="1886857" cy="89988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6" name="图示 15"/>
          <p:cNvGraphicFramePr/>
          <p:nvPr>
            <p:extLst>
              <p:ext uri="{D42A27DB-BD31-4B8C-83A1-F6EECF244321}">
                <p14:modId xmlns:p14="http://schemas.microsoft.com/office/powerpoint/2010/main" val="3534093787"/>
              </p:ext>
            </p:extLst>
          </p:nvPr>
        </p:nvGraphicFramePr>
        <p:xfrm>
          <a:off x="5280136" y="3271130"/>
          <a:ext cx="1918949" cy="111760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24" name="图示 23"/>
          <p:cNvGraphicFramePr/>
          <p:nvPr>
            <p:extLst>
              <p:ext uri="{D42A27DB-BD31-4B8C-83A1-F6EECF244321}">
                <p14:modId xmlns:p14="http://schemas.microsoft.com/office/powerpoint/2010/main" val="2613379509"/>
              </p:ext>
            </p:extLst>
          </p:nvPr>
        </p:nvGraphicFramePr>
        <p:xfrm>
          <a:off x="413657" y="4758160"/>
          <a:ext cx="6763657" cy="1669143"/>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Tree>
    <p:extLst>
      <p:ext uri="{BB962C8B-B14F-4D97-AF65-F5344CB8AC3E}">
        <p14:creationId xmlns:p14="http://schemas.microsoft.com/office/powerpoint/2010/main" val="351333219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1600" y="261938"/>
            <a:ext cx="8229600" cy="1143000"/>
          </a:xfrm>
        </p:spPr>
        <p:txBody>
          <a:bodyPr/>
          <a:lstStyle/>
          <a:p>
            <a:r>
              <a:rPr lang="zh-CN" altLang="en-US" b="1" dirty="0" smtClean="0">
                <a:latin typeface="微软雅黑" pitchFamily="34" charset="-122"/>
                <a:ea typeface="微软雅黑" pitchFamily="34" charset="-122"/>
              </a:rPr>
              <a:t>二、文献综述</a:t>
            </a:r>
            <a:endParaRPr lang="zh-CN" altLang="en-US" b="1" dirty="0">
              <a:latin typeface="微软雅黑" pitchFamily="34" charset="-122"/>
              <a:ea typeface="微软雅黑" pitchFamily="34" charset="-122"/>
            </a:endParaRPr>
          </a:p>
        </p:txBody>
      </p:sp>
      <p:sp>
        <p:nvSpPr>
          <p:cNvPr id="3" name="内容占位符 2"/>
          <p:cNvSpPr>
            <a:spLocks noGrp="1"/>
          </p:cNvSpPr>
          <p:nvPr>
            <p:ph idx="1"/>
          </p:nvPr>
        </p:nvSpPr>
        <p:spPr>
          <a:xfrm>
            <a:off x="469900" y="1257300"/>
            <a:ext cx="6819900" cy="4525963"/>
          </a:xfrm>
        </p:spPr>
        <p:txBody>
          <a:bodyPr/>
          <a:lstStyle/>
          <a:p>
            <a:r>
              <a:rPr lang="zh-CN" altLang="zh-CN" sz="2000" dirty="0"/>
              <a:t>早在上个世纪，美国农业部就发布了</a:t>
            </a:r>
            <a:r>
              <a:rPr lang="en-US" altLang="zh-CN" sz="2000" i="1" dirty="0"/>
              <a:t>program evaluation handbook</a:t>
            </a:r>
            <a:r>
              <a:rPr lang="en-US" altLang="zh-CN" sz="2000" dirty="0"/>
              <a:t> </a:t>
            </a:r>
            <a:r>
              <a:rPr lang="en-US" altLang="zh-CN" sz="2000" baseline="30000" dirty="0"/>
              <a:t>[1]</a:t>
            </a:r>
            <a:r>
              <a:rPr lang="en-US" altLang="zh-CN" sz="2000" dirty="0"/>
              <a:t> </a:t>
            </a:r>
            <a:r>
              <a:rPr lang="zh-CN" altLang="zh-CN" sz="2000" dirty="0"/>
              <a:t>，建议从产量风险、价格风险和收入风险三个角度建立绩效评价体系，对美国农险政策的实施具有很强的指导和监督作用</a:t>
            </a:r>
            <a:r>
              <a:rPr lang="zh-CN" altLang="zh-CN" sz="2000" dirty="0" smtClean="0"/>
              <a:t>。</a:t>
            </a:r>
            <a:endParaRPr lang="en-US" altLang="zh-CN" sz="2000" dirty="0" smtClean="0"/>
          </a:p>
          <a:p>
            <a:r>
              <a:rPr lang="zh-CN" altLang="zh-CN" sz="2000" dirty="0" smtClean="0"/>
              <a:t>随后</a:t>
            </a:r>
            <a:r>
              <a:rPr lang="zh-CN" altLang="zh-CN" sz="2000" dirty="0"/>
              <a:t>，许多专家学者对绩效评价体系做进一步的完善。</a:t>
            </a:r>
            <a:r>
              <a:rPr lang="en-US" altLang="zh-CN" sz="2000" dirty="0"/>
              <a:t>David </a:t>
            </a:r>
            <a:r>
              <a:rPr lang="en-US" altLang="zh-CN" sz="2000" dirty="0" err="1"/>
              <a:t>Appel</a:t>
            </a:r>
            <a:r>
              <a:rPr lang="zh-CN" altLang="zh-CN" sz="2000" dirty="0"/>
              <a:t>和</a:t>
            </a:r>
            <a:r>
              <a:rPr lang="en-US" altLang="zh-CN" sz="2000" dirty="0"/>
              <a:t>Philip </a:t>
            </a:r>
            <a:r>
              <a:rPr lang="en-US" altLang="zh-CN" sz="2000" dirty="0" err="1"/>
              <a:t>S.Borba</a:t>
            </a:r>
            <a:r>
              <a:rPr lang="zh-CN" altLang="zh-CN" sz="2000" dirty="0"/>
              <a:t>（</a:t>
            </a:r>
            <a:r>
              <a:rPr lang="en-US" altLang="zh-CN" sz="2000" dirty="0"/>
              <a:t>19XX</a:t>
            </a:r>
            <a:r>
              <a:rPr lang="zh-CN" altLang="zh-CN" sz="2000" dirty="0"/>
              <a:t>）</a:t>
            </a:r>
            <a:r>
              <a:rPr lang="en-US" altLang="zh-CN" sz="2000" baseline="30000" dirty="0"/>
              <a:t>[2]</a:t>
            </a:r>
            <a:r>
              <a:rPr lang="zh-CN" altLang="zh-CN" sz="2000" dirty="0"/>
              <a:t>站在保险公司的角度分析了参加保险保费补贴政策的保险公司的历史平均回报率，以预测这一政策的可持续性</a:t>
            </a:r>
            <a:r>
              <a:rPr lang="zh-CN" altLang="zh-CN" sz="2000" dirty="0" smtClean="0"/>
              <a:t>。</a:t>
            </a:r>
            <a:endParaRPr lang="en-US" altLang="zh-CN" sz="2000" dirty="0" smtClean="0"/>
          </a:p>
          <a:p>
            <a:r>
              <a:rPr lang="en-US" altLang="zh-CN" sz="2000" dirty="0" smtClean="0"/>
              <a:t>Monte </a:t>
            </a:r>
            <a:r>
              <a:rPr lang="en-US" altLang="zh-CN" sz="2000" dirty="0"/>
              <a:t>L. </a:t>
            </a:r>
            <a:r>
              <a:rPr lang="en-US" altLang="zh-CN" sz="2000" dirty="0" err="1"/>
              <a:t>Vandeveer</a:t>
            </a:r>
            <a:r>
              <a:rPr lang="zh-CN" altLang="zh-CN" sz="2000" dirty="0"/>
              <a:t>和</a:t>
            </a:r>
            <a:r>
              <a:rPr lang="en-US" altLang="zh-CN" sz="2000" dirty="0"/>
              <a:t>C. Edwin Young</a:t>
            </a:r>
            <a:r>
              <a:rPr lang="zh-CN" altLang="zh-CN" sz="2000" dirty="0"/>
              <a:t>（</a:t>
            </a:r>
            <a:r>
              <a:rPr lang="en-US" altLang="zh-CN" sz="2000" dirty="0"/>
              <a:t>2001</a:t>
            </a:r>
            <a:r>
              <a:rPr lang="zh-CN" altLang="zh-CN" sz="2000" dirty="0"/>
              <a:t>）</a:t>
            </a:r>
            <a:r>
              <a:rPr lang="en-US" altLang="zh-CN" sz="2000" baseline="30000" dirty="0"/>
              <a:t>[3]</a:t>
            </a:r>
            <a:r>
              <a:rPr lang="zh-CN" altLang="zh-CN" sz="2000" dirty="0"/>
              <a:t>则以小麦为例分析了联邦农作物保险的效果，使用</a:t>
            </a:r>
            <a:r>
              <a:rPr lang="zh-CN" altLang="zh-CN" sz="2000" dirty="0">
                <a:solidFill>
                  <a:srgbClr val="FF0000"/>
                </a:solidFill>
              </a:rPr>
              <a:t>赔付率指标</a:t>
            </a:r>
            <a:r>
              <a:rPr lang="zh-CN" altLang="zh-CN" sz="2000" dirty="0"/>
              <a:t>衡量了该政策对保险公司的影响，使用</a:t>
            </a:r>
            <a:r>
              <a:rPr lang="zh-CN" altLang="zh-CN" sz="2000" dirty="0">
                <a:solidFill>
                  <a:srgbClr val="FF0000"/>
                </a:solidFill>
              </a:rPr>
              <a:t>参保率</a:t>
            </a:r>
            <a:r>
              <a:rPr lang="zh-CN" altLang="zh-CN" sz="2000" dirty="0"/>
              <a:t>衡量了农民对这一政策的反应</a:t>
            </a:r>
            <a:r>
              <a:rPr lang="zh-CN" altLang="zh-CN" sz="2000" dirty="0" smtClean="0"/>
              <a:t>。</a:t>
            </a:r>
          </a:p>
          <a:p>
            <a:r>
              <a:rPr lang="zh-CN" altLang="zh-CN" sz="2000" dirty="0" smtClean="0"/>
              <a:t>评价体系的建立都是</a:t>
            </a:r>
            <a:r>
              <a:rPr lang="zh-CN" altLang="zh-CN" sz="2000" dirty="0" smtClean="0">
                <a:solidFill>
                  <a:srgbClr val="FF0000"/>
                </a:solidFill>
              </a:rPr>
              <a:t>基于美国高度发达的金融、保险市场以及政府大量财政补贴的前提</a:t>
            </a:r>
            <a:r>
              <a:rPr lang="zh-CN" altLang="zh-CN" sz="2000" dirty="0" smtClean="0"/>
              <a:t>，其具体内容对我国建立保险保费绩效评价体系的借鉴意义有限。</a:t>
            </a:r>
          </a:p>
          <a:p>
            <a:endParaRPr lang="zh-CN" altLang="en-US" dirty="0"/>
          </a:p>
        </p:txBody>
      </p:sp>
    </p:spTree>
    <p:extLst>
      <p:ext uri="{BB962C8B-B14F-4D97-AF65-F5344CB8AC3E}">
        <p14:creationId xmlns:p14="http://schemas.microsoft.com/office/powerpoint/2010/main" val="26196481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06400" y="325438"/>
            <a:ext cx="8229600" cy="1143000"/>
          </a:xfrm>
        </p:spPr>
        <p:txBody>
          <a:bodyPr/>
          <a:lstStyle/>
          <a:p>
            <a:r>
              <a:rPr lang="zh-CN" altLang="en-US" b="1" dirty="0">
                <a:latin typeface="微软雅黑" pitchFamily="34" charset="-122"/>
                <a:ea typeface="微软雅黑" pitchFamily="34" charset="-122"/>
              </a:rPr>
              <a:t>二、文献综述</a:t>
            </a:r>
            <a:endParaRPr lang="zh-CN" altLang="en-US" dirty="0"/>
          </a:p>
        </p:txBody>
      </p:sp>
      <p:sp>
        <p:nvSpPr>
          <p:cNvPr id="3" name="内容占位符 2"/>
          <p:cNvSpPr>
            <a:spLocks noGrp="1"/>
          </p:cNvSpPr>
          <p:nvPr>
            <p:ph idx="1"/>
          </p:nvPr>
        </p:nvSpPr>
        <p:spPr>
          <a:xfrm>
            <a:off x="469900" y="1397000"/>
            <a:ext cx="6845300" cy="4525963"/>
          </a:xfrm>
        </p:spPr>
        <p:txBody>
          <a:bodyPr/>
          <a:lstStyle/>
          <a:p>
            <a:r>
              <a:rPr lang="zh-CN" altLang="zh-CN" sz="2000" dirty="0"/>
              <a:t>在国内，安徽省农业部（</a:t>
            </a:r>
            <a:r>
              <a:rPr lang="en-US" altLang="zh-CN" sz="2000" dirty="0"/>
              <a:t>2012</a:t>
            </a:r>
            <a:r>
              <a:rPr lang="zh-CN" altLang="zh-CN" sz="2000" dirty="0"/>
              <a:t>）</a:t>
            </a:r>
            <a:r>
              <a:rPr lang="en-US" altLang="zh-CN" sz="2000" baseline="30000" dirty="0"/>
              <a:t>[4]</a:t>
            </a:r>
            <a:r>
              <a:rPr lang="zh-CN" altLang="zh-CN" sz="2000" dirty="0"/>
              <a:t>率先颁布了农业保险保费补贴绩效评价方案，该方案的出台初步填补了此领域的空白。该体系从项目决策、项目管理和项目绩效三方面对保险保费补贴政策展开评价，对我们建立绩效评价体系有起到一定的借鉴作用</a:t>
            </a:r>
            <a:r>
              <a:rPr lang="zh-CN" altLang="zh-CN" sz="2000" dirty="0" smtClean="0"/>
              <a:t>。</a:t>
            </a:r>
            <a:endParaRPr lang="en-US" altLang="zh-CN" sz="2000" dirty="0" smtClean="0"/>
          </a:p>
          <a:p>
            <a:r>
              <a:rPr lang="zh-CN" altLang="zh-CN" sz="2000" dirty="0" smtClean="0"/>
              <a:t>杨</a:t>
            </a:r>
            <a:r>
              <a:rPr lang="zh-CN" altLang="zh-CN" sz="2000" dirty="0"/>
              <a:t>继秀（</a:t>
            </a:r>
            <a:r>
              <a:rPr lang="en-US" altLang="zh-CN" sz="2000" dirty="0"/>
              <a:t>2009</a:t>
            </a:r>
            <a:r>
              <a:rPr lang="zh-CN" altLang="zh-CN" sz="2000" dirty="0"/>
              <a:t>）</a:t>
            </a:r>
            <a:r>
              <a:rPr lang="en-US" altLang="zh-CN" sz="2000" baseline="30000" dirty="0"/>
              <a:t>[6]</a:t>
            </a:r>
            <a:r>
              <a:rPr lang="zh-CN" altLang="zh-CN" sz="2000" dirty="0"/>
              <a:t>在《农机购置补贴政策绩效研究》一文中，便是采用层次分析方法对湖南省农机购置补贴政策实施的绩效从提高生产力、社会效益、经济效益、生态效益四个一级指标入手，再在四个一级指标下面分成十一个二级指标，分三层指标进行绩效测评研究，以此来证明农机购置补贴政策的绩效成就，从而也发现了在湖南省实施农机购置补贴政策过程中存在的一些问题，并提出几点建议。</a:t>
            </a:r>
            <a:endParaRPr lang="zh-CN" altLang="en-US" sz="2000" dirty="0"/>
          </a:p>
        </p:txBody>
      </p:sp>
    </p:spTree>
    <p:extLst>
      <p:ext uri="{BB962C8B-B14F-4D97-AF65-F5344CB8AC3E}">
        <p14:creationId xmlns:p14="http://schemas.microsoft.com/office/powerpoint/2010/main" val="2857254492"/>
      </p:ext>
    </p:extLst>
  </p:cSld>
  <p:clrMapOvr>
    <a:masterClrMapping/>
  </p:clrMapOvr>
  <p:timing>
    <p:tnLst>
      <p:par>
        <p:cTn id="1" dur="indefinite" restart="never" nodeType="tmRoot"/>
      </p:par>
    </p:tnLst>
  </p:timing>
</p:sld>
</file>

<file path=ppt/theme/theme1.xml><?xml version="1.0" encoding="utf-8"?>
<a:theme xmlns:a="http://schemas.openxmlformats.org/drawingml/2006/main" name="www.pptchina.com">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www.pptchina.com">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自定义设计方案">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自定义设计方案">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自定义设计方案">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自定义设计方案">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自定义设计方案">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自定义设计方案">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157257822</TotalTime>
  <Pages>0</Pages>
  <Words>3299</Words>
  <Characters>0</Characters>
  <Application>Microsoft Office PowerPoint</Application>
  <DocSecurity>0</DocSecurity>
  <PresentationFormat>全屏显示(4:3)</PresentationFormat>
  <Lines>0</Lines>
  <Paragraphs>494</Paragraphs>
  <Slides>43</Slides>
  <Notes>1</Notes>
  <HiddenSlides>0</HiddenSlides>
  <MMClips>0</MMClips>
  <ScaleCrop>false</ScaleCrop>
  <HeadingPairs>
    <vt:vector size="4" baseType="variant">
      <vt:variant>
        <vt:lpstr>主题</vt:lpstr>
      </vt:variant>
      <vt:variant>
        <vt:i4>4</vt:i4>
      </vt:variant>
      <vt:variant>
        <vt:lpstr>幻灯片标题</vt:lpstr>
      </vt:variant>
      <vt:variant>
        <vt:i4>43</vt:i4>
      </vt:variant>
    </vt:vector>
  </HeadingPairs>
  <TitlesOfParts>
    <vt:vector size="47" baseType="lpstr">
      <vt:lpstr>www.pptchina.com</vt:lpstr>
      <vt:lpstr>自定义设计方案</vt:lpstr>
      <vt:lpstr>1_自定义设计方案</vt:lpstr>
      <vt:lpstr>2_自定义设计方案</vt:lpstr>
      <vt:lpstr>PowerPoint 演示文稿</vt:lpstr>
      <vt:lpstr>宣讲提纲</vt:lpstr>
      <vt:lpstr>一、研究背景</vt:lpstr>
      <vt:lpstr>农业保险大发展</vt:lpstr>
      <vt:lpstr>农业保险保费财政补贴政策</vt:lpstr>
      <vt:lpstr>财政补贴政策的绩效评价</vt:lpstr>
      <vt:lpstr>国内绩效评价体系几乎空白</vt:lpstr>
      <vt:lpstr>二、文献综述</vt:lpstr>
      <vt:lpstr>二、文献综述</vt:lpstr>
      <vt:lpstr>PowerPoint 演示文稿</vt:lpstr>
      <vt:lpstr>PowerPoint 演示文稿</vt:lpstr>
      <vt:lpstr>PowerPoint 演示文稿</vt:lpstr>
      <vt:lpstr>PowerPoint 演示文稿</vt:lpstr>
      <vt:lpstr>PowerPoint 演示文稿</vt:lpstr>
      <vt:lpstr>PowerPoint 演示文稿</vt:lpstr>
      <vt:lpstr>吉林省种植业保费构成比例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蓝色麦穗农作物PPT模板(简约版)</dc:title>
  <dc:creator>PPTCHINA</dc:creator>
  <cp:lastModifiedBy>china</cp:lastModifiedBy>
  <cp:revision>83</cp:revision>
  <cp:lastPrinted>1899-12-30T00:00:00Z</cp:lastPrinted>
  <dcterms:created xsi:type="dcterms:W3CDTF">2011-08-15T07:49:00Z</dcterms:created>
  <dcterms:modified xsi:type="dcterms:W3CDTF">2013-07-18T23:57:46Z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2052-8.1.0.2998</vt:lpwstr>
  </property>
</Properties>
</file>