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 id="2147483709" r:id="rId2"/>
    <p:sldMasterId id="2147483722" r:id="rId3"/>
  </p:sldMasterIdLst>
  <p:notesMasterIdLst>
    <p:notesMasterId r:id="rId37"/>
  </p:notesMasterIdLst>
  <p:handoutMasterIdLst>
    <p:handoutMasterId r:id="rId38"/>
  </p:handoutMasterIdLst>
  <p:sldIdLst>
    <p:sldId id="306" r:id="rId4"/>
    <p:sldId id="287" r:id="rId5"/>
    <p:sldId id="288" r:id="rId6"/>
    <p:sldId id="289" r:id="rId7"/>
    <p:sldId id="290" r:id="rId8"/>
    <p:sldId id="268" r:id="rId9"/>
    <p:sldId id="307" r:id="rId10"/>
    <p:sldId id="308" r:id="rId11"/>
    <p:sldId id="258" r:id="rId12"/>
    <p:sldId id="262" r:id="rId13"/>
    <p:sldId id="309" r:id="rId14"/>
    <p:sldId id="302" r:id="rId15"/>
    <p:sldId id="297" r:id="rId16"/>
    <p:sldId id="298" r:id="rId17"/>
    <p:sldId id="299" r:id="rId18"/>
    <p:sldId id="304" r:id="rId19"/>
    <p:sldId id="310" r:id="rId20"/>
    <p:sldId id="293" r:id="rId21"/>
    <p:sldId id="294" r:id="rId22"/>
    <p:sldId id="295" r:id="rId23"/>
    <p:sldId id="312" r:id="rId24"/>
    <p:sldId id="296" r:id="rId25"/>
    <p:sldId id="274" r:id="rId26"/>
    <p:sldId id="305" r:id="rId27"/>
    <p:sldId id="327" r:id="rId28"/>
    <p:sldId id="317" r:id="rId29"/>
    <p:sldId id="318" r:id="rId30"/>
    <p:sldId id="319" r:id="rId31"/>
    <p:sldId id="321" r:id="rId32"/>
    <p:sldId id="322" r:id="rId33"/>
    <p:sldId id="323" r:id="rId34"/>
    <p:sldId id="324" r:id="rId35"/>
    <p:sldId id="32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615" autoAdjust="0"/>
    <p:restoredTop sz="39084" autoAdjust="0"/>
  </p:normalViewPr>
  <p:slideViewPr>
    <p:cSldViewPr snapToGrid="0" snapToObjects="1">
      <p:cViewPr varScale="1">
        <p:scale>
          <a:sx n="47" d="100"/>
          <a:sy n="47" d="100"/>
        </p:scale>
        <p:origin x="-984" y="-96"/>
      </p:cViewPr>
      <p:guideLst>
        <p:guide orient="horz" pos="2160"/>
        <p:guide pos="2880"/>
      </p:guideLst>
    </p:cSldViewPr>
  </p:slideViewPr>
  <p:outlineViewPr>
    <p:cViewPr>
      <p:scale>
        <a:sx n="33" d="100"/>
        <a:sy n="33" d="100"/>
      </p:scale>
      <p:origin x="0" y="11142"/>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6A7499-87DE-284F-B2A5-48AB979B2F30}" type="datetimeFigureOut">
              <a:rPr lang="en-US" smtClean="0"/>
              <a:pPr/>
              <a:t>7/18/2013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6C1EBB-F251-AC4F-B407-0EB1787E9F90}" type="slidenum">
              <a:rPr lang="en-US" smtClean="0"/>
              <a:pPr/>
              <a:t>‹#›</a:t>
            </a:fld>
            <a:endParaRPr lang="en-US"/>
          </a:p>
        </p:txBody>
      </p:sp>
    </p:spTree>
    <p:extLst>
      <p:ext uri="{BB962C8B-B14F-4D97-AF65-F5344CB8AC3E}">
        <p14:creationId xmlns="" xmlns:p14="http://schemas.microsoft.com/office/powerpoint/2010/main" val="307609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791F2-CA57-4E49-8C0A-E4FDCAE4B723}" type="datetimeFigureOut">
              <a:rPr lang="en-US" smtClean="0"/>
              <a:pPr/>
              <a:t>7/18/2013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FAECC-F595-6844-921C-AA17D40F04CE}" type="slidenum">
              <a:rPr lang="en-US" smtClean="0"/>
              <a:pPr/>
              <a:t>‹#›</a:t>
            </a:fld>
            <a:endParaRPr lang="en-US"/>
          </a:p>
        </p:txBody>
      </p:sp>
    </p:spTree>
    <p:extLst>
      <p:ext uri="{BB962C8B-B14F-4D97-AF65-F5344CB8AC3E}">
        <p14:creationId xmlns="" xmlns:p14="http://schemas.microsoft.com/office/powerpoint/2010/main" val="28449440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Lin, </a:t>
            </a:r>
            <a:r>
              <a:rPr lang="en-US" dirty="0" err="1" smtClean="0"/>
              <a:t>Yijia</a:t>
            </a:r>
            <a:r>
              <a:rPr lang="en-US" dirty="0" smtClean="0"/>
              <a:t>; Wen, Min-Ming; Yu, </a:t>
            </a:r>
            <a:r>
              <a:rPr lang="en-US" dirty="0" err="1" smtClean="0"/>
              <a:t>Jifeng</a:t>
            </a:r>
            <a:r>
              <a:rPr lang="en-US" dirty="0" smtClean="0"/>
              <a:t>. North American Actuarial Journal16. 1 (2012). ENTERPRISE RISK MANAGEMENT: STRATEGIC ANTECEDENTS, RISK INTEGRATION, AND </a:t>
            </a:r>
            <a:r>
              <a:rPr lang="en-US" dirty="0" err="1" smtClean="0"/>
              <a:t>PERFORMANCEOur</a:t>
            </a:r>
            <a:r>
              <a:rPr lang="en-US" dirty="0" smtClean="0"/>
              <a:t> results show that insurers with more reinsurance purchase and greater geographic diversification are more likely to adopt ERM. </a:t>
            </a:r>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pl-PL" dirty="0" smtClean="0"/>
              <a:t>Klein, Robert; Wang, Shaun.</a:t>
            </a:r>
            <a:r>
              <a:rPr lang="en-US" dirty="0" smtClean="0"/>
              <a:t> JRI 2009,</a:t>
            </a:r>
            <a:r>
              <a:rPr lang="en-US" baseline="0" dirty="0" smtClean="0"/>
              <a:t> </a:t>
            </a:r>
            <a:r>
              <a:rPr lang="en-US" dirty="0" smtClean="0"/>
              <a:t>CATASTROPHE RISK FINANCING IN THE UNITED STATES AND THE EUROPEAN UNION: A COMPARATIVE ANALYSIS OF ALTERNATIVE REGULATORY APPROACHES</a:t>
            </a:r>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Harrington, Scott, 2008, JRI</a:t>
            </a:r>
            <a:r>
              <a:rPr lang="en-US" baseline="0" dirty="0" smtClean="0"/>
              <a:t>, </a:t>
            </a:r>
            <a:r>
              <a:rPr lang="en-US" dirty="0" smtClean="0"/>
              <a:t>THE FINANCIAL CRISIS, SYSTEMIC RISK, AND THE FUTURE OF INSURANCE REGULATION</a:t>
            </a:r>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pl-PL" dirty="0" smtClean="0"/>
              <a:t>Zanetti, R Enz, W Schaad - Sigma, 2002 –</a:t>
            </a:r>
            <a:r>
              <a:rPr lang="en-US" dirty="0" smtClean="0"/>
              <a:t>Shah and Dong- Architectural</a:t>
            </a:r>
            <a:r>
              <a:rPr lang="en-US" baseline="0" dirty="0" smtClean="0"/>
              <a:t> Institute of Japan</a:t>
            </a:r>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DM </a:t>
            </a:r>
            <a:r>
              <a:rPr lang="en-US" dirty="0" err="1" smtClean="0"/>
              <a:t>Jaffee</a:t>
            </a:r>
            <a:r>
              <a:rPr lang="en-US" dirty="0" smtClean="0"/>
              <a:t>, T Russell - Journal of Risk and Insurance, 1998</a:t>
            </a:r>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Klein, Robert W; </a:t>
            </a:r>
            <a:r>
              <a:rPr lang="en-US" dirty="0" err="1" smtClean="0"/>
              <a:t>Krohm</a:t>
            </a:r>
            <a:r>
              <a:rPr lang="en-US" dirty="0" smtClean="0"/>
              <a:t>, Gregory. Journal of Insurance Regulation</a:t>
            </a:r>
          </a:p>
        </p:txBody>
      </p:sp>
      <p:sp>
        <p:nvSpPr>
          <p:cNvPr id="4" name="Slide Number Placeholder 3"/>
          <p:cNvSpPr>
            <a:spLocks noGrp="1"/>
          </p:cNvSpPr>
          <p:nvPr>
            <p:ph type="sldNum" sz="quarter" idx="10"/>
          </p:nvPr>
        </p:nvSpPr>
        <p:spPr/>
        <p:txBody>
          <a:bodyPr/>
          <a:lstStyle/>
          <a:p>
            <a:fld id="{58BFAECC-F595-6844-921C-AA17D40F04CE}" type="slidenum">
              <a:rPr lang="en-US" smtClean="0"/>
              <a:pPr/>
              <a:t>5</a:t>
            </a:fld>
            <a:endParaRPr lang="en-US"/>
          </a:p>
        </p:txBody>
      </p:sp>
    </p:spTree>
    <p:extLst>
      <p:ext uri="{BB962C8B-B14F-4D97-AF65-F5344CB8AC3E}">
        <p14:creationId xmlns="" xmlns:p14="http://schemas.microsoft.com/office/powerpoint/2010/main" val="259929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99CF8E1-0413-441D-80CE-9DE6D696F7BF}" type="slidenum">
              <a:rPr lang="en-US"/>
              <a:pPr/>
              <a:t>31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5517"/>
            <a:ext cx="5029200" cy="41126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F00CA6-93CA-4D1D-BB90-2D951E452B36}" type="slidenum">
              <a:rPr lang="en-US"/>
              <a:pPr/>
              <a:t>7</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9998A-B425-4A3C-A5E4-B3D8CAB29CF1}" type="slidenum">
              <a:rPr lang="en-US"/>
              <a:pPr/>
              <a:t>8</a:t>
            </a:fld>
            <a:endParaRPr lang="en-US"/>
          </a:p>
        </p:txBody>
      </p:sp>
      <p:sp>
        <p:nvSpPr>
          <p:cNvPr id="146434" name="Text Box 2"/>
          <p:cNvSpPr txBox="1">
            <a:spLocks noChangeArrowheads="1"/>
          </p:cNvSpPr>
          <p:nvPr/>
        </p:nvSpPr>
        <p:spPr bwMode="auto">
          <a:xfrm>
            <a:off x="1190625" y="877888"/>
            <a:ext cx="4473575" cy="3165475"/>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6435" name="Rectangle 3"/>
          <p:cNvSpPr txBox="1">
            <a:spLocks noGrp="1" noChangeArrowheads="1"/>
          </p:cNvSpPr>
          <p:nvPr>
            <p:ph type="body"/>
          </p:nvPr>
        </p:nvSpPr>
        <p:spPr>
          <a:xfrm>
            <a:off x="1062038" y="4349750"/>
            <a:ext cx="4733925" cy="3508375"/>
          </a:xfrm>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BFAECC-F595-6844-921C-AA17D40F04CE}" type="slidenum">
              <a:rPr lang="en-US" smtClean="0"/>
              <a:pPr/>
              <a:t>10</a:t>
            </a:fld>
            <a:endParaRPr lang="en-US"/>
          </a:p>
        </p:txBody>
      </p:sp>
    </p:spTree>
    <p:extLst>
      <p:ext uri="{BB962C8B-B14F-4D97-AF65-F5344CB8AC3E}">
        <p14:creationId xmlns="" xmlns:p14="http://schemas.microsoft.com/office/powerpoint/2010/main" val="17756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FAECC-F595-6844-921C-AA17D40F04CE}" type="slidenum">
              <a:rPr lang="en-US" smtClean="0"/>
              <a:pPr/>
              <a:t>17</a:t>
            </a:fld>
            <a:endParaRPr lang="en-US"/>
          </a:p>
        </p:txBody>
      </p:sp>
    </p:spTree>
    <p:extLst>
      <p:ext uri="{BB962C8B-B14F-4D97-AF65-F5344CB8AC3E}">
        <p14:creationId xmlns="" xmlns:p14="http://schemas.microsoft.com/office/powerpoint/2010/main" val="400218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DE98098-EAAE-41B2-A610-D982DFB8E473}" type="slidenum">
              <a:rPr lang="en-US"/>
              <a:pPr/>
              <a:t>26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5517"/>
            <a:ext cx="5029200" cy="41126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BE46FA0-2D9E-4877-ACDC-93142A60027C}" type="slidenum">
              <a:rPr lang="en-US"/>
              <a:pPr/>
              <a:t>27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5517"/>
            <a:ext cx="5029200" cy="41126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Exactly what commission has been doing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A4FA9ED-B1B0-4B3E-ABEA-118D44722CA8}" type="slidenum">
              <a:rPr lang="en-US"/>
              <a:pPr/>
              <a:t>28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5517"/>
            <a:ext cx="5029200" cy="41126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04AD979-D3DA-400B-B833-EE063C570A28}" type="slidenum">
              <a:rPr lang="en-US"/>
              <a:pPr/>
              <a:t>30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5517"/>
            <a:ext cx="5029200" cy="41126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130628"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a:t>
            </a:r>
            <a:endParaRPr lang="en-US" dirty="0"/>
          </a:p>
        </p:txBody>
      </p:sp>
      <p:sp>
        <p:nvSpPr>
          <p:cNvPr id="17" name="Footer Placeholder 16"/>
          <p:cNvSpPr>
            <a:spLocks noGrp="1"/>
          </p:cNvSpPr>
          <p:nvPr>
            <p:ph type="ftr" sz="quarter" idx="11"/>
          </p:nvPr>
        </p:nvSpPr>
        <p:spPr/>
        <p:txBody>
          <a:bodyPr/>
          <a:lstStyle/>
          <a:p>
            <a:r>
              <a:rPr lang="en-US" smtClean="0"/>
              <a:t>2013 CICIRM  Meeting</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12AA694-00EB-4F4B-AABB-6F50FB17891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t>
            </a:r>
            <a:endParaRPr lang="en-US"/>
          </a:p>
        </p:txBody>
      </p:sp>
      <p:sp>
        <p:nvSpPr>
          <p:cNvPr id="5" name="Footer Placeholder 4"/>
          <p:cNvSpPr>
            <a:spLocks noGrp="1"/>
          </p:cNvSpPr>
          <p:nvPr>
            <p:ph type="ftr" sz="quarter" idx="11"/>
          </p:nvPr>
        </p:nvSpPr>
        <p:spPr/>
        <p:txBody>
          <a:bodyPr/>
          <a:lstStyle/>
          <a:p>
            <a:r>
              <a:rPr lang="en-US" smtClean="0"/>
              <a:t>2013 CICIRM  Meeting</a:t>
            </a:r>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t>
            </a:r>
            <a:endParaRPr lang="en-US"/>
          </a:p>
        </p:txBody>
      </p:sp>
      <p:sp>
        <p:nvSpPr>
          <p:cNvPr id="5" name="Footer Placeholder 4"/>
          <p:cNvSpPr>
            <a:spLocks noGrp="1"/>
          </p:cNvSpPr>
          <p:nvPr>
            <p:ph type="ftr" sz="quarter" idx="11"/>
          </p:nvPr>
        </p:nvSpPr>
        <p:spPr/>
        <p:txBody>
          <a:bodyPr/>
          <a:lstStyle/>
          <a:p>
            <a:r>
              <a:rPr lang="en-US" smtClean="0"/>
              <a:t>2013 CICIRM  Meeting</a:t>
            </a:r>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extLst>
      <p:ext uri="{BB962C8B-B14F-4D97-AF65-F5344CB8AC3E}">
        <p14:creationId xmlns="" xmlns:p14="http://schemas.microsoft.com/office/powerpoint/2010/main" val="37760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p:txBody>
          <a:bodyPr/>
          <a:lstStyle>
            <a:lvl1pPr>
              <a:spcBef>
                <a:spcPts val="0"/>
              </a:spcBef>
              <a:defRPr sz="2400"/>
            </a:lvl1pPr>
            <a:lvl2pPr>
              <a:spcBef>
                <a:spcPts val="0"/>
              </a:spcBef>
              <a:defRPr/>
            </a:lvl2pPr>
            <a:lvl3pPr>
              <a:spcBef>
                <a:spcPts val="0"/>
              </a:spcBef>
              <a:defRPr/>
            </a:lvl3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1788118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1731957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3478161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2625300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289451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27052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328286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a:t>
            </a:r>
            <a:endParaRPr lang="en-US" dirty="0"/>
          </a:p>
        </p:txBody>
      </p:sp>
      <p:sp>
        <p:nvSpPr>
          <p:cNvPr id="5" name="Footer Placeholder 4"/>
          <p:cNvSpPr>
            <a:spLocks noGrp="1"/>
          </p:cNvSpPr>
          <p:nvPr>
            <p:ph type="ftr" sz="quarter" idx="11"/>
          </p:nvPr>
        </p:nvSpPr>
        <p:spPr/>
        <p:txBody>
          <a:bodyPr/>
          <a:lstStyle/>
          <a:p>
            <a:r>
              <a:rPr lang="en-US" smtClean="0"/>
              <a:t>2013 CICIRM  Meeting</a:t>
            </a:r>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3054647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150647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3444638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104475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extLst>
      <p:ext uri="{BB962C8B-B14F-4D97-AF65-F5344CB8AC3E}">
        <p14:creationId xmlns="" xmlns:p14="http://schemas.microsoft.com/office/powerpoint/2010/main" val="4150028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p:txBody>
          <a:bodyPr/>
          <a:lstStyle>
            <a:lvl1pPr>
              <a:spcBef>
                <a:spcPts val="0"/>
              </a:spcBef>
              <a:defRPr sz="2400"/>
            </a:lvl1pPr>
            <a:lvl2pPr>
              <a:spcBef>
                <a:spcPts val="0"/>
              </a:spcBef>
              <a:defRPr/>
            </a:lvl2pPr>
            <a:lvl3pPr>
              <a:spcBef>
                <a:spcPts val="0"/>
              </a:spcBef>
              <a:defRPr/>
            </a:lvl3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22010003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382694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1985728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1813481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284625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a:t>
            </a:r>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2013 CICIRM  Meeting</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12AA694-00EB-4F4B-AABB-6F50FB17891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1433011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4227226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2881812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3693261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636463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24797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a:t>
            </a:r>
            <a:endParaRPr lang="en-US"/>
          </a:p>
        </p:txBody>
      </p:sp>
      <p:sp>
        <p:nvSpPr>
          <p:cNvPr id="6" name="Footer Placeholder 5"/>
          <p:cNvSpPr>
            <a:spLocks noGrp="1"/>
          </p:cNvSpPr>
          <p:nvPr>
            <p:ph type="ftr" sz="quarter" idx="11"/>
          </p:nvPr>
        </p:nvSpPr>
        <p:spPr/>
        <p:txBody>
          <a:bodyPr/>
          <a:lstStyle/>
          <a:p>
            <a:r>
              <a:rPr lang="en-US" smtClean="0"/>
              <a:t>2013 CICIRM  Meeting</a:t>
            </a:r>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a:t>
            </a:r>
            <a:endParaRPr lang="en-US"/>
          </a:p>
        </p:txBody>
      </p:sp>
      <p:sp>
        <p:nvSpPr>
          <p:cNvPr id="8" name="Footer Placeholder 7"/>
          <p:cNvSpPr>
            <a:spLocks noGrp="1"/>
          </p:cNvSpPr>
          <p:nvPr>
            <p:ph type="ftr" sz="quarter" idx="11"/>
          </p:nvPr>
        </p:nvSpPr>
        <p:spPr/>
        <p:txBody>
          <a:bodyPr/>
          <a:lstStyle/>
          <a:p>
            <a:r>
              <a:rPr lang="en-US" smtClean="0"/>
              <a:t>2013 CICIRM  Meeting</a:t>
            </a:r>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a:t>
            </a:r>
            <a:endParaRPr lang="en-US"/>
          </a:p>
        </p:txBody>
      </p:sp>
      <p:sp>
        <p:nvSpPr>
          <p:cNvPr id="4" name="Footer Placeholder 3"/>
          <p:cNvSpPr>
            <a:spLocks noGrp="1"/>
          </p:cNvSpPr>
          <p:nvPr>
            <p:ph type="ftr" sz="quarter" idx="11"/>
          </p:nvPr>
        </p:nvSpPr>
        <p:spPr/>
        <p:txBody>
          <a:bodyPr/>
          <a:lstStyle/>
          <a:p>
            <a:r>
              <a:rPr lang="en-US" smtClean="0"/>
              <a:t>2013 CICIRM  Meeting</a:t>
            </a:r>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t>
            </a:r>
            <a:endParaRPr lang="en-US"/>
          </a:p>
        </p:txBody>
      </p:sp>
      <p:sp>
        <p:nvSpPr>
          <p:cNvPr id="3" name="Footer Placeholder 2"/>
          <p:cNvSpPr>
            <a:spLocks noGrp="1"/>
          </p:cNvSpPr>
          <p:nvPr>
            <p:ph type="ftr" sz="quarter" idx="11"/>
          </p:nvPr>
        </p:nvSpPr>
        <p:spPr/>
        <p:txBody>
          <a:bodyPr/>
          <a:lstStyle/>
          <a:p>
            <a:r>
              <a:rPr lang="en-US" smtClean="0"/>
              <a:t>2013 CICIRM  Meeting</a:t>
            </a:r>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a:t>
            </a:r>
            <a:endParaRPr lang="en-US"/>
          </a:p>
        </p:txBody>
      </p:sp>
      <p:sp>
        <p:nvSpPr>
          <p:cNvPr id="6" name="Footer Placeholder 5"/>
          <p:cNvSpPr>
            <a:spLocks noGrp="1"/>
          </p:cNvSpPr>
          <p:nvPr>
            <p:ph type="ftr" sz="quarter" idx="11"/>
          </p:nvPr>
        </p:nvSpPr>
        <p:spPr/>
        <p:txBody>
          <a:bodyPr/>
          <a:lstStyle/>
          <a:p>
            <a:r>
              <a:rPr lang="en-US" smtClean="0"/>
              <a:t>2013 CICIRM  Meeting</a:t>
            </a:r>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a:t>
            </a:r>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2013 CICIRM  Meeting</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12AA694-00EB-4F4B-AABB-6F50FB17891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smtClean="0"/>
              <a:t>‹#›</a:t>
            </a: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2013 CICIRM  Meeting</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12AA694-00EB-4F4B-AABB-6F50FB178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rtl="0" eaLnBrk="1" latinLnBrk="0" hangingPunct="1">
        <a:spcBef>
          <a:spcPct val="0"/>
        </a:spcBef>
        <a:buNone/>
        <a:defRPr kumimoji="0" sz="4000" kern="1200">
          <a:solidFill>
            <a:schemeClr val="tx1"/>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171182"/>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79462" y="1559034"/>
            <a:ext cx="7581901" cy="42769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r>
              <a:rPr lang="en-US" smtClean="0">
                <a:solidFill>
                  <a:srgbClr val="FFFFFF">
                    <a:tint val="75000"/>
                  </a:srgbClr>
                </a:solidFill>
              </a:rPr>
              <a:t>2013 CICIRM  Meeting</a:t>
            </a:r>
            <a:endParaRPr lang="en-US" dirty="0">
              <a:solidFill>
                <a:srgbClr val="FFFFFF">
                  <a:tint val="75000"/>
                </a:srgbClr>
              </a:solidFill>
            </a:endParaRP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3446667310"/>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algn="ctr" defTabSz="914400" rtl="0" eaLnBrk="1" latinLnBrk="0" hangingPunct="1">
        <a:spcBef>
          <a:spcPct val="0"/>
        </a:spcBef>
        <a:buNone/>
        <a:defRPr sz="40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171182"/>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79462" y="1559034"/>
            <a:ext cx="7581901" cy="42769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r>
              <a:rPr lang="en-US" smtClean="0">
                <a:solidFill>
                  <a:srgbClr val="FFFFFF">
                    <a:tint val="75000"/>
                  </a:srgbClr>
                </a:solidFill>
              </a:rPr>
              <a:t>‹#›</a:t>
            </a:r>
            <a:endParaRPr lang="en-US">
              <a:solidFill>
                <a:srgbClr val="FFFFFF">
                  <a:tint val="75000"/>
                </a:srgbClr>
              </a:solidFill>
            </a:endParaRPr>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r>
              <a:rPr lang="en-US" smtClean="0">
                <a:solidFill>
                  <a:srgbClr val="FFFFFF">
                    <a:tint val="75000"/>
                  </a:srgbClr>
                </a:solidFill>
              </a:rPr>
              <a:t>2013 CICIRM  Meeting</a:t>
            </a:r>
            <a:endParaRPr lang="en-US" dirty="0">
              <a:solidFill>
                <a:srgbClr val="FFFFFF">
                  <a:tint val="75000"/>
                </a:srgbClr>
              </a:solidFill>
            </a:endParaRP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 xmlns:p14="http://schemas.microsoft.com/office/powerpoint/2010/main" val="3339837600"/>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dt="0"/>
  <p:txStyles>
    <p:titleStyle>
      <a:lvl1pPr algn="ctr" defTabSz="914400" rtl="0" eaLnBrk="1" latinLnBrk="0" hangingPunct="1">
        <a:spcBef>
          <a:spcPct val="0"/>
        </a:spcBef>
        <a:buNone/>
        <a:defRPr sz="40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hyperlink" Target="http://www.sbafla.com/METHODOLOGY" TargetMode="Externa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95903"/>
            <a:ext cx="9143999" cy="2375847"/>
          </a:xfrm>
        </p:spPr>
        <p:txBody>
          <a:bodyPr>
            <a:normAutofit fontScale="92500" lnSpcReduction="10000"/>
          </a:bodyPr>
          <a:lstStyle/>
          <a:p>
            <a:r>
              <a:rPr lang="en-US" sz="2400" dirty="0" smtClean="0">
                <a:solidFill>
                  <a:schemeClr val="tx1"/>
                </a:solidFill>
              </a:rPr>
              <a:t>Randy Dumm, Florida State University</a:t>
            </a:r>
          </a:p>
          <a:p>
            <a:r>
              <a:rPr lang="en-US" sz="2400" dirty="0" smtClean="0">
                <a:solidFill>
                  <a:schemeClr val="tx1"/>
                </a:solidFill>
              </a:rPr>
              <a:t>Mark Johnson, University of Central Florida</a:t>
            </a:r>
          </a:p>
          <a:p>
            <a:pPr lvl="0">
              <a:defRPr/>
            </a:pPr>
            <a:r>
              <a:rPr lang="en-US" sz="2400" dirty="0" smtClean="0">
                <a:solidFill>
                  <a:schemeClr val="tx1"/>
                </a:solidFill>
              </a:rPr>
              <a:t>Charles Watson, Watson Technical Consulting</a:t>
            </a:r>
          </a:p>
          <a:p>
            <a:pPr lvl="0">
              <a:defRPr/>
            </a:pPr>
            <a:endParaRPr lang="en-US" sz="2400" dirty="0" smtClean="0"/>
          </a:p>
          <a:p>
            <a:pPr lvl="0">
              <a:defRPr/>
            </a:pPr>
            <a:r>
              <a:rPr lang="en-US" sz="2400" dirty="0" smtClean="0">
                <a:solidFill>
                  <a:schemeClr val="tx1"/>
                </a:solidFill>
              </a:rPr>
              <a:t>2013 CICIRM Meeting</a:t>
            </a:r>
          </a:p>
          <a:p>
            <a:pPr lvl="0">
              <a:defRPr/>
            </a:pPr>
            <a:r>
              <a:rPr lang="en-US" sz="2400" dirty="0" smtClean="0">
                <a:solidFill>
                  <a:schemeClr val="tx1"/>
                </a:solidFill>
              </a:rPr>
              <a:t>Kunming, China</a:t>
            </a:r>
          </a:p>
        </p:txBody>
      </p:sp>
      <p:sp>
        <p:nvSpPr>
          <p:cNvPr id="2" name="Title 1"/>
          <p:cNvSpPr>
            <a:spLocks noGrp="1"/>
          </p:cNvSpPr>
          <p:nvPr>
            <p:ph type="ctrTitle"/>
          </p:nvPr>
        </p:nvSpPr>
        <p:spPr>
          <a:xfrm>
            <a:off x="685800" y="1470454"/>
            <a:ext cx="7772400" cy="1470025"/>
          </a:xfrm>
        </p:spPr>
        <p:txBody>
          <a:bodyPr>
            <a:noAutofit/>
          </a:bodyPr>
          <a:lstStyle/>
          <a:p>
            <a:r>
              <a:rPr lang="en-US" sz="3400" b="1" dirty="0" smtClean="0"/>
              <a:t>An Examination of the Geographic Aggregation of Catastrophic Risk*</a:t>
            </a:r>
            <a:endParaRPr lang="en-US" sz="3400" dirty="0"/>
          </a:p>
        </p:txBody>
      </p:sp>
      <p:sp>
        <p:nvSpPr>
          <p:cNvPr id="4" name="Subtitle 2"/>
          <p:cNvSpPr txBox="1">
            <a:spLocks/>
          </p:cNvSpPr>
          <p:nvPr/>
        </p:nvSpPr>
        <p:spPr>
          <a:xfrm>
            <a:off x="247135" y="6104238"/>
            <a:ext cx="8748584" cy="532380"/>
          </a:xfrm>
          <a:prstGeom prst="rect">
            <a:avLst/>
          </a:prstGeom>
        </p:spPr>
        <p:txBody>
          <a:bodyPr>
            <a:normAutofit fontScale="85000" lnSpcReduction="20000"/>
          </a:bodyPr>
          <a:lstStyle/>
          <a:p>
            <a:r>
              <a:rPr lang="en-US" sz="2000" dirty="0" smtClean="0"/>
              <a:t>*Based on a research project funded by the Florida Catastrophic Storm Risk Management Center at Florida State University</a:t>
            </a: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0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 xmlns:p14="http://schemas.microsoft.com/office/powerpoint/2010/main" val="2990222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Terminology and Comparison Criteria</a:t>
            </a:r>
            <a:endParaRPr lang="en-US" dirty="0"/>
          </a:p>
        </p:txBody>
      </p:sp>
      <p:sp>
        <p:nvSpPr>
          <p:cNvPr id="3" name="Content Placeholder 2"/>
          <p:cNvSpPr>
            <a:spLocks noGrp="1"/>
          </p:cNvSpPr>
          <p:nvPr>
            <p:ph sz="quarter" idx="1"/>
          </p:nvPr>
        </p:nvSpPr>
        <p:spPr>
          <a:xfrm>
            <a:off x="275573" y="1559033"/>
            <a:ext cx="3845666" cy="4613167"/>
          </a:xfrm>
        </p:spPr>
        <p:txBody>
          <a:bodyPr>
            <a:normAutofit fontScale="92500" lnSpcReduction="20000"/>
          </a:bodyPr>
          <a:lstStyle/>
          <a:p>
            <a:r>
              <a:rPr lang="en-US" dirty="0" smtClean="0"/>
              <a:t>Average </a:t>
            </a:r>
            <a:r>
              <a:rPr lang="en-US" dirty="0"/>
              <a:t>Annual </a:t>
            </a:r>
            <a:r>
              <a:rPr lang="en-US" dirty="0" smtClean="0"/>
              <a:t>Loss (AAL)</a:t>
            </a:r>
          </a:p>
          <a:p>
            <a:r>
              <a:rPr lang="en-US" dirty="0" smtClean="0"/>
              <a:t>Probable Maximum Loss (PML) </a:t>
            </a:r>
          </a:p>
          <a:p>
            <a:pPr lvl="1"/>
            <a:r>
              <a:rPr lang="en-US" dirty="0" smtClean="0"/>
              <a:t>Return period and frequency</a:t>
            </a:r>
          </a:p>
          <a:p>
            <a:r>
              <a:rPr lang="en-US" dirty="0" smtClean="0"/>
              <a:t>PML/AAL</a:t>
            </a:r>
          </a:p>
          <a:p>
            <a:pPr lvl="1"/>
            <a:r>
              <a:rPr lang="en-US" dirty="0"/>
              <a:t>M</a:t>
            </a:r>
            <a:r>
              <a:rPr lang="en-US" dirty="0" smtClean="0"/>
              <a:t>ultiples of the annual premium that are required to cover the losses from an event of that return period</a:t>
            </a:r>
          </a:p>
          <a:p>
            <a:r>
              <a:rPr lang="en-US" dirty="0" smtClean="0"/>
              <a:t>Plot: PML/AAL to Return Period</a:t>
            </a:r>
          </a:p>
        </p:txBody>
      </p:sp>
      <p:pic>
        <p:nvPicPr>
          <p:cNvPr id="6" name="Content Placeholder 4"/>
          <p:cNvPicPr>
            <a:picLocks/>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121239" y="1559033"/>
            <a:ext cx="4893972" cy="4283299"/>
          </a:xfrm>
          <a:prstGeom prst="rect">
            <a:avLst/>
          </a:prstGeom>
          <a:noFill/>
          <a:ln>
            <a:solidFill>
              <a:srgbClr val="000000"/>
            </a:solidFill>
          </a:ln>
        </p:spPr>
      </p:pic>
      <p:sp>
        <p:nvSpPr>
          <p:cNvPr id="4" name="Footer Placeholder 3"/>
          <p:cNvSpPr>
            <a:spLocks noGrp="1"/>
          </p:cNvSpPr>
          <p:nvPr>
            <p:ph type="ftr" sz="quarter" idx="11"/>
          </p:nvPr>
        </p:nvSpPr>
        <p:spPr/>
        <p:txBody>
          <a:bodyPr/>
          <a:lstStyle/>
          <a:p>
            <a:r>
              <a:rPr lang="en-US" smtClean="0"/>
              <a:t>2013 CICIRM  Meeting</a:t>
            </a:r>
            <a:endParaRPr lang="en-US" dirty="0"/>
          </a:p>
        </p:txBody>
      </p:sp>
      <p:sp>
        <p:nvSpPr>
          <p:cNvPr id="8" name="Slide Number Placeholder 7"/>
          <p:cNvSpPr>
            <a:spLocks noGrp="1"/>
          </p:cNvSpPr>
          <p:nvPr>
            <p:ph type="sldNum" sz="quarter" idx="12"/>
          </p:nvPr>
        </p:nvSpPr>
        <p:spPr/>
        <p:txBody>
          <a:bodyPr/>
          <a:lstStyle/>
          <a:p>
            <a:fld id="{D12AA694-00EB-4F4B-AABB-6F50FB178914}" type="slidenum">
              <a:rPr lang="en-US" smtClean="0"/>
              <a:pPr/>
              <a:t>10</a:t>
            </a:fld>
            <a:endParaRPr lang="en-US"/>
          </a:p>
        </p:txBody>
      </p:sp>
    </p:spTree>
    <p:extLst>
      <p:ext uri="{BB962C8B-B14F-4D97-AF65-F5344CB8AC3E}">
        <p14:creationId xmlns="" xmlns:p14="http://schemas.microsoft.com/office/powerpoint/2010/main" val="1886361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42532"/>
            <a:ext cx="7581901" cy="814349"/>
          </a:xfrm>
        </p:spPr>
        <p:txBody>
          <a:bodyPr/>
          <a:lstStyle/>
          <a:p>
            <a:r>
              <a:rPr lang="en-US" dirty="0" smtClean="0"/>
              <a:t>Variability and Uncertainty</a:t>
            </a:r>
            <a:endParaRPr lang="en-US" dirty="0"/>
          </a:p>
        </p:txBody>
      </p:sp>
      <p:sp>
        <p:nvSpPr>
          <p:cNvPr id="3" name="Content Placeholder 2"/>
          <p:cNvSpPr>
            <a:spLocks noGrp="1"/>
          </p:cNvSpPr>
          <p:nvPr>
            <p:ph idx="1"/>
          </p:nvPr>
        </p:nvSpPr>
        <p:spPr>
          <a:xfrm>
            <a:off x="449944" y="1542815"/>
            <a:ext cx="7911420" cy="4293209"/>
          </a:xfrm>
        </p:spPr>
        <p:txBody>
          <a:bodyPr>
            <a:noAutofit/>
          </a:bodyPr>
          <a:lstStyle/>
          <a:p>
            <a:r>
              <a:rPr lang="en-US" sz="2800" dirty="0" smtClean="0"/>
              <a:t>Variability: What is the range of probable risk in a given year? In catastrophic risk this can be an enormous range – from zero to a large number. We usually look at this in terms of return periods, such as the 100 year event, or in annual terms, an event has a 1 in 100 chance of happening in a given year.</a:t>
            </a:r>
            <a:br>
              <a:rPr lang="en-US" sz="2800" dirty="0" smtClean="0"/>
            </a:br>
            <a:endParaRPr lang="en-US" sz="2800" dirty="0" smtClean="0"/>
          </a:p>
          <a:p>
            <a:r>
              <a:rPr lang="en-US" sz="2800" dirty="0" smtClean="0"/>
              <a:t>Uncertainty: How good are the estimates of the risk? </a:t>
            </a:r>
            <a:endParaRPr lang="en-US" sz="2800" dirty="0"/>
          </a:p>
        </p:txBody>
      </p:sp>
      <p:sp>
        <p:nvSpPr>
          <p:cNvPr id="4" name="Slide Number Placeholder 3"/>
          <p:cNvSpPr>
            <a:spLocks noGrp="1"/>
          </p:cNvSpPr>
          <p:nvPr>
            <p:ph type="sldNum" sz="quarter" idx="12"/>
          </p:nvPr>
        </p:nvSpPr>
        <p:spPr/>
        <p:txBody>
          <a:bodyPr/>
          <a:lstStyle/>
          <a:p>
            <a:fld id="{D12AA694-00EB-4F4B-AABB-6F50FB178914}"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2013 CICIRM  Meeting</a:t>
            </a:r>
            <a:endParaRPr lang="en-US" dirty="0"/>
          </a:p>
        </p:txBody>
      </p:sp>
    </p:spTree>
    <p:extLst>
      <p:ext uri="{BB962C8B-B14F-4D97-AF65-F5344CB8AC3E}">
        <p14:creationId xmlns="" xmlns:p14="http://schemas.microsoft.com/office/powerpoint/2010/main" val="3137596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a:t>
            </a:r>
            <a:r>
              <a:rPr lang="en-US" dirty="0" smtClean="0"/>
              <a:t>Results</a:t>
            </a:r>
            <a:endParaRPr lang="en-US" dirty="0"/>
          </a:p>
        </p:txBody>
      </p:sp>
      <p:sp>
        <p:nvSpPr>
          <p:cNvPr id="3" name="Text Placeholder 2"/>
          <p:cNvSpPr>
            <a:spLocks noGrp="1"/>
          </p:cNvSpPr>
          <p:nvPr>
            <p:ph type="body" idx="1"/>
          </p:nvPr>
        </p:nvSpPr>
        <p:spPr>
          <a:xfrm>
            <a:off x="722313" y="2547938"/>
            <a:ext cx="7772400" cy="2642248"/>
          </a:xfrm>
        </p:spPr>
        <p:txBody>
          <a:bodyPr>
            <a:normAutofit fontScale="92500" lnSpcReduction="10000"/>
          </a:bodyPr>
          <a:lstStyle/>
          <a:p>
            <a:pPr marL="0" lvl="1" indent="0">
              <a:spcBef>
                <a:spcPts val="580"/>
              </a:spcBef>
              <a:buClr>
                <a:schemeClr val="accent1"/>
              </a:buClr>
            </a:pPr>
            <a:r>
              <a:rPr lang="en-US" sz="3200" dirty="0">
                <a:solidFill>
                  <a:schemeClr val="tx1"/>
                </a:solidFill>
              </a:rPr>
              <a:t>Hypothetical exposure at each ZIP Code centroid:</a:t>
            </a:r>
            <a:br>
              <a:rPr lang="en-US" sz="3200" dirty="0">
                <a:solidFill>
                  <a:schemeClr val="tx1"/>
                </a:solidFill>
              </a:rPr>
            </a:br>
            <a:r>
              <a:rPr lang="en-US" sz="3200" dirty="0">
                <a:solidFill>
                  <a:schemeClr val="tx1"/>
                </a:solidFill>
              </a:rPr>
              <a:t>Structure Value: $100,000</a:t>
            </a:r>
            <a:br>
              <a:rPr lang="en-US" sz="3200" dirty="0">
                <a:solidFill>
                  <a:schemeClr val="tx1"/>
                </a:solidFill>
              </a:rPr>
            </a:br>
            <a:r>
              <a:rPr lang="en-US" sz="3200" dirty="0">
                <a:solidFill>
                  <a:schemeClr val="tx1"/>
                </a:solidFill>
              </a:rPr>
              <a:t>Contents Value: $60,000</a:t>
            </a:r>
            <a:br>
              <a:rPr lang="en-US" sz="3200" dirty="0">
                <a:solidFill>
                  <a:schemeClr val="tx1"/>
                </a:solidFill>
              </a:rPr>
            </a:br>
            <a:r>
              <a:rPr lang="en-US" sz="3200" dirty="0">
                <a:solidFill>
                  <a:schemeClr val="tx1"/>
                </a:solidFill>
              </a:rPr>
              <a:t>Standard US Single Family Construction (WF)</a:t>
            </a:r>
          </a:p>
          <a:p>
            <a:endParaRPr lang="en-US" sz="3200" dirty="0"/>
          </a:p>
        </p:txBody>
      </p:sp>
      <p:sp>
        <p:nvSpPr>
          <p:cNvPr id="5" name="Footer Placeholder 4"/>
          <p:cNvSpPr>
            <a:spLocks noGrp="1"/>
          </p:cNvSpPr>
          <p:nvPr>
            <p:ph type="ftr" sz="quarter" idx="11"/>
          </p:nvPr>
        </p:nvSpPr>
        <p:spPr/>
        <p:txBody>
          <a:bodyPr/>
          <a:lstStyle/>
          <a:p>
            <a:r>
              <a:rPr lang="en-US" smtClean="0"/>
              <a:t>2013 CICIRM  Meeting</a:t>
            </a:r>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12</a:t>
            </a:fld>
            <a:endParaRPr lang="en-US"/>
          </a:p>
        </p:txBody>
      </p:sp>
    </p:spTree>
    <p:extLst>
      <p:ext uri="{BB962C8B-B14F-4D97-AF65-F5344CB8AC3E}">
        <p14:creationId xmlns="" xmlns:p14="http://schemas.microsoft.com/office/powerpoint/2010/main" val="1834542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77340"/>
          </a:xfrm>
        </p:spPr>
        <p:txBody>
          <a:bodyPr>
            <a:normAutofit fontScale="90000"/>
          </a:bodyPr>
          <a:lstStyle/>
          <a:p>
            <a:r>
              <a:rPr lang="en-US" dirty="0" smtClean="0"/>
              <a:t>Case 1: Single Location</a:t>
            </a:r>
            <a:endParaRPr lang="en-US" dirty="0"/>
          </a:p>
        </p:txBody>
      </p:sp>
      <p:pic>
        <p:nvPicPr>
          <p:cNvPr id="5" name="Content Placeholder 4"/>
          <p:cNvPicPr>
            <a:picLocks noGrp="1"/>
          </p:cNvPicPr>
          <p:nvPr>
            <p:ph sz="quarter"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2417175" y="952500"/>
            <a:ext cx="5455992" cy="5219700"/>
          </a:xfrm>
          <a:prstGeom prst="rect">
            <a:avLst/>
          </a:prstGeom>
          <a:noFill/>
          <a:ln>
            <a:solidFill>
              <a:srgbClr val="000000"/>
            </a:solidFill>
          </a:ln>
        </p:spPr>
      </p:pic>
      <p:sp>
        <p:nvSpPr>
          <p:cNvPr id="6" name="TextBox 5"/>
          <p:cNvSpPr txBox="1"/>
          <p:nvPr/>
        </p:nvSpPr>
        <p:spPr>
          <a:xfrm>
            <a:off x="603504" y="2266682"/>
            <a:ext cx="1289690" cy="923330"/>
          </a:xfrm>
          <a:prstGeom prst="rect">
            <a:avLst/>
          </a:prstGeom>
          <a:noFill/>
          <a:ln>
            <a:solidFill>
              <a:schemeClr val="tx1"/>
            </a:solidFill>
          </a:ln>
        </p:spPr>
        <p:txBody>
          <a:bodyPr wrap="square" rtlCol="0">
            <a:spAutoFit/>
          </a:bodyPr>
          <a:lstStyle/>
          <a:p>
            <a:r>
              <a:rPr lang="en-US" dirty="0" smtClean="0"/>
              <a:t>Aggregating to zip code level</a:t>
            </a:r>
            <a:endParaRPr lang="en-US" dirty="0"/>
          </a:p>
        </p:txBody>
      </p:sp>
      <p:sp>
        <p:nvSpPr>
          <p:cNvPr id="7" name="Footer Placeholder 6"/>
          <p:cNvSpPr>
            <a:spLocks noGrp="1"/>
          </p:cNvSpPr>
          <p:nvPr>
            <p:ph type="ftr" sz="quarter" idx="11"/>
          </p:nvPr>
        </p:nvSpPr>
        <p:spPr/>
        <p:txBody>
          <a:bodyPr/>
          <a:lstStyle/>
          <a:p>
            <a:r>
              <a:rPr lang="en-US" smtClean="0"/>
              <a:t>2013 CICIRM  Meeting</a:t>
            </a:r>
            <a:endParaRPr lang="en-US" dirty="0"/>
          </a:p>
        </p:txBody>
      </p:sp>
      <p:sp>
        <p:nvSpPr>
          <p:cNvPr id="9" name="Slide Number Placeholder 8"/>
          <p:cNvSpPr>
            <a:spLocks noGrp="1"/>
          </p:cNvSpPr>
          <p:nvPr>
            <p:ph type="sldNum" sz="quarter" idx="12"/>
          </p:nvPr>
        </p:nvSpPr>
        <p:spPr/>
        <p:txBody>
          <a:bodyPr/>
          <a:lstStyle/>
          <a:p>
            <a:fld id="{D12AA694-00EB-4F4B-AABB-6F50FB178914}" type="slidenum">
              <a:rPr lang="en-US" smtClean="0"/>
              <a:pPr/>
              <a:t>13</a:t>
            </a:fld>
            <a:endParaRPr lang="en-US"/>
          </a:p>
        </p:txBody>
      </p:sp>
    </p:spTree>
    <p:extLst>
      <p:ext uri="{BB962C8B-B14F-4D97-AF65-F5344CB8AC3E}">
        <p14:creationId xmlns="" xmlns:p14="http://schemas.microsoft.com/office/powerpoint/2010/main" val="1686999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645365"/>
            <a:ext cx="8319752" cy="752496"/>
          </a:xfrm>
        </p:spPr>
        <p:txBody>
          <a:bodyPr>
            <a:normAutofit fontScale="90000"/>
          </a:bodyPr>
          <a:lstStyle/>
          <a:p>
            <a:r>
              <a:rPr lang="en-US" dirty="0" smtClean="0"/>
              <a:t>Case 2:</a:t>
            </a:r>
            <a:r>
              <a:rPr lang="en-US" baseline="0" dirty="0" smtClean="0"/>
              <a:t> </a:t>
            </a:r>
            <a:r>
              <a:rPr lang="en-US" dirty="0" smtClean="0"/>
              <a:t>Single </a:t>
            </a:r>
            <a:r>
              <a:rPr lang="en-US" dirty="0"/>
              <a:t>Structure </a:t>
            </a:r>
            <a:r>
              <a:rPr lang="en-US" dirty="0" smtClean="0"/>
              <a:t>Combinations</a:t>
            </a:r>
            <a:endParaRPr lang="en-US" dirty="0"/>
          </a:p>
        </p:txBody>
      </p:sp>
      <p:pic>
        <p:nvPicPr>
          <p:cNvPr id="5" name="Content Placeholder 4"/>
          <p:cNvPicPr>
            <a:picLocks noGrp="1"/>
          </p:cNvPicPr>
          <p:nvPr>
            <p:ph sz="quarter"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2429378" y="1397861"/>
            <a:ext cx="5418031" cy="5150587"/>
          </a:xfrm>
          <a:prstGeom prst="rect">
            <a:avLst/>
          </a:prstGeom>
          <a:noFill/>
          <a:ln>
            <a:solidFill>
              <a:srgbClr val="000000"/>
            </a:solidFill>
          </a:ln>
        </p:spPr>
      </p:pic>
      <p:sp>
        <p:nvSpPr>
          <p:cNvPr id="6" name="Footer Placeholder 5"/>
          <p:cNvSpPr>
            <a:spLocks noGrp="1"/>
          </p:cNvSpPr>
          <p:nvPr>
            <p:ph type="ftr" sz="quarter" idx="11"/>
          </p:nvPr>
        </p:nvSpPr>
        <p:spPr/>
        <p:txBody>
          <a:bodyPr/>
          <a:lstStyle/>
          <a:p>
            <a:r>
              <a:rPr lang="en-US" smtClean="0"/>
              <a:t>2013 CICIRM  Meeting</a:t>
            </a:r>
            <a:endParaRPr lang="en-US" dirty="0"/>
          </a:p>
        </p:txBody>
      </p:sp>
      <p:sp>
        <p:nvSpPr>
          <p:cNvPr id="8" name="Slide Number Placeholder 7"/>
          <p:cNvSpPr>
            <a:spLocks noGrp="1"/>
          </p:cNvSpPr>
          <p:nvPr>
            <p:ph type="sldNum" sz="quarter" idx="12"/>
          </p:nvPr>
        </p:nvSpPr>
        <p:spPr/>
        <p:txBody>
          <a:bodyPr/>
          <a:lstStyle/>
          <a:p>
            <a:fld id="{D12AA694-00EB-4F4B-AABB-6F50FB178914}" type="slidenum">
              <a:rPr lang="en-US" smtClean="0"/>
              <a:pPr/>
              <a:t>14</a:t>
            </a:fld>
            <a:endParaRPr lang="en-US"/>
          </a:p>
        </p:txBody>
      </p:sp>
    </p:spTree>
    <p:extLst>
      <p:ext uri="{BB962C8B-B14F-4D97-AF65-F5344CB8AC3E}">
        <p14:creationId xmlns="" xmlns:p14="http://schemas.microsoft.com/office/powerpoint/2010/main" val="1128160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0427"/>
            <a:ext cx="7772400" cy="691578"/>
          </a:xfrm>
        </p:spPr>
        <p:txBody>
          <a:bodyPr>
            <a:normAutofit fontScale="90000"/>
          </a:bodyPr>
          <a:lstStyle/>
          <a:p>
            <a:r>
              <a:rPr lang="en-US" dirty="0" smtClean="0"/>
              <a:t>Case 3: Multi-County Combinations</a:t>
            </a:r>
            <a:endParaRPr lang="en-US" dirty="0"/>
          </a:p>
        </p:txBody>
      </p:sp>
      <p:pic>
        <p:nvPicPr>
          <p:cNvPr id="8" name="Picture 7"/>
          <p:cNvPicPr/>
          <p:nvPr/>
        </p:nvPicPr>
        <p:blipFill rotWithShape="1">
          <a:blip r:embed="rId2" cstate="email">
            <a:extLst>
              <a:ext uri="{28A0092B-C50C-407E-A947-70E740481C1C}">
                <a14:useLocalDpi xmlns="" xmlns:a14="http://schemas.microsoft.com/office/drawing/2010/main" val="0"/>
              </a:ext>
            </a:extLst>
          </a:blip>
          <a:srcRect t="5249"/>
          <a:stretch/>
        </p:blipFill>
        <p:spPr bwMode="auto">
          <a:xfrm>
            <a:off x="2043606" y="966216"/>
            <a:ext cx="5666388" cy="5343770"/>
          </a:xfrm>
          <a:prstGeom prst="rect">
            <a:avLst/>
          </a:prstGeom>
          <a:noFill/>
          <a:ln w="9525" cap="flat" cmpd="sng" algn="ctr">
            <a:solidFill>
              <a:srgbClr val="000000"/>
            </a:solidFill>
            <a:prstDash val="solid"/>
            <a:round/>
            <a:headEnd type="none" w="med" len="med"/>
            <a:tailEnd type="none" w="med" len="med"/>
          </a:ln>
          <a:extLst>
            <a:ext uri="{53640926-AAD7-44D8-BBD7-CCE9431645EC}">
              <a14:shadowObscured xmlns="" xmlns:a14="http://schemas.microsoft.com/office/drawing/2010/main"/>
            </a:ext>
          </a:extLst>
        </p:spPr>
      </p:pic>
      <p:sp>
        <p:nvSpPr>
          <p:cNvPr id="9" name="Footer Placeholder 8"/>
          <p:cNvSpPr>
            <a:spLocks noGrp="1"/>
          </p:cNvSpPr>
          <p:nvPr>
            <p:ph type="ftr" sz="quarter" idx="11"/>
          </p:nvPr>
        </p:nvSpPr>
        <p:spPr/>
        <p:txBody>
          <a:bodyPr/>
          <a:lstStyle/>
          <a:p>
            <a:r>
              <a:rPr lang="en-US" smtClean="0"/>
              <a:t>2013 CICIRM  Meeting</a:t>
            </a:r>
            <a:endParaRPr lang="en-US" dirty="0"/>
          </a:p>
        </p:txBody>
      </p:sp>
      <p:sp>
        <p:nvSpPr>
          <p:cNvPr id="11" name="Slide Number Placeholder 10"/>
          <p:cNvSpPr>
            <a:spLocks noGrp="1"/>
          </p:cNvSpPr>
          <p:nvPr>
            <p:ph type="sldNum" sz="quarter" idx="12"/>
          </p:nvPr>
        </p:nvSpPr>
        <p:spPr/>
        <p:txBody>
          <a:bodyPr/>
          <a:lstStyle/>
          <a:p>
            <a:fld id="{D12AA694-00EB-4F4B-AABB-6F50FB178914}" type="slidenum">
              <a:rPr lang="en-US" smtClean="0"/>
              <a:pPr/>
              <a:t>15</a:t>
            </a:fld>
            <a:endParaRPr lang="en-US"/>
          </a:p>
        </p:txBody>
      </p:sp>
    </p:spTree>
    <p:extLst>
      <p:ext uri="{BB962C8B-B14F-4D97-AF65-F5344CB8AC3E}">
        <p14:creationId xmlns="" xmlns:p14="http://schemas.microsoft.com/office/powerpoint/2010/main" val="4211049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Realistic Exposure Results</a:t>
            </a:r>
            <a:endParaRPr lang="en-US" dirty="0"/>
          </a:p>
        </p:txBody>
      </p:sp>
      <p:sp>
        <p:nvSpPr>
          <p:cNvPr id="3" name="Text Placeholder 2"/>
          <p:cNvSpPr>
            <a:spLocks noGrp="1"/>
          </p:cNvSpPr>
          <p:nvPr>
            <p:ph type="body" idx="1"/>
          </p:nvPr>
        </p:nvSpPr>
        <p:spPr>
          <a:xfrm>
            <a:off x="749167" y="3179003"/>
            <a:ext cx="7772400" cy="1637696"/>
          </a:xfrm>
        </p:spPr>
        <p:txBody>
          <a:bodyPr>
            <a:normAutofit fontScale="92500"/>
          </a:bodyPr>
          <a:lstStyle/>
          <a:p>
            <a:pPr lvl="1"/>
            <a:r>
              <a:rPr lang="en-US" sz="3200" dirty="0">
                <a:solidFill>
                  <a:schemeClr val="tx1"/>
                </a:solidFill>
              </a:rPr>
              <a:t>Exposure derived from 2010 American </a:t>
            </a:r>
            <a:endParaRPr lang="en-US" sz="3200" dirty="0" smtClean="0">
              <a:solidFill>
                <a:schemeClr val="tx1"/>
              </a:solidFill>
            </a:endParaRPr>
          </a:p>
          <a:p>
            <a:pPr lvl="1"/>
            <a:r>
              <a:rPr lang="en-US" sz="3200" dirty="0" smtClean="0">
                <a:solidFill>
                  <a:schemeClr val="tx1"/>
                </a:solidFill>
              </a:rPr>
              <a:t>Community </a:t>
            </a:r>
            <a:r>
              <a:rPr lang="en-US" sz="3200" dirty="0">
                <a:solidFill>
                  <a:schemeClr val="tx1"/>
                </a:solidFill>
              </a:rPr>
              <a:t>Survey at the Block Group level.</a:t>
            </a:r>
          </a:p>
          <a:p>
            <a:endParaRPr lang="en-US" sz="3200" dirty="0"/>
          </a:p>
        </p:txBody>
      </p:sp>
      <p:sp>
        <p:nvSpPr>
          <p:cNvPr id="5" name="Footer Placeholder 4"/>
          <p:cNvSpPr>
            <a:spLocks noGrp="1"/>
          </p:cNvSpPr>
          <p:nvPr>
            <p:ph type="ftr" sz="quarter" idx="11"/>
          </p:nvPr>
        </p:nvSpPr>
        <p:spPr/>
        <p:txBody>
          <a:bodyPr/>
          <a:lstStyle/>
          <a:p>
            <a:r>
              <a:rPr lang="en-US" smtClean="0"/>
              <a:t>2013 CICIRM  Meeting</a:t>
            </a:r>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16</a:t>
            </a:fld>
            <a:endParaRPr lang="en-US"/>
          </a:p>
        </p:txBody>
      </p:sp>
    </p:spTree>
    <p:extLst>
      <p:ext uri="{BB962C8B-B14F-4D97-AF65-F5344CB8AC3E}">
        <p14:creationId xmlns="" xmlns:p14="http://schemas.microsoft.com/office/powerpoint/2010/main" val="1475558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760908"/>
          </a:xfrm>
        </p:spPr>
        <p:txBody>
          <a:bodyPr/>
          <a:lstStyle/>
          <a:p>
            <a:r>
              <a:rPr lang="en-US" dirty="0" smtClean="0"/>
              <a:t>Florida ACS Exposure</a:t>
            </a:r>
            <a:endParaRPr lang="en-US" sz="1800" dirty="0">
              <a:latin typeface="+mn-lt"/>
              <a:ea typeface="+mn-ea"/>
              <a:cs typeface="+mn-cs"/>
            </a:endParaRPr>
          </a:p>
        </p:txBody>
      </p:sp>
      <p:sp>
        <p:nvSpPr>
          <p:cNvPr id="5" name="Slide Number Placeholder 4"/>
          <p:cNvSpPr>
            <a:spLocks noGrp="1"/>
          </p:cNvSpPr>
          <p:nvPr>
            <p:ph type="sldNum" sz="quarter" idx="12"/>
          </p:nvPr>
        </p:nvSpPr>
        <p:spPr/>
        <p:txBody>
          <a:bodyPr/>
          <a:lstStyle/>
          <a:p>
            <a:fld id="{D12AA694-00EB-4F4B-AABB-6F50FB178914}" type="slidenum">
              <a:rPr lang="en-US" smtClean="0"/>
              <a:pPr/>
              <a:t>17</a:t>
            </a:fld>
            <a:endParaRPr lang="en-US"/>
          </a:p>
        </p:txBody>
      </p:sp>
      <p:pic>
        <p:nvPicPr>
          <p:cNvPr id="6" name="Picture 5"/>
          <p:cNvPicPr/>
          <p:nvPr/>
        </p:nvPicPr>
        <p:blipFill>
          <a:blip r:embed="rId3" cstate="email">
            <a:extLst>
              <a:ext uri="{28A0092B-C50C-407E-A947-70E740481C1C}">
                <a14:useLocalDpi xmlns="" xmlns:a14="http://schemas.microsoft.com/office/drawing/2010/main" val="0"/>
              </a:ext>
            </a:extLst>
          </a:blip>
          <a:stretch>
            <a:fillRect/>
          </a:stretch>
        </p:blipFill>
        <p:spPr>
          <a:xfrm>
            <a:off x="3657600" y="2397760"/>
            <a:ext cx="5486400" cy="4460240"/>
          </a:xfrm>
          <a:prstGeom prst="rect">
            <a:avLst/>
          </a:prstGeom>
          <a:ln>
            <a:solidFill>
              <a:srgbClr val="000000"/>
            </a:solidFill>
          </a:ln>
        </p:spPr>
      </p:pic>
      <p:pic>
        <p:nvPicPr>
          <p:cNvPr id="4" name="Picture 3" descr="acs_florida.jp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0" y="825346"/>
            <a:ext cx="4955949" cy="4028875"/>
          </a:xfrm>
          <a:prstGeom prst="rect">
            <a:avLst/>
          </a:prstGeom>
        </p:spPr>
      </p:pic>
      <p:cxnSp>
        <p:nvCxnSpPr>
          <p:cNvPr id="7" name="Straight Arrow Connector 6"/>
          <p:cNvCxnSpPr/>
          <p:nvPr/>
        </p:nvCxnSpPr>
        <p:spPr>
          <a:xfrm flipV="1">
            <a:off x="4299185" y="2397760"/>
            <a:ext cx="1034815" cy="1412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657600" y="4186296"/>
            <a:ext cx="533400" cy="2671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45852" y="1429926"/>
            <a:ext cx="3374391" cy="646331"/>
          </a:xfrm>
          <a:prstGeom prst="rect">
            <a:avLst/>
          </a:prstGeom>
          <a:noFill/>
        </p:spPr>
        <p:txBody>
          <a:bodyPr wrap="none" rtlCol="0">
            <a:spAutoFit/>
          </a:bodyPr>
          <a:lstStyle/>
          <a:p>
            <a:r>
              <a:rPr lang="en-US" dirty="0" smtClean="0"/>
              <a:t>Pushpins are ZIP Codes</a:t>
            </a:r>
          </a:p>
          <a:p>
            <a:r>
              <a:rPr lang="en-US" dirty="0" smtClean="0"/>
              <a:t>Green dots are ACS BG Centroids</a:t>
            </a:r>
            <a:endParaRPr lang="en-US" dirty="0"/>
          </a:p>
        </p:txBody>
      </p:sp>
      <p:sp>
        <p:nvSpPr>
          <p:cNvPr id="11" name="TextBox 10"/>
          <p:cNvSpPr txBox="1"/>
          <p:nvPr/>
        </p:nvSpPr>
        <p:spPr>
          <a:xfrm>
            <a:off x="96559" y="4976518"/>
            <a:ext cx="3561041" cy="1754327"/>
          </a:xfrm>
          <a:prstGeom prst="rect">
            <a:avLst/>
          </a:prstGeom>
          <a:noFill/>
        </p:spPr>
        <p:txBody>
          <a:bodyPr wrap="square" rtlCol="0">
            <a:spAutoFit/>
          </a:bodyPr>
          <a:lstStyle/>
          <a:p>
            <a:r>
              <a:rPr lang="en-US" dirty="0" smtClean="0"/>
              <a:t>ACS data is approximately 10 times</a:t>
            </a:r>
          </a:p>
          <a:p>
            <a:r>
              <a:rPr lang="en-US" dirty="0" smtClean="0"/>
              <a:t>as dense as ZIP Codes are in urban areas geographically. Diverse portfolio – Manufactured Housing, Wood Frame, Masonry, Duplexes, Condos, etc.</a:t>
            </a:r>
            <a:endParaRPr lang="en-US" dirty="0"/>
          </a:p>
        </p:txBody>
      </p:sp>
      <p:sp>
        <p:nvSpPr>
          <p:cNvPr id="3" name="Footer Placeholder 2"/>
          <p:cNvSpPr>
            <a:spLocks noGrp="1"/>
          </p:cNvSpPr>
          <p:nvPr>
            <p:ph type="ftr" sz="quarter" idx="11"/>
          </p:nvPr>
        </p:nvSpPr>
        <p:spPr/>
        <p:txBody>
          <a:bodyPr/>
          <a:lstStyle/>
          <a:p>
            <a:r>
              <a:rPr lang="en-US" smtClean="0"/>
              <a:t>2013 CICIRM  Meeting</a:t>
            </a:r>
            <a:endParaRPr lang="en-US" dirty="0"/>
          </a:p>
        </p:txBody>
      </p:sp>
    </p:spTree>
    <p:extLst>
      <p:ext uri="{BB962C8B-B14F-4D97-AF65-F5344CB8AC3E}">
        <p14:creationId xmlns="" xmlns:p14="http://schemas.microsoft.com/office/powerpoint/2010/main" val="3734429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88043"/>
          </a:xfrm>
        </p:spPr>
        <p:txBody>
          <a:bodyPr>
            <a:noAutofit/>
          </a:bodyPr>
          <a:lstStyle/>
          <a:p>
            <a:pPr algn="ctr"/>
            <a:r>
              <a:rPr lang="en-US" sz="3200" dirty="0" smtClean="0"/>
              <a:t>Performance of various Florida Portfolios</a:t>
            </a:r>
            <a:endParaRPr lang="en-US" sz="3200" dirty="0"/>
          </a:p>
        </p:txBody>
      </p:sp>
      <p:pic>
        <p:nvPicPr>
          <p:cNvPr id="5" name="Picture 3"/>
          <p:cNvPicPr>
            <a:picLocks noChangeAspect="1" noChangeArrowheads="1"/>
          </p:cNvPicPr>
          <p:nvPr/>
        </p:nvPicPr>
        <p:blipFill>
          <a:blip r:embed="rId2" cstate="print"/>
          <a:srcRect/>
          <a:stretch>
            <a:fillRect/>
          </a:stretch>
        </p:blipFill>
        <p:spPr bwMode="auto">
          <a:xfrm>
            <a:off x="1305698" y="933949"/>
            <a:ext cx="6105897" cy="5787526"/>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2013 CICIRM  Meeting</a:t>
            </a:r>
            <a:endParaRPr lang="en-US" dirty="0"/>
          </a:p>
        </p:txBody>
      </p:sp>
      <p:sp>
        <p:nvSpPr>
          <p:cNvPr id="7" name="Slide Number Placeholder 6"/>
          <p:cNvSpPr>
            <a:spLocks noGrp="1"/>
          </p:cNvSpPr>
          <p:nvPr>
            <p:ph type="sldNum" sz="quarter" idx="12"/>
          </p:nvPr>
        </p:nvSpPr>
        <p:spPr/>
        <p:txBody>
          <a:bodyPr/>
          <a:lstStyle/>
          <a:p>
            <a:fld id="{D12AA694-00EB-4F4B-AABB-6F50FB17891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605481"/>
            <a:ext cx="8229600" cy="506627"/>
          </a:xfrm>
        </p:spPr>
        <p:txBody>
          <a:bodyPr>
            <a:normAutofit fontScale="90000"/>
          </a:bodyPr>
          <a:lstStyle/>
          <a:p>
            <a:pPr algn="ctr"/>
            <a:r>
              <a:rPr lang="en-US" sz="3200" dirty="0"/>
              <a:t>Florida </a:t>
            </a:r>
            <a:r>
              <a:rPr lang="en-US" sz="3200" dirty="0" smtClean="0"/>
              <a:t>Statewide, </a:t>
            </a:r>
            <a:r>
              <a:rPr lang="en-US" sz="3200" dirty="0"/>
              <a:t>Inland and Coastal </a:t>
            </a:r>
            <a:r>
              <a:rPr lang="en-US" sz="3200" dirty="0" smtClean="0"/>
              <a:t>Portfolios</a:t>
            </a:r>
            <a:endParaRPr lang="en-US" sz="3200" dirty="0"/>
          </a:p>
        </p:txBody>
      </p:sp>
      <p:pic>
        <p:nvPicPr>
          <p:cNvPr id="35842" name="Picture 2"/>
          <p:cNvPicPr>
            <a:picLocks noChangeAspect="1" noChangeArrowheads="1"/>
          </p:cNvPicPr>
          <p:nvPr/>
        </p:nvPicPr>
        <p:blipFill>
          <a:blip r:embed="rId2" cstate="print"/>
          <a:srcRect/>
          <a:stretch>
            <a:fillRect/>
          </a:stretch>
        </p:blipFill>
        <p:spPr bwMode="auto">
          <a:xfrm>
            <a:off x="1734118" y="1112108"/>
            <a:ext cx="5882440" cy="560936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2013 CICIRM  Meeting</a:t>
            </a:r>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73" y="274638"/>
            <a:ext cx="8411227" cy="852704"/>
          </a:xfrm>
        </p:spPr>
        <p:txBody>
          <a:bodyPr>
            <a:normAutofit/>
          </a:bodyPr>
          <a:lstStyle/>
          <a:p>
            <a:r>
              <a:rPr lang="en-US" sz="3200" dirty="0" smtClean="0"/>
              <a:t>Catastrophic Exposures and Risk Bearing</a:t>
            </a:r>
          </a:p>
        </p:txBody>
      </p:sp>
      <p:sp>
        <p:nvSpPr>
          <p:cNvPr id="4" name="Content Placeholder 3"/>
          <p:cNvSpPr>
            <a:spLocks noGrp="1"/>
          </p:cNvSpPr>
          <p:nvPr>
            <p:ph sz="quarter" idx="1"/>
          </p:nvPr>
        </p:nvSpPr>
        <p:spPr>
          <a:xfrm>
            <a:off x="914400" y="1134649"/>
            <a:ext cx="7772400" cy="4890370"/>
          </a:xfrm>
        </p:spPr>
        <p:txBody>
          <a:bodyPr>
            <a:normAutofit fontScale="85000" lnSpcReduction="20000"/>
          </a:bodyPr>
          <a:lstStyle/>
          <a:p>
            <a:r>
              <a:rPr lang="en-US" dirty="0" smtClean="0"/>
              <a:t>Earthquake</a:t>
            </a:r>
          </a:p>
          <a:p>
            <a:pPr lvl="1"/>
            <a:r>
              <a:rPr lang="en-US" dirty="0" smtClean="0"/>
              <a:t>California but much broader exposure</a:t>
            </a:r>
          </a:p>
          <a:p>
            <a:pPr lvl="1"/>
            <a:r>
              <a:rPr lang="en-US" dirty="0" smtClean="0"/>
              <a:t>Tidal Wave/Tsunami</a:t>
            </a:r>
          </a:p>
          <a:p>
            <a:r>
              <a:rPr lang="en-US" dirty="0" smtClean="0"/>
              <a:t>Windstorm and Storm Surge</a:t>
            </a:r>
            <a:endParaRPr lang="en-US" baseline="0" dirty="0" smtClean="0"/>
          </a:p>
          <a:p>
            <a:pPr lvl="1"/>
            <a:r>
              <a:rPr lang="en-US" dirty="0" smtClean="0"/>
              <a:t>Hurricane/Tornadoes</a:t>
            </a:r>
          </a:p>
          <a:p>
            <a:pPr lvl="1"/>
            <a:r>
              <a:rPr lang="en-US" dirty="0" smtClean="0"/>
              <a:t>Coastal and Inland</a:t>
            </a:r>
          </a:p>
          <a:p>
            <a:r>
              <a:rPr lang="en-US" dirty="0" smtClean="0"/>
              <a:t>Flood</a:t>
            </a:r>
          </a:p>
          <a:p>
            <a:pPr lvl="1"/>
            <a:r>
              <a:rPr lang="en-US" dirty="0" smtClean="0"/>
              <a:t>Rainfall driven</a:t>
            </a:r>
          </a:p>
          <a:p>
            <a:pPr lvl="1"/>
            <a:r>
              <a:rPr lang="en-US" dirty="0" smtClean="0"/>
              <a:t>Wind driven- Storm Surge</a:t>
            </a:r>
          </a:p>
          <a:p>
            <a:pPr lvl="1"/>
            <a:r>
              <a:rPr lang="en-US" dirty="0" smtClean="0"/>
              <a:t>Tsunami</a:t>
            </a:r>
          </a:p>
          <a:p>
            <a:r>
              <a:rPr lang="en-US" dirty="0" smtClean="0"/>
              <a:t>Terrorism</a:t>
            </a:r>
          </a:p>
          <a:p>
            <a:r>
              <a:rPr lang="en-US" dirty="0" smtClean="0"/>
              <a:t>Pandemics</a:t>
            </a:r>
          </a:p>
          <a:p>
            <a:pPr lvl="0"/>
            <a:r>
              <a:rPr lang="en-US" dirty="0" smtClean="0"/>
              <a:t>Catastrophes and Risk Bearing (U.S.)</a:t>
            </a:r>
          </a:p>
          <a:p>
            <a:pPr lvl="1"/>
            <a:r>
              <a:rPr lang="en-US" dirty="0" smtClean="0"/>
              <a:t>State: Private market, E&amp;S, Residual market</a:t>
            </a:r>
          </a:p>
          <a:p>
            <a:pPr lvl="1"/>
            <a:r>
              <a:rPr lang="en-US" dirty="0" smtClean="0"/>
              <a:t>Federal: Flood, Terrorism (ex-post financial support)</a:t>
            </a:r>
          </a:p>
        </p:txBody>
      </p:sp>
      <p:sp>
        <p:nvSpPr>
          <p:cNvPr id="5" name="Footer Placeholder 4"/>
          <p:cNvSpPr>
            <a:spLocks noGrp="1"/>
          </p:cNvSpPr>
          <p:nvPr>
            <p:ph type="ftr" sz="quarter" idx="11"/>
          </p:nvPr>
        </p:nvSpPr>
        <p:spPr/>
        <p:txBody>
          <a:bodyPr/>
          <a:lstStyle/>
          <a:p>
            <a:r>
              <a:rPr lang="en-US" smtClean="0"/>
              <a:t>2013 CICIRM  Meeting</a:t>
            </a:r>
            <a:endParaRPr lang="en-US" dirty="0"/>
          </a:p>
        </p:txBody>
      </p:sp>
      <p:sp>
        <p:nvSpPr>
          <p:cNvPr id="7" name="Slide Number Placeholder 6"/>
          <p:cNvSpPr>
            <a:spLocks noGrp="1"/>
          </p:cNvSpPr>
          <p:nvPr>
            <p:ph type="sldNum" sz="quarter" idx="12"/>
          </p:nvPr>
        </p:nvSpPr>
        <p:spPr/>
        <p:txBody>
          <a:bodyPr/>
          <a:lstStyle/>
          <a:p>
            <a:fld id="{D12AA694-00EB-4F4B-AABB-6F50FB17891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79124"/>
          </a:xfrm>
        </p:spPr>
        <p:txBody>
          <a:bodyPr>
            <a:noAutofit/>
          </a:bodyPr>
          <a:lstStyle/>
          <a:p>
            <a:pPr algn="ctr"/>
            <a:r>
              <a:rPr lang="en-US" sz="3200" dirty="0" smtClean="0"/>
              <a:t>Individual States vs. Multi-state </a:t>
            </a:r>
            <a:r>
              <a:rPr lang="en-US" sz="3200" dirty="0"/>
              <a:t>G</a:t>
            </a:r>
            <a:r>
              <a:rPr lang="en-US" sz="3200" dirty="0" smtClean="0"/>
              <a:t>roups</a:t>
            </a:r>
            <a:endParaRPr lang="en-US" sz="3200" dirty="0"/>
          </a:p>
        </p:txBody>
      </p:sp>
      <p:pic>
        <p:nvPicPr>
          <p:cNvPr id="36866" name="Picture 2"/>
          <p:cNvPicPr>
            <a:picLocks noChangeAspect="1" noChangeArrowheads="1"/>
          </p:cNvPicPr>
          <p:nvPr/>
        </p:nvPicPr>
        <p:blipFill>
          <a:blip r:embed="rId2" cstate="print"/>
          <a:srcRect/>
          <a:stretch>
            <a:fillRect/>
          </a:stretch>
        </p:blipFill>
        <p:spPr bwMode="auto">
          <a:xfrm>
            <a:off x="1277503" y="753763"/>
            <a:ext cx="6346615" cy="596771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2013 CICIRM  Meeting</a:t>
            </a:r>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pPr/>
              <a:t>20</a:t>
            </a:fld>
            <a:endParaRPr lang="en-US"/>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35930" y="3648075"/>
            <a:ext cx="3009900" cy="2524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58109"/>
            <a:ext cx="5804725" cy="536098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9462" y="107577"/>
            <a:ext cx="7581901" cy="692053"/>
          </a:xfrm>
        </p:spPr>
        <p:txBody>
          <a:bodyPr/>
          <a:lstStyle/>
          <a:p>
            <a:r>
              <a:rPr lang="en-US" dirty="0" smtClean="0"/>
              <a:t>Uncertainty</a:t>
            </a:r>
            <a:endParaRPr lang="en-US" dirty="0"/>
          </a:p>
        </p:txBody>
      </p:sp>
      <p:sp>
        <p:nvSpPr>
          <p:cNvPr id="4" name="Slide Number Placeholder 3"/>
          <p:cNvSpPr>
            <a:spLocks noGrp="1"/>
          </p:cNvSpPr>
          <p:nvPr>
            <p:ph type="sldNum" sz="quarter" idx="12"/>
          </p:nvPr>
        </p:nvSpPr>
        <p:spPr>
          <a:xfrm>
            <a:off x="4294481" y="6083300"/>
            <a:ext cx="762000" cy="365125"/>
          </a:xfrm>
        </p:spPr>
        <p:txBody>
          <a:bodyPr/>
          <a:lstStyle/>
          <a:p>
            <a:fld id="{D12AA694-00EB-4F4B-AABB-6F50FB178914}" type="slidenum">
              <a:rPr lang="en-US" smtClean="0">
                <a:solidFill>
                  <a:srgbClr val="FFFFFF">
                    <a:tint val="75000"/>
                  </a:srgbClr>
                </a:solidFill>
              </a:rPr>
              <a:pPr/>
              <a:t>21</a:t>
            </a:fld>
            <a:endParaRPr lang="en-US">
              <a:solidFill>
                <a:srgbClr val="FFFFFF">
                  <a:tint val="75000"/>
                </a:srgbClr>
              </a:solidFill>
            </a:endParaRPr>
          </a:p>
        </p:txBody>
      </p:sp>
      <p:sp>
        <p:nvSpPr>
          <p:cNvPr id="7" name="TextBox 6"/>
          <p:cNvSpPr txBox="1"/>
          <p:nvPr/>
        </p:nvSpPr>
        <p:spPr>
          <a:xfrm>
            <a:off x="5950539" y="893242"/>
            <a:ext cx="3193461" cy="5078313"/>
          </a:xfrm>
          <a:prstGeom prst="rect">
            <a:avLst/>
          </a:prstGeom>
          <a:noFill/>
        </p:spPr>
        <p:txBody>
          <a:bodyPr wrap="square" rtlCol="0">
            <a:spAutoFit/>
          </a:bodyPr>
          <a:lstStyle/>
          <a:p>
            <a:r>
              <a:rPr lang="en-US" dirty="0" smtClean="0">
                <a:solidFill>
                  <a:srgbClr val="FFFFFF"/>
                </a:solidFill>
              </a:rPr>
              <a:t>How good are the loss estimates?  This figure shows </a:t>
            </a:r>
            <a:r>
              <a:rPr lang="en-US" dirty="0">
                <a:solidFill>
                  <a:srgbClr val="FFFFFF"/>
                </a:solidFill>
              </a:rPr>
              <a:t>the range of possible values for the State of Florida (blue shaded area bounded by black lines), and for the entire coast from Texas t o Virginia (pink shaded area bounded by red lines).  In both cases the shaded area represents the upper 90% and lower 10% prediction limits.  In other words, there is a 10% chance the correct value is above the shaded area, and a 10% chance the correct value is below the shaded area. </a:t>
            </a:r>
            <a:endParaRPr lang="en-US" dirty="0" smtClean="0">
              <a:solidFill>
                <a:srgbClr val="FFFFFF"/>
              </a:solidFill>
            </a:endParaRPr>
          </a:p>
          <a:p>
            <a:endParaRPr lang="en-US" dirty="0">
              <a:solidFill>
                <a:srgbClr val="FFFFFF"/>
              </a:solidFill>
            </a:endParaRPr>
          </a:p>
        </p:txBody>
      </p:sp>
      <p:pic>
        <p:nvPicPr>
          <p:cNvPr id="8" name="Picture 7"/>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9022" y="1261825"/>
            <a:ext cx="5486400" cy="5186600"/>
          </a:xfrm>
          <a:prstGeom prst="rect">
            <a:avLst/>
          </a:prstGeom>
          <a:noFill/>
          <a:ln>
            <a:noFill/>
          </a:ln>
        </p:spPr>
      </p:pic>
      <p:sp>
        <p:nvSpPr>
          <p:cNvPr id="3" name="Footer Placeholder 2"/>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Tree>
    <p:extLst>
      <p:ext uri="{BB962C8B-B14F-4D97-AF65-F5344CB8AC3E}">
        <p14:creationId xmlns="" xmlns:p14="http://schemas.microsoft.com/office/powerpoint/2010/main" val="2496755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6259"/>
          </a:xfrm>
        </p:spPr>
        <p:txBody>
          <a:bodyPr>
            <a:normAutofit fontScale="90000"/>
          </a:bodyPr>
          <a:lstStyle/>
          <a:p>
            <a:r>
              <a:rPr lang="en-US" sz="3200" dirty="0"/>
              <a:t>Capacity required to cover a 100 year Loss</a:t>
            </a:r>
          </a:p>
        </p:txBody>
      </p:sp>
      <p:graphicFrame>
        <p:nvGraphicFramePr>
          <p:cNvPr id="7" name="Table 6"/>
          <p:cNvGraphicFramePr>
            <a:graphicFrameLocks noGrp="1"/>
          </p:cNvGraphicFramePr>
          <p:nvPr>
            <p:extLst>
              <p:ext uri="{D42A27DB-BD31-4B8C-83A1-F6EECF244321}">
                <p14:modId xmlns="" xmlns:p14="http://schemas.microsoft.com/office/powerpoint/2010/main" val="166257076"/>
              </p:ext>
            </p:extLst>
          </p:nvPr>
        </p:nvGraphicFramePr>
        <p:xfrm>
          <a:off x="1782082" y="967917"/>
          <a:ext cx="5583223" cy="5357727"/>
        </p:xfrm>
        <a:graphic>
          <a:graphicData uri="http://schemas.openxmlformats.org/drawingml/2006/table">
            <a:tbl>
              <a:tblPr/>
              <a:tblGrid>
                <a:gridCol w="3385751"/>
                <a:gridCol w="2197472"/>
              </a:tblGrid>
              <a:tr h="361669">
                <a:tc>
                  <a:txBody>
                    <a:bodyPr/>
                    <a:lstStyle/>
                    <a:p>
                      <a:pPr marL="112395" marR="0">
                        <a:spcBef>
                          <a:spcPts val="0"/>
                        </a:spcBef>
                        <a:spcAft>
                          <a:spcPts val="0"/>
                        </a:spcAft>
                      </a:pPr>
                      <a:r>
                        <a:rPr lang="en-US" sz="2000" b="1" dirty="0">
                          <a:solidFill>
                            <a:srgbClr val="000000"/>
                          </a:solidFill>
                          <a:latin typeface="Calibri"/>
                          <a:ea typeface="Times New Roman"/>
                          <a:cs typeface="Times New Roman"/>
                        </a:rPr>
                        <a:t>Territory</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b="1" dirty="0">
                          <a:solidFill>
                            <a:srgbClr val="000000"/>
                          </a:solidFill>
                          <a:latin typeface="Calibri"/>
                          <a:ea typeface="Times New Roman"/>
                          <a:cs typeface="Times New Roman"/>
                        </a:rPr>
                        <a:t>100 Year Loss</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8577">
                <a:tc>
                  <a:txBody>
                    <a:bodyPr/>
                    <a:lstStyle/>
                    <a:p>
                      <a:pPr marL="112395" marR="0">
                        <a:spcBef>
                          <a:spcPts val="0"/>
                        </a:spcBef>
                        <a:spcAft>
                          <a:spcPts val="0"/>
                        </a:spcAft>
                      </a:pPr>
                      <a:r>
                        <a:rPr lang="en-US" sz="2000" dirty="0">
                          <a:solidFill>
                            <a:srgbClr val="000000"/>
                          </a:solidFill>
                          <a:latin typeface="Calibri"/>
                          <a:ea typeface="Times New Roman"/>
                          <a:cs typeface="Times New Roman"/>
                        </a:rPr>
                        <a:t>Texas</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$26,495,700,000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8577">
                <a:tc>
                  <a:txBody>
                    <a:bodyPr/>
                    <a:lstStyle/>
                    <a:p>
                      <a:pPr marL="112395" marR="0">
                        <a:spcBef>
                          <a:spcPts val="0"/>
                        </a:spcBef>
                        <a:spcAft>
                          <a:spcPts val="0"/>
                        </a:spcAft>
                      </a:pPr>
                      <a:r>
                        <a:rPr lang="en-US" sz="2000" dirty="0">
                          <a:solidFill>
                            <a:srgbClr val="000000"/>
                          </a:solidFill>
                          <a:latin typeface="Calibri"/>
                          <a:ea typeface="Times New Roman"/>
                          <a:cs typeface="Times New Roman"/>
                        </a:rPr>
                        <a:t>Louisiana</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$18,337,501,250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8577">
                <a:tc>
                  <a:txBody>
                    <a:bodyPr/>
                    <a:lstStyle/>
                    <a:p>
                      <a:pPr marL="112395" marR="0">
                        <a:spcBef>
                          <a:spcPts val="0"/>
                        </a:spcBef>
                        <a:spcAft>
                          <a:spcPts val="0"/>
                        </a:spcAft>
                      </a:pPr>
                      <a:r>
                        <a:rPr lang="en-US" sz="2000" dirty="0">
                          <a:solidFill>
                            <a:srgbClr val="000000"/>
                          </a:solidFill>
                          <a:latin typeface="Calibri"/>
                          <a:ea typeface="Times New Roman"/>
                          <a:cs typeface="Times New Roman"/>
                        </a:rPr>
                        <a:t>Mississippi</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$4,751,439,400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8577">
                <a:tc>
                  <a:txBody>
                    <a:bodyPr/>
                    <a:lstStyle/>
                    <a:p>
                      <a:pPr marL="112395" marR="0">
                        <a:spcBef>
                          <a:spcPts val="0"/>
                        </a:spcBef>
                        <a:spcAft>
                          <a:spcPts val="0"/>
                        </a:spcAft>
                      </a:pPr>
                      <a:r>
                        <a:rPr lang="en-US" sz="2000" dirty="0">
                          <a:solidFill>
                            <a:srgbClr val="000000"/>
                          </a:solidFill>
                          <a:latin typeface="Calibri"/>
                          <a:ea typeface="Times New Roman"/>
                          <a:cs typeface="Times New Roman"/>
                        </a:rPr>
                        <a:t>South Carolina</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$5,624,569,400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8577">
                <a:tc>
                  <a:txBody>
                    <a:bodyPr/>
                    <a:lstStyle/>
                    <a:p>
                      <a:pPr marL="112395" marR="0">
                        <a:spcBef>
                          <a:spcPts val="0"/>
                        </a:spcBef>
                        <a:spcAft>
                          <a:spcPts val="0"/>
                        </a:spcAft>
                      </a:pPr>
                      <a:r>
                        <a:rPr lang="en-US" sz="2000" dirty="0">
                          <a:solidFill>
                            <a:srgbClr val="000000"/>
                          </a:solidFill>
                          <a:latin typeface="Calibri"/>
                          <a:ea typeface="Times New Roman"/>
                          <a:cs typeface="Times New Roman"/>
                        </a:rPr>
                        <a:t>North Carolina</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$8,231,516,250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3842">
                <a:tc>
                  <a:txBody>
                    <a:bodyPr/>
                    <a:lstStyle/>
                    <a:p>
                      <a:pPr marL="112395" marR="0">
                        <a:spcBef>
                          <a:spcPts val="0"/>
                        </a:spcBef>
                        <a:spcAft>
                          <a:spcPts val="0"/>
                        </a:spcAft>
                      </a:pPr>
                      <a:r>
                        <a:rPr lang="en-US" sz="2000" dirty="0">
                          <a:solidFill>
                            <a:srgbClr val="000000"/>
                          </a:solidFill>
                          <a:latin typeface="Calibri"/>
                          <a:ea typeface="Times New Roman"/>
                          <a:cs typeface="Times New Roman"/>
                        </a:rPr>
                        <a:t>Virginia</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$4,810,914,050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8577">
                <a:tc>
                  <a:txBody>
                    <a:bodyPr/>
                    <a:lstStyle/>
                    <a:p>
                      <a:pPr marL="112395" marR="0">
                        <a:spcBef>
                          <a:spcPts val="0"/>
                        </a:spcBef>
                        <a:spcAft>
                          <a:spcPts val="0"/>
                        </a:spcAft>
                      </a:pPr>
                      <a:r>
                        <a:rPr lang="en-US" sz="2000" dirty="0">
                          <a:solidFill>
                            <a:srgbClr val="000000"/>
                          </a:solidFill>
                          <a:latin typeface="Calibri"/>
                          <a:ea typeface="Times New Roman"/>
                          <a:cs typeface="Times New Roman"/>
                        </a:rPr>
                        <a:t>Florida</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$49,483,235,000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8577">
                <a:tc>
                  <a:txBody>
                    <a:bodyPr/>
                    <a:lstStyle/>
                    <a:p>
                      <a:pPr marL="112395" marR="0">
                        <a:spcBef>
                          <a:spcPts val="0"/>
                        </a:spcBef>
                        <a:spcAft>
                          <a:spcPts val="0"/>
                        </a:spcAft>
                      </a:pPr>
                      <a:r>
                        <a:rPr lang="en-US" sz="2000" dirty="0">
                          <a:solidFill>
                            <a:srgbClr val="000000"/>
                          </a:solidFill>
                          <a:latin typeface="Calibri"/>
                          <a:ea typeface="Times New Roman"/>
                          <a:cs typeface="Times New Roman"/>
                        </a:rPr>
                        <a:t>Georgia</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$3,349,056,550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8577">
                <a:tc>
                  <a:txBody>
                    <a:bodyPr/>
                    <a:lstStyle/>
                    <a:p>
                      <a:pPr marL="112395" marR="0">
                        <a:spcBef>
                          <a:spcPts val="0"/>
                        </a:spcBef>
                        <a:spcAft>
                          <a:spcPts val="0"/>
                        </a:spcAft>
                      </a:pPr>
                      <a:r>
                        <a:rPr lang="en-US" sz="2000" dirty="0">
                          <a:solidFill>
                            <a:srgbClr val="000000"/>
                          </a:solidFill>
                          <a:latin typeface="Calibri"/>
                          <a:ea typeface="Times New Roman"/>
                          <a:cs typeface="Times New Roman"/>
                        </a:rPr>
                        <a:t>Alabama</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$8,955,484,400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1716">
                <a:tc>
                  <a:txBody>
                    <a:bodyPr/>
                    <a:lstStyle/>
                    <a:p>
                      <a:pPr marL="112395" marR="0">
                        <a:spcBef>
                          <a:spcPts val="0"/>
                        </a:spcBef>
                        <a:spcAft>
                          <a:spcPts val="0"/>
                        </a:spcAft>
                      </a:pPr>
                      <a:endParaRPr lang="en-US" sz="2000" dirty="0" smtClean="0">
                        <a:solidFill>
                          <a:srgbClr val="000000"/>
                        </a:solidFill>
                        <a:latin typeface="Calibri"/>
                        <a:ea typeface="Times New Roman"/>
                        <a:cs typeface="Times New Roman"/>
                      </a:endParaRPr>
                    </a:p>
                    <a:p>
                      <a:pPr marL="112395" marR="0">
                        <a:spcBef>
                          <a:spcPts val="0"/>
                        </a:spcBef>
                        <a:spcAft>
                          <a:spcPts val="0"/>
                        </a:spcAft>
                      </a:pPr>
                      <a:r>
                        <a:rPr lang="en-US" sz="2000" dirty="0" smtClean="0">
                          <a:solidFill>
                            <a:srgbClr val="000000"/>
                          </a:solidFill>
                          <a:latin typeface="Calibri"/>
                          <a:ea typeface="Times New Roman"/>
                          <a:cs typeface="Times New Roman"/>
                        </a:rPr>
                        <a:t>Sum </a:t>
                      </a:r>
                      <a:r>
                        <a:rPr lang="en-US" sz="2000" dirty="0">
                          <a:solidFill>
                            <a:srgbClr val="000000"/>
                          </a:solidFill>
                          <a:latin typeface="Calibri"/>
                          <a:ea typeface="Times New Roman"/>
                          <a:cs typeface="Times New Roman"/>
                        </a:rPr>
                        <a:t>of each state:</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$130,039,416,300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1716">
                <a:tc>
                  <a:txBody>
                    <a:bodyPr/>
                    <a:lstStyle/>
                    <a:p>
                      <a:pPr marL="112395" marR="0">
                        <a:spcBef>
                          <a:spcPts val="0"/>
                        </a:spcBef>
                        <a:spcAft>
                          <a:spcPts val="0"/>
                        </a:spcAft>
                      </a:pPr>
                      <a:r>
                        <a:rPr lang="en-US" sz="2000" dirty="0" smtClean="0">
                          <a:solidFill>
                            <a:srgbClr val="000000"/>
                          </a:solidFill>
                          <a:latin typeface="Calibri"/>
                          <a:ea typeface="Times New Roman"/>
                          <a:cs typeface="Times New Roman"/>
                        </a:rPr>
                        <a:t/>
                      </a:r>
                      <a:br>
                        <a:rPr lang="en-US" sz="2000" dirty="0" smtClean="0">
                          <a:solidFill>
                            <a:srgbClr val="000000"/>
                          </a:solidFill>
                          <a:latin typeface="Calibri"/>
                          <a:ea typeface="Times New Roman"/>
                          <a:cs typeface="Times New Roman"/>
                        </a:rPr>
                      </a:br>
                      <a:r>
                        <a:rPr lang="en-US" sz="2000" dirty="0" smtClean="0">
                          <a:solidFill>
                            <a:srgbClr val="000000"/>
                          </a:solidFill>
                          <a:latin typeface="Calibri"/>
                          <a:ea typeface="Times New Roman"/>
                          <a:cs typeface="Times New Roman"/>
                        </a:rPr>
                        <a:t>Multi-state </a:t>
                      </a:r>
                      <a:r>
                        <a:rPr lang="en-US" sz="2000" dirty="0">
                          <a:solidFill>
                            <a:srgbClr val="000000"/>
                          </a:solidFill>
                          <a:latin typeface="Calibri"/>
                          <a:ea typeface="Times New Roman"/>
                          <a:cs typeface="Times New Roman"/>
                        </a:rPr>
                        <a:t>Aggregate:</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$71,110,875,000</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8577">
                <a:tc>
                  <a:txBody>
                    <a:bodyPr/>
                    <a:lstStyle/>
                    <a:p>
                      <a:pPr marL="112395" marR="0">
                        <a:spcBef>
                          <a:spcPts val="0"/>
                        </a:spcBef>
                        <a:spcAft>
                          <a:spcPts val="0"/>
                        </a:spcAft>
                      </a:pPr>
                      <a:r>
                        <a:rPr lang="en-US" sz="2000" dirty="0" smtClean="0">
                          <a:solidFill>
                            <a:srgbClr val="000000"/>
                          </a:solidFill>
                          <a:latin typeface="Calibri"/>
                          <a:ea typeface="Times New Roman"/>
                          <a:cs typeface="Times New Roman"/>
                        </a:rPr>
                        <a:t/>
                      </a:r>
                      <a:br>
                        <a:rPr lang="en-US" sz="2000" dirty="0" smtClean="0">
                          <a:solidFill>
                            <a:srgbClr val="000000"/>
                          </a:solidFill>
                          <a:latin typeface="Calibri"/>
                          <a:ea typeface="Times New Roman"/>
                          <a:cs typeface="Times New Roman"/>
                        </a:rPr>
                      </a:br>
                      <a:r>
                        <a:rPr lang="en-US" sz="2000" dirty="0" smtClean="0">
                          <a:solidFill>
                            <a:srgbClr val="000000"/>
                          </a:solidFill>
                          <a:latin typeface="Calibri"/>
                          <a:ea typeface="Times New Roman"/>
                          <a:cs typeface="Times New Roman"/>
                        </a:rPr>
                        <a:t>Percent </a:t>
                      </a:r>
                      <a:r>
                        <a:rPr lang="en-US" sz="2000" dirty="0">
                          <a:solidFill>
                            <a:srgbClr val="000000"/>
                          </a:solidFill>
                          <a:latin typeface="Calibri"/>
                          <a:ea typeface="Times New Roman"/>
                          <a:cs typeface="Times New Roman"/>
                        </a:rPr>
                        <a:t>aggregate:</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54.7%</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1820">
                <a:tc>
                  <a:txBody>
                    <a:bodyPr/>
                    <a:lstStyle/>
                    <a:p>
                      <a:pPr marL="112395" marR="0">
                        <a:spcBef>
                          <a:spcPts val="0"/>
                        </a:spcBef>
                        <a:spcAft>
                          <a:spcPts val="0"/>
                        </a:spcAft>
                      </a:pPr>
                      <a:r>
                        <a:rPr lang="en-US" sz="2000" dirty="0">
                          <a:solidFill>
                            <a:srgbClr val="000000"/>
                          </a:solidFill>
                          <a:latin typeface="Calibri"/>
                          <a:ea typeface="Times New Roman"/>
                          <a:cs typeface="Times New Roman"/>
                        </a:rPr>
                        <a:t>Ratio aggregate to individual</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02870" marR="0" algn="r">
                        <a:spcBef>
                          <a:spcPts val="0"/>
                        </a:spcBef>
                        <a:spcAft>
                          <a:spcPts val="0"/>
                        </a:spcAft>
                      </a:pPr>
                      <a:r>
                        <a:rPr lang="en-US" sz="2000" dirty="0">
                          <a:solidFill>
                            <a:srgbClr val="000000"/>
                          </a:solidFill>
                          <a:latin typeface="Calibri"/>
                          <a:ea typeface="Times New Roman"/>
                          <a:cs typeface="Times New Roman"/>
                        </a:rPr>
                        <a:t>1.83</a:t>
                      </a:r>
                      <a:endParaRPr lang="en-US" sz="2000" dirty="0">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Footer Placeholder 2"/>
          <p:cNvSpPr>
            <a:spLocks noGrp="1"/>
          </p:cNvSpPr>
          <p:nvPr>
            <p:ph type="ftr" sz="quarter" idx="11"/>
          </p:nvPr>
        </p:nvSpPr>
        <p:spPr>
          <a:xfrm>
            <a:off x="901874" y="6363222"/>
            <a:ext cx="3962400" cy="457200"/>
          </a:xfrm>
        </p:spPr>
        <p:txBody>
          <a:bodyPr/>
          <a:lstStyle/>
          <a:p>
            <a:r>
              <a:rPr lang="en-US" smtClean="0"/>
              <a:t>2013 CICIRM  Meeting</a:t>
            </a:r>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8"/>
            <a:ext cx="7581901" cy="760908"/>
          </a:xfrm>
        </p:spPr>
        <p:txBody>
          <a:bodyPr>
            <a:normAutofit/>
          </a:bodyPr>
          <a:lstStyle/>
          <a:p>
            <a:r>
              <a:rPr lang="en-US" dirty="0" smtClean="0"/>
              <a:t>Main Results</a:t>
            </a:r>
            <a:endParaRPr lang="en-US" dirty="0"/>
          </a:p>
        </p:txBody>
      </p:sp>
      <p:sp>
        <p:nvSpPr>
          <p:cNvPr id="3" name="Content Placeholder 2"/>
          <p:cNvSpPr>
            <a:spLocks noGrp="1"/>
          </p:cNvSpPr>
          <p:nvPr>
            <p:ph sz="quarter" idx="1"/>
          </p:nvPr>
        </p:nvSpPr>
        <p:spPr>
          <a:xfrm>
            <a:off x="504239" y="1139302"/>
            <a:ext cx="8245241" cy="5379007"/>
          </a:xfrm>
        </p:spPr>
        <p:txBody>
          <a:bodyPr>
            <a:normAutofit lnSpcReduction="10000"/>
          </a:bodyPr>
          <a:lstStyle/>
          <a:p>
            <a:r>
              <a:rPr lang="en-US" dirty="0" smtClean="0"/>
              <a:t>Clear benefit of pooling catastrophic wind risk  more broadly</a:t>
            </a:r>
          </a:p>
          <a:p>
            <a:pPr lvl="1"/>
            <a:r>
              <a:rPr lang="en-US" dirty="0" smtClean="0"/>
              <a:t>Geographic diversification benefits for the less frequent/more severe events</a:t>
            </a:r>
          </a:p>
          <a:p>
            <a:pPr lvl="2"/>
            <a:r>
              <a:rPr lang="en-US" dirty="0" smtClean="0"/>
              <a:t>&gt; 20-25 year return period</a:t>
            </a:r>
          </a:p>
          <a:p>
            <a:pPr lvl="2"/>
            <a:r>
              <a:rPr lang="en-US" dirty="0" smtClean="0"/>
              <a:t>54% of individual aggregate</a:t>
            </a:r>
          </a:p>
          <a:p>
            <a:pPr lvl="1"/>
            <a:r>
              <a:rPr lang="en-US" dirty="0" smtClean="0"/>
              <a:t>Benefit would accrue to all state combinations examined in this study.</a:t>
            </a:r>
          </a:p>
          <a:p>
            <a:pPr lvl="2"/>
            <a:r>
              <a:rPr lang="en-US" dirty="0" smtClean="0"/>
              <a:t>Natural boundaries instead of state borders</a:t>
            </a:r>
          </a:p>
          <a:p>
            <a:pPr lvl="1"/>
            <a:r>
              <a:rPr lang="en-US" dirty="0" smtClean="0"/>
              <a:t>Results are independent of premium: No subsidy issue</a:t>
            </a:r>
          </a:p>
          <a:p>
            <a:pPr lvl="1"/>
            <a:r>
              <a:rPr lang="en-US" dirty="0" smtClean="0"/>
              <a:t>Model transparency should help to address black box concerns</a:t>
            </a:r>
          </a:p>
          <a:p>
            <a:pPr lvl="2"/>
            <a:r>
              <a:rPr lang="en-US" dirty="0" smtClean="0"/>
              <a:t>Modeled loss results include storm surge</a:t>
            </a:r>
          </a:p>
        </p:txBody>
      </p:sp>
      <p:sp>
        <p:nvSpPr>
          <p:cNvPr id="4" name="Footer Placeholder 3"/>
          <p:cNvSpPr>
            <a:spLocks noGrp="1"/>
          </p:cNvSpPr>
          <p:nvPr>
            <p:ph type="ftr" sz="quarter" idx="11"/>
          </p:nvPr>
        </p:nvSpPr>
        <p:spPr/>
        <p:txBody>
          <a:bodyPr/>
          <a:lstStyle/>
          <a:p>
            <a:r>
              <a:rPr lang="en-US" smtClean="0"/>
              <a:t>2013 CICIRM  Meeting</a:t>
            </a:r>
            <a:endParaRPr lang="en-US" dirty="0"/>
          </a:p>
        </p:txBody>
      </p:sp>
      <p:sp>
        <p:nvSpPr>
          <p:cNvPr id="7" name="Slide Number Placeholder 6"/>
          <p:cNvSpPr>
            <a:spLocks noGrp="1"/>
          </p:cNvSpPr>
          <p:nvPr>
            <p:ph type="sldNum" sz="quarter" idx="12"/>
          </p:nvPr>
        </p:nvSpPr>
        <p:spPr/>
        <p:txBody>
          <a:bodyPr/>
          <a:lstStyle/>
          <a:p>
            <a:fld id="{D12AA694-00EB-4F4B-AABB-6F50FB178914}" type="slidenum">
              <a:rPr lang="en-US" smtClean="0"/>
              <a:pPr/>
              <a:t>23</a:t>
            </a:fld>
            <a:endParaRPr lang="en-US"/>
          </a:p>
        </p:txBody>
      </p:sp>
    </p:spTree>
    <p:extLst>
      <p:ext uri="{BB962C8B-B14F-4D97-AF65-F5344CB8AC3E}">
        <p14:creationId xmlns="" xmlns:p14="http://schemas.microsoft.com/office/powerpoint/2010/main" val="1767432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02600"/>
          </a:xfrm>
        </p:spPr>
        <p:txBody>
          <a:bodyPr>
            <a:normAutofit fontScale="90000"/>
          </a:bodyPr>
          <a:lstStyle/>
          <a:p>
            <a:r>
              <a:rPr lang="en-US" dirty="0" smtClean="0"/>
              <a:t>Implications and Future Direction</a:t>
            </a:r>
            <a:endParaRPr lang="en-US" dirty="0"/>
          </a:p>
        </p:txBody>
      </p:sp>
      <p:sp>
        <p:nvSpPr>
          <p:cNvPr id="4" name="Content Placeholder 3"/>
          <p:cNvSpPr>
            <a:spLocks noGrp="1"/>
          </p:cNvSpPr>
          <p:nvPr>
            <p:ph sz="quarter" idx="1"/>
          </p:nvPr>
        </p:nvSpPr>
        <p:spPr>
          <a:xfrm>
            <a:off x="914400" y="1077238"/>
            <a:ext cx="7772400" cy="4942562"/>
          </a:xfrm>
        </p:spPr>
        <p:txBody>
          <a:bodyPr>
            <a:normAutofit fontScale="92500" lnSpcReduction="20000"/>
          </a:bodyPr>
          <a:lstStyle/>
          <a:p>
            <a:r>
              <a:rPr lang="en-US" dirty="0" smtClean="0"/>
              <a:t>Pooling implications</a:t>
            </a:r>
          </a:p>
          <a:p>
            <a:pPr lvl="1"/>
            <a:r>
              <a:rPr lang="en-US" dirty="0" smtClean="0"/>
              <a:t>Two Tier System</a:t>
            </a:r>
          </a:p>
          <a:p>
            <a:pPr lvl="2"/>
            <a:r>
              <a:rPr lang="en-US" dirty="0" smtClean="0"/>
              <a:t>Multi-state (coastal) compact, national wind risk pools</a:t>
            </a:r>
          </a:p>
          <a:p>
            <a:pPr lvl="1"/>
            <a:r>
              <a:rPr lang="en-US" dirty="0" smtClean="0"/>
              <a:t>Challenges</a:t>
            </a:r>
          </a:p>
          <a:p>
            <a:pPr lvl="2"/>
            <a:r>
              <a:rPr lang="en-US" dirty="0" smtClean="0"/>
              <a:t>Need for long-term perspective</a:t>
            </a:r>
          </a:p>
          <a:p>
            <a:pPr lvl="3"/>
            <a:r>
              <a:rPr lang="en-US" dirty="0" smtClean="0"/>
              <a:t>AALs across time</a:t>
            </a:r>
          </a:p>
          <a:p>
            <a:pPr lvl="3"/>
            <a:r>
              <a:rPr lang="en-US" dirty="0" smtClean="0"/>
              <a:t>Year to year variation in experience across states </a:t>
            </a:r>
          </a:p>
          <a:p>
            <a:pPr lvl="2"/>
            <a:r>
              <a:rPr lang="en-US" dirty="0" smtClean="0"/>
              <a:t>Triggers and Managers</a:t>
            </a:r>
          </a:p>
          <a:p>
            <a:r>
              <a:rPr lang="en-US" dirty="0" smtClean="0"/>
              <a:t>Future Direction</a:t>
            </a:r>
          </a:p>
          <a:p>
            <a:pPr lvl="1"/>
            <a:r>
              <a:rPr lang="en-US" dirty="0" smtClean="0"/>
              <a:t>Additional analysis  related to diversification benefits</a:t>
            </a:r>
          </a:p>
          <a:p>
            <a:pPr lvl="1"/>
            <a:r>
              <a:rPr lang="en-US" dirty="0" smtClean="0"/>
              <a:t>Evaluate whether geographic diversification benefits exists for pools with different catastrophic exposures (i.e., wind, earthquake, flood).</a:t>
            </a:r>
          </a:p>
          <a:p>
            <a:r>
              <a:rPr lang="en-US" dirty="0" smtClean="0"/>
              <a:t>Catastrophic Storm Risk Management Center</a:t>
            </a:r>
          </a:p>
          <a:p>
            <a:pPr lvl="1"/>
            <a:r>
              <a:rPr lang="en-US" dirty="0" smtClean="0"/>
              <a:t>www.strormrisk.org</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2013 CICIRM  Meeting</a:t>
            </a:r>
            <a:endParaRPr lang="en-US" dirty="0"/>
          </a:p>
        </p:txBody>
      </p:sp>
      <p:sp>
        <p:nvSpPr>
          <p:cNvPr id="7" name="Slide Number Placeholder 6"/>
          <p:cNvSpPr>
            <a:spLocks noGrp="1"/>
          </p:cNvSpPr>
          <p:nvPr>
            <p:ph type="sldNum" sz="quarter" idx="12"/>
          </p:nvPr>
        </p:nvSpPr>
        <p:spPr/>
        <p:txBody>
          <a:bodyPr/>
          <a:lstStyle/>
          <a:p>
            <a:fld id="{D12AA694-00EB-4F4B-AABB-6F50FB178914}" type="slidenum">
              <a:rPr lang="en-US" smtClean="0"/>
              <a:pPr/>
              <a:t>24</a:t>
            </a:fld>
            <a:endParaRPr lang="en-US"/>
          </a:p>
        </p:txBody>
      </p:sp>
    </p:spTree>
    <p:extLst>
      <p:ext uri="{BB962C8B-B14F-4D97-AF65-F5344CB8AC3E}">
        <p14:creationId xmlns="" xmlns:p14="http://schemas.microsoft.com/office/powerpoint/2010/main" val="413126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normAutofit fontScale="90000"/>
          </a:bodyPr>
          <a:lstStyle/>
          <a:p>
            <a:r>
              <a:rPr lang="en-US" dirty="0"/>
              <a:t>Florida Commission on Hurricane Loss Projection Methodology</a:t>
            </a:r>
          </a:p>
        </p:txBody>
      </p:sp>
    </p:spTree>
    <p:extLst>
      <p:ext uri="{BB962C8B-B14F-4D97-AF65-F5344CB8AC3E}">
        <p14:creationId xmlns="" xmlns:p14="http://schemas.microsoft.com/office/powerpoint/2010/main" val="1775662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07BC28F-2106-4933-813A-FD54DCE21A44}" type="slidenum">
              <a:rPr lang="en-US">
                <a:latin typeface="Tempus Sans ITC" pitchFamily="82" charset="0"/>
              </a:rPr>
              <a:pPr/>
              <a:t>26</a:t>
            </a:fld>
            <a:endParaRPr lang="en-US">
              <a:latin typeface="Tempus Sans ITC" pitchFamily="82" charset="0"/>
            </a:endParaRPr>
          </a:p>
        </p:txBody>
      </p:sp>
      <p:sp>
        <p:nvSpPr>
          <p:cNvPr id="294914" name="Rectangle 2"/>
          <p:cNvSpPr>
            <a:spLocks noGrp="1" noChangeArrowheads="1"/>
          </p:cNvSpPr>
          <p:nvPr>
            <p:ph type="title"/>
          </p:nvPr>
        </p:nvSpPr>
        <p:spPr>
          <a:xfrm>
            <a:off x="685800" y="304800"/>
            <a:ext cx="7772400" cy="609600"/>
          </a:xfrm>
          <a:effectLst>
            <a:outerShdw dist="35921" dir="2700000" algn="ctr" rotWithShape="0">
              <a:schemeClr val="bg2"/>
            </a:outerShdw>
          </a:effectLst>
        </p:spPr>
        <p:txBody>
          <a:bodyPr/>
          <a:lstStyle/>
          <a:p>
            <a:pPr>
              <a:defRPr/>
            </a:pPr>
            <a:r>
              <a:rPr lang="en-US" smtClean="0">
                <a:solidFill>
                  <a:srgbClr val="FFFFCC"/>
                </a:solidFill>
              </a:rPr>
              <a:t>Hurricane Modeling Background</a:t>
            </a:r>
          </a:p>
        </p:txBody>
      </p:sp>
      <p:sp>
        <p:nvSpPr>
          <p:cNvPr id="8196" name="Rectangle 3"/>
          <p:cNvSpPr>
            <a:spLocks noGrp="1" noChangeArrowheads="1"/>
          </p:cNvSpPr>
          <p:nvPr>
            <p:ph type="body" idx="1"/>
          </p:nvPr>
        </p:nvSpPr>
        <p:spPr>
          <a:xfrm>
            <a:off x="609600" y="1143000"/>
            <a:ext cx="7772400" cy="4525963"/>
          </a:xfrm>
        </p:spPr>
        <p:txBody>
          <a:bodyPr/>
          <a:lstStyle/>
          <a:p>
            <a:pPr>
              <a:buFontTx/>
              <a:buNone/>
            </a:pPr>
            <a:endParaRPr lang="en-US" sz="2400" smtClean="0"/>
          </a:p>
          <a:p>
            <a:r>
              <a:rPr lang="en-US" sz="2400" u="sng" smtClean="0"/>
              <a:t>Traditional methods</a:t>
            </a:r>
            <a:r>
              <a:rPr lang="en-US" sz="2400" smtClean="0"/>
              <a:t> of projecting hurricane loss cost were considered inadequate after Hurricane Andrew.</a:t>
            </a:r>
          </a:p>
          <a:p>
            <a:endParaRPr lang="en-US" sz="2400" smtClean="0"/>
          </a:p>
          <a:p>
            <a:r>
              <a:rPr lang="en-US" sz="2400" u="sng" smtClean="0"/>
              <a:t>Hurricane modeling</a:t>
            </a:r>
            <a:r>
              <a:rPr lang="en-US" sz="2400" smtClean="0"/>
              <a:t> provided a more scientific approach, but has been considered controversial due to the proprietary nature of the models.</a:t>
            </a:r>
          </a:p>
          <a:p>
            <a:endParaRPr lang="en-US" sz="2400" smtClean="0"/>
          </a:p>
          <a:p>
            <a:r>
              <a:rPr lang="en-US" sz="2400" smtClean="0"/>
              <a:t>The Legislature recognized the need for </a:t>
            </a:r>
            <a:r>
              <a:rPr lang="en-US" sz="2400" u="sng" smtClean="0"/>
              <a:t>expert evaluation</a:t>
            </a:r>
            <a:r>
              <a:rPr lang="en-US" sz="2400" smtClean="0"/>
              <a:t> of computer models.</a:t>
            </a:r>
          </a:p>
        </p:txBody>
      </p:sp>
      <p:sp>
        <p:nvSpPr>
          <p:cNvPr id="8197" name="Rectangle 6"/>
          <p:cNvSpPr>
            <a:spLocks noChangeArrowheads="1"/>
          </p:cNvSpPr>
          <p:nvPr/>
        </p:nvSpPr>
        <p:spPr bwMode="auto">
          <a:xfrm>
            <a:off x="685800" y="1066800"/>
            <a:ext cx="8001000" cy="76200"/>
          </a:xfrm>
          <a:prstGeom prst="rect">
            <a:avLst/>
          </a:prstGeom>
          <a:solidFill>
            <a:srgbClr val="000099"/>
          </a:solidFill>
          <a:ln w="57150">
            <a:solidFill>
              <a:schemeClr val="tx2"/>
            </a:solidFill>
            <a:miter lim="800000"/>
            <a:headEnd/>
            <a:tailEnd/>
          </a:ln>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Tree>
    <p:extLst>
      <p:ext uri="{BB962C8B-B14F-4D97-AF65-F5344CB8AC3E}">
        <p14:creationId xmlns="" xmlns:p14="http://schemas.microsoft.com/office/powerpoint/2010/main" val="38824171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DB4FFA1-FDC7-41CF-B8CD-9259408A64A3}" type="slidenum">
              <a:rPr lang="en-US">
                <a:latin typeface="Tempus Sans ITC" pitchFamily="82" charset="0"/>
              </a:rPr>
              <a:pPr/>
              <a:t>27</a:t>
            </a:fld>
            <a:endParaRPr lang="en-US">
              <a:latin typeface="Tempus Sans ITC" pitchFamily="82" charset="0"/>
            </a:endParaRPr>
          </a:p>
        </p:txBody>
      </p:sp>
      <p:sp>
        <p:nvSpPr>
          <p:cNvPr id="296962" name="Rectangle 2"/>
          <p:cNvSpPr>
            <a:spLocks noGrp="1" noChangeArrowheads="1"/>
          </p:cNvSpPr>
          <p:nvPr>
            <p:ph type="title"/>
          </p:nvPr>
        </p:nvSpPr>
        <p:spPr>
          <a:xfrm>
            <a:off x="685800" y="304800"/>
            <a:ext cx="7772400" cy="609600"/>
          </a:xfrm>
          <a:effectLst>
            <a:outerShdw dist="35921" dir="2700000" algn="ctr" rotWithShape="0">
              <a:schemeClr val="bg2"/>
            </a:outerShdw>
          </a:effectLst>
        </p:spPr>
        <p:txBody>
          <a:bodyPr>
            <a:normAutofit fontScale="90000"/>
          </a:bodyPr>
          <a:lstStyle/>
          <a:p>
            <a:pPr>
              <a:defRPr/>
            </a:pPr>
            <a:r>
              <a:rPr lang="en-US" dirty="0" smtClean="0">
                <a:solidFill>
                  <a:srgbClr val="FFFFCC"/>
                </a:solidFill>
              </a:rPr>
              <a:t>Creation of Florida Commission on Hurricane Loss Project</a:t>
            </a:r>
          </a:p>
        </p:txBody>
      </p:sp>
      <p:sp>
        <p:nvSpPr>
          <p:cNvPr id="9220" name="Rectangle 3"/>
          <p:cNvSpPr>
            <a:spLocks noGrp="1" noChangeArrowheads="1"/>
          </p:cNvSpPr>
          <p:nvPr>
            <p:ph type="body" idx="1"/>
          </p:nvPr>
        </p:nvSpPr>
        <p:spPr>
          <a:xfrm>
            <a:off x="533400" y="1295400"/>
            <a:ext cx="8382000" cy="3886200"/>
          </a:xfrm>
        </p:spPr>
        <p:txBody>
          <a:bodyPr>
            <a:normAutofit lnSpcReduction="10000"/>
          </a:bodyPr>
          <a:lstStyle/>
          <a:p>
            <a:r>
              <a:rPr lang="en-US" sz="2400" smtClean="0"/>
              <a:t>In 1995, the Florida Legislature created the 11 member Florida Commission on Hurricane Loss Projection Methodology  (see s. 627.0628, F.S.)</a:t>
            </a:r>
          </a:p>
          <a:p>
            <a:pPr lvl="1"/>
            <a:r>
              <a:rPr lang="en-US" sz="2200" smtClean="0"/>
              <a:t>Administered out of the Florida Hurricane Catastrophe Fund</a:t>
            </a:r>
          </a:p>
          <a:p>
            <a:pPr lvl="1"/>
            <a:r>
              <a:rPr lang="en-US" sz="2200" smtClean="0"/>
              <a:t>State Board of Administration annually appoints the Chair</a:t>
            </a:r>
          </a:p>
          <a:p>
            <a:pPr>
              <a:buFontTx/>
              <a:buNone/>
            </a:pPr>
            <a:endParaRPr lang="en-US" sz="2000" smtClean="0"/>
          </a:p>
          <a:p>
            <a:r>
              <a:rPr lang="en-US" sz="2400" u="sng" smtClean="0"/>
              <a:t>Panel of Independent Experts</a:t>
            </a:r>
            <a:r>
              <a:rPr lang="en-US" sz="2400" smtClean="0"/>
              <a:t> formed to:</a:t>
            </a:r>
          </a:p>
          <a:p>
            <a:pPr lvl="1"/>
            <a:r>
              <a:rPr lang="en-US" sz="2200" smtClean="0"/>
              <a:t>“provide the most </a:t>
            </a:r>
            <a:r>
              <a:rPr lang="en-US" sz="2200" u="sng" smtClean="0"/>
              <a:t>actuarially sophisticated guidelines and standards</a:t>
            </a:r>
            <a:r>
              <a:rPr lang="en-US" sz="2200" smtClean="0"/>
              <a:t> for projection of hurricane losses possible,”</a:t>
            </a:r>
          </a:p>
          <a:p>
            <a:pPr lvl="1"/>
            <a:r>
              <a:rPr lang="en-US" sz="2200" smtClean="0"/>
              <a:t>“</a:t>
            </a:r>
            <a:r>
              <a:rPr lang="en-US" sz="2200" u="sng" smtClean="0"/>
              <a:t>resolve conflicts</a:t>
            </a:r>
            <a:r>
              <a:rPr lang="en-US" sz="2200" smtClean="0"/>
              <a:t> among actuarial professionals,”</a:t>
            </a:r>
          </a:p>
          <a:p>
            <a:pPr lvl="1"/>
            <a:r>
              <a:rPr lang="en-US" sz="2200" smtClean="0"/>
              <a:t>“provide both immediate and </a:t>
            </a:r>
            <a:r>
              <a:rPr lang="en-US" sz="2200" u="sng" smtClean="0"/>
              <a:t>continuing improvement</a:t>
            </a:r>
            <a:r>
              <a:rPr lang="en-US" sz="2200" smtClean="0"/>
              <a:t> in the sophistication of actuarial methods used to set rates.”</a:t>
            </a:r>
          </a:p>
          <a:p>
            <a:pPr>
              <a:buFontTx/>
              <a:buNone/>
            </a:pPr>
            <a:endParaRPr lang="en-US" sz="2400" smtClean="0"/>
          </a:p>
          <a:p>
            <a:endParaRPr lang="en-US" sz="2400" smtClean="0"/>
          </a:p>
        </p:txBody>
      </p:sp>
      <p:sp>
        <p:nvSpPr>
          <p:cNvPr id="9221" name="Rectangle 5"/>
          <p:cNvSpPr>
            <a:spLocks noChangeArrowheads="1"/>
          </p:cNvSpPr>
          <p:nvPr/>
        </p:nvSpPr>
        <p:spPr bwMode="auto">
          <a:xfrm>
            <a:off x="609600" y="1066800"/>
            <a:ext cx="8229600" cy="76200"/>
          </a:xfrm>
          <a:prstGeom prst="rect">
            <a:avLst/>
          </a:prstGeom>
          <a:solidFill>
            <a:srgbClr val="000099"/>
          </a:solidFill>
          <a:ln w="57150">
            <a:solidFill>
              <a:schemeClr val="tx2"/>
            </a:solidFill>
            <a:miter lim="800000"/>
            <a:headEnd/>
            <a:tailEnd/>
          </a:ln>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Tree>
    <p:extLst>
      <p:ext uri="{BB962C8B-B14F-4D97-AF65-F5344CB8AC3E}">
        <p14:creationId xmlns="" xmlns:p14="http://schemas.microsoft.com/office/powerpoint/2010/main" val="13924410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45993EF-372A-42DC-92A7-6797C9FBC908}" type="slidenum">
              <a:rPr lang="en-US">
                <a:latin typeface="Tempus Sans ITC" pitchFamily="82" charset="0"/>
              </a:rPr>
              <a:pPr/>
              <a:t>28</a:t>
            </a:fld>
            <a:endParaRPr lang="en-US">
              <a:latin typeface="Tempus Sans ITC" pitchFamily="82" charset="0"/>
            </a:endParaRPr>
          </a:p>
        </p:txBody>
      </p:sp>
      <p:sp>
        <p:nvSpPr>
          <p:cNvPr id="299010" name="Rectangle 2"/>
          <p:cNvSpPr>
            <a:spLocks noGrp="1" noChangeArrowheads="1"/>
          </p:cNvSpPr>
          <p:nvPr>
            <p:ph type="title"/>
          </p:nvPr>
        </p:nvSpPr>
        <p:spPr>
          <a:xfrm>
            <a:off x="457200" y="0"/>
            <a:ext cx="8229600" cy="1143000"/>
          </a:xfrm>
          <a:effectLst>
            <a:outerShdw dist="35921" dir="2700000" algn="ctr" rotWithShape="0">
              <a:schemeClr val="bg2"/>
            </a:outerShdw>
          </a:effectLst>
        </p:spPr>
        <p:txBody>
          <a:bodyPr/>
          <a:lstStyle/>
          <a:p>
            <a:pPr>
              <a:defRPr/>
            </a:pPr>
            <a:r>
              <a:rPr lang="en-US" smtClean="0">
                <a:solidFill>
                  <a:srgbClr val="FFFFCC"/>
                </a:solidFill>
              </a:rPr>
              <a:t>Composition of the Commission</a:t>
            </a:r>
          </a:p>
        </p:txBody>
      </p:sp>
      <p:sp>
        <p:nvSpPr>
          <p:cNvPr id="10244" name="Rectangle 3"/>
          <p:cNvSpPr>
            <a:spLocks noGrp="1" noChangeArrowheads="1"/>
          </p:cNvSpPr>
          <p:nvPr>
            <p:ph type="body" idx="1"/>
          </p:nvPr>
        </p:nvSpPr>
        <p:spPr>
          <a:xfrm>
            <a:off x="609600" y="1219200"/>
            <a:ext cx="8229600" cy="5105400"/>
          </a:xfrm>
        </p:spPr>
        <p:txBody>
          <a:bodyPr/>
          <a:lstStyle/>
          <a:p>
            <a:pPr>
              <a:spcAft>
                <a:spcPct val="10000"/>
              </a:spcAft>
            </a:pPr>
            <a:r>
              <a:rPr lang="en-US" sz="2000" dirty="0" smtClean="0"/>
              <a:t>Three actuaries:</a:t>
            </a:r>
          </a:p>
          <a:p>
            <a:pPr lvl="1">
              <a:spcAft>
                <a:spcPct val="10000"/>
              </a:spcAft>
            </a:pPr>
            <a:r>
              <a:rPr lang="en-US" sz="2000" dirty="0" smtClean="0"/>
              <a:t>OIR (appointed by Director of OIR)</a:t>
            </a:r>
          </a:p>
          <a:p>
            <a:pPr lvl="1">
              <a:spcAft>
                <a:spcPct val="10000"/>
              </a:spcAft>
            </a:pPr>
            <a:r>
              <a:rPr lang="en-US" sz="2000" dirty="0" smtClean="0"/>
              <a:t>Insurance Industry (appointed by CFO)</a:t>
            </a:r>
          </a:p>
          <a:p>
            <a:pPr lvl="1">
              <a:spcAft>
                <a:spcPct val="10000"/>
              </a:spcAft>
            </a:pPr>
            <a:r>
              <a:rPr lang="en-US" sz="2000" dirty="0" smtClean="0"/>
              <a:t>Actuary Member of the FHCF Advisory Council</a:t>
            </a:r>
          </a:p>
          <a:p>
            <a:pPr>
              <a:spcAft>
                <a:spcPct val="10000"/>
              </a:spcAft>
            </a:pPr>
            <a:r>
              <a:rPr lang="en-US" sz="2000" dirty="0" smtClean="0"/>
              <a:t>Experts from the State University System (appointed by the CFO):</a:t>
            </a:r>
          </a:p>
          <a:p>
            <a:pPr lvl="1">
              <a:spcAft>
                <a:spcPct val="10000"/>
              </a:spcAft>
            </a:pPr>
            <a:r>
              <a:rPr lang="en-US" sz="2000" dirty="0" smtClean="0"/>
              <a:t>Insurance Finance (Actuarial Science)</a:t>
            </a:r>
            <a:endParaRPr lang="en-US" sz="2000" b="1" dirty="0" smtClean="0">
              <a:solidFill>
                <a:srgbClr val="FF0000"/>
              </a:solidFill>
            </a:endParaRPr>
          </a:p>
          <a:p>
            <a:pPr lvl="1">
              <a:spcAft>
                <a:spcPct val="10000"/>
              </a:spcAft>
            </a:pPr>
            <a:r>
              <a:rPr lang="en-US" sz="2000" dirty="0" smtClean="0"/>
              <a:t>Statistics (Insurance)</a:t>
            </a:r>
          </a:p>
          <a:p>
            <a:pPr lvl="1">
              <a:spcAft>
                <a:spcPct val="10000"/>
              </a:spcAft>
            </a:pPr>
            <a:r>
              <a:rPr lang="en-US" sz="2000" dirty="0" smtClean="0"/>
              <a:t>Computer System Design</a:t>
            </a:r>
          </a:p>
          <a:p>
            <a:pPr lvl="1">
              <a:spcAft>
                <a:spcPct val="10000"/>
              </a:spcAft>
            </a:pPr>
            <a:r>
              <a:rPr lang="en-US" sz="2000" dirty="0" smtClean="0"/>
              <a:t>Meteorology (Hurricanes)</a:t>
            </a:r>
          </a:p>
          <a:p>
            <a:pPr>
              <a:spcAft>
                <a:spcPct val="10000"/>
              </a:spcAft>
            </a:pPr>
            <a:r>
              <a:rPr lang="en-US" sz="2000" dirty="0" smtClean="0"/>
              <a:t>Insurance Consumer Advocate</a:t>
            </a:r>
            <a:endParaRPr lang="en-US" sz="2000" b="1" dirty="0" smtClean="0">
              <a:solidFill>
                <a:srgbClr val="FF0000"/>
              </a:solidFill>
            </a:endParaRPr>
          </a:p>
          <a:p>
            <a:pPr>
              <a:spcAft>
                <a:spcPct val="10000"/>
              </a:spcAft>
            </a:pPr>
            <a:r>
              <a:rPr lang="en-US" sz="2000" dirty="0" smtClean="0"/>
              <a:t>Executive Director of Citizens</a:t>
            </a:r>
            <a:endParaRPr lang="en-US" sz="2000" b="1" dirty="0" smtClean="0">
              <a:solidFill>
                <a:srgbClr val="FF0000"/>
              </a:solidFill>
            </a:endParaRPr>
          </a:p>
          <a:p>
            <a:pPr>
              <a:spcAft>
                <a:spcPct val="10000"/>
              </a:spcAft>
            </a:pPr>
            <a:r>
              <a:rPr lang="en-US" sz="2000" dirty="0" smtClean="0"/>
              <a:t>Senior FHCF Officer</a:t>
            </a:r>
            <a:endParaRPr lang="en-US" sz="2000" b="1" dirty="0" smtClean="0">
              <a:solidFill>
                <a:srgbClr val="FF0000"/>
              </a:solidFill>
            </a:endParaRPr>
          </a:p>
          <a:p>
            <a:pPr>
              <a:spcAft>
                <a:spcPct val="10000"/>
              </a:spcAft>
            </a:pPr>
            <a:r>
              <a:rPr lang="en-US" sz="2000" dirty="0" smtClean="0"/>
              <a:t>Director, Division of Emergency Management</a:t>
            </a:r>
          </a:p>
          <a:p>
            <a:pPr>
              <a:spcAft>
                <a:spcPct val="10000"/>
              </a:spcAft>
            </a:pPr>
            <a:r>
              <a:rPr lang="en-US" sz="2000" dirty="0" smtClean="0"/>
              <a:t>Engineer to join Commission  later this year</a:t>
            </a:r>
            <a:endParaRPr lang="en-US" sz="2000" b="1" dirty="0" smtClean="0"/>
          </a:p>
        </p:txBody>
      </p:sp>
      <p:sp>
        <p:nvSpPr>
          <p:cNvPr id="10245" name="Rectangle 4"/>
          <p:cNvSpPr>
            <a:spLocks noChangeArrowheads="1"/>
          </p:cNvSpPr>
          <p:nvPr/>
        </p:nvSpPr>
        <p:spPr bwMode="auto">
          <a:xfrm>
            <a:off x="685800" y="1066800"/>
            <a:ext cx="8001000" cy="76200"/>
          </a:xfrm>
          <a:prstGeom prst="rect">
            <a:avLst/>
          </a:prstGeom>
          <a:solidFill>
            <a:srgbClr val="000099"/>
          </a:solidFill>
          <a:ln w="57150">
            <a:solidFill>
              <a:schemeClr val="tx2"/>
            </a:solidFill>
            <a:miter lim="800000"/>
            <a:headEnd/>
            <a:tailEnd/>
          </a:ln>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Tree>
    <p:extLst>
      <p:ext uri="{BB962C8B-B14F-4D97-AF65-F5344CB8AC3E}">
        <p14:creationId xmlns="" xmlns:p14="http://schemas.microsoft.com/office/powerpoint/2010/main" val="41220552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F8BA1B0-FB55-4989-AFE3-B4BABF9C2912}" type="slidenum">
              <a:rPr lang="en-US">
                <a:latin typeface="Tempus Sans ITC" pitchFamily="82" charset="0"/>
              </a:rPr>
              <a:pPr/>
              <a:t>29</a:t>
            </a:fld>
            <a:endParaRPr lang="en-US">
              <a:latin typeface="Tempus Sans ITC" pitchFamily="82" charset="0"/>
            </a:endParaRPr>
          </a:p>
        </p:txBody>
      </p:sp>
      <p:sp>
        <p:nvSpPr>
          <p:cNvPr id="532484" name="Rectangle 4"/>
          <p:cNvSpPr>
            <a:spLocks noChangeArrowheads="1"/>
          </p:cNvSpPr>
          <p:nvPr/>
        </p:nvSpPr>
        <p:spPr bwMode="auto">
          <a:xfrm>
            <a:off x="457200" y="152400"/>
            <a:ext cx="8229600" cy="1143000"/>
          </a:xfrm>
          <a:prstGeom prst="rect">
            <a:avLst/>
          </a:prstGeom>
          <a:noFill/>
          <a:ln w="9525">
            <a:noFill/>
            <a:miter lim="800000"/>
            <a:headEnd/>
            <a:tailEnd/>
          </a:ln>
          <a:effectLst>
            <a:outerShdw dist="17961" dir="2700000" algn="ctr" rotWithShape="0">
              <a:schemeClr val="tx1"/>
            </a:outerShdw>
          </a:effectLst>
        </p:spPr>
        <p:txBody>
          <a:bodyPr anchor="ctr"/>
          <a:lstStyle/>
          <a:p>
            <a:pPr algn="ctr">
              <a:defRPr/>
            </a:pPr>
            <a:r>
              <a:rPr lang="en-US" sz="3200">
                <a:solidFill>
                  <a:srgbClr val="FFFFCC"/>
                </a:solidFill>
                <a:effectLst>
                  <a:outerShdw blurRad="38100" dist="38100" dir="2700000" algn="tl">
                    <a:srgbClr val="000000"/>
                  </a:outerShdw>
                </a:effectLst>
                <a:latin typeface="Arial" charset="0"/>
              </a:rPr>
              <a:t>Principles </a:t>
            </a:r>
            <a:br>
              <a:rPr lang="en-US" sz="3200">
                <a:solidFill>
                  <a:srgbClr val="FFFFCC"/>
                </a:solidFill>
                <a:effectLst>
                  <a:outerShdw blurRad="38100" dist="38100" dir="2700000" algn="tl">
                    <a:srgbClr val="000000"/>
                  </a:outerShdw>
                </a:effectLst>
                <a:latin typeface="Arial" charset="0"/>
              </a:rPr>
            </a:br>
            <a:r>
              <a:rPr lang="en-US">
                <a:solidFill>
                  <a:srgbClr val="FFFFCC"/>
                </a:solidFill>
                <a:effectLst>
                  <a:outerShdw blurRad="38100" dist="38100" dir="2700000" algn="tl">
                    <a:srgbClr val="000000"/>
                  </a:outerShdw>
                </a:effectLst>
                <a:latin typeface="Arial" charset="0"/>
              </a:rPr>
              <a:t>(Examples*)</a:t>
            </a:r>
          </a:p>
        </p:txBody>
      </p:sp>
      <p:sp>
        <p:nvSpPr>
          <p:cNvPr id="11268" name="Rectangle 5"/>
          <p:cNvSpPr>
            <a:spLocks noChangeArrowheads="1"/>
          </p:cNvSpPr>
          <p:nvPr/>
        </p:nvSpPr>
        <p:spPr bwMode="auto">
          <a:xfrm>
            <a:off x="685800" y="1295400"/>
            <a:ext cx="8305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spcBef>
                <a:spcPct val="20000"/>
              </a:spcBef>
            </a:pPr>
            <a:endParaRPr lang="en-US" sz="2400" dirty="0">
              <a:latin typeface="Arial" pitchFamily="34" charset="0"/>
            </a:endParaRPr>
          </a:p>
          <a:p>
            <a:pPr marL="228600" indent="-228600">
              <a:spcBef>
                <a:spcPct val="20000"/>
              </a:spcBef>
              <a:buFontTx/>
              <a:buChar char="•"/>
            </a:pPr>
            <a:r>
              <a:rPr lang="en-US" sz="3200" dirty="0">
                <a:latin typeface="Arial" pitchFamily="34" charset="0"/>
              </a:rPr>
              <a:t>All models or methods shall be </a:t>
            </a:r>
            <a:r>
              <a:rPr lang="en-US" sz="3200" u="sng" dirty="0">
                <a:latin typeface="Arial" pitchFamily="34" charset="0"/>
              </a:rPr>
              <a:t>theoretically sound</a:t>
            </a:r>
            <a:r>
              <a:rPr lang="en-US" sz="3200" dirty="0" smtClean="0">
                <a:latin typeface="Arial" pitchFamily="34" charset="0"/>
              </a:rPr>
              <a:t>.</a:t>
            </a:r>
            <a:endParaRPr lang="en-US" sz="3200" dirty="0">
              <a:latin typeface="Arial" pitchFamily="34" charset="0"/>
            </a:endParaRPr>
          </a:p>
          <a:p>
            <a:pPr marL="228600" indent="-228600">
              <a:spcBef>
                <a:spcPct val="20000"/>
              </a:spcBef>
              <a:buFontTx/>
              <a:buChar char="•"/>
            </a:pPr>
            <a:r>
              <a:rPr lang="en-US" sz="3200" dirty="0">
                <a:latin typeface="Arial" pitchFamily="34" charset="0"/>
              </a:rPr>
              <a:t>Models or methods shall </a:t>
            </a:r>
            <a:r>
              <a:rPr lang="en-US" sz="3200" u="sng" dirty="0">
                <a:latin typeface="Arial" pitchFamily="34" charset="0"/>
              </a:rPr>
              <a:t>not be biased</a:t>
            </a:r>
            <a:r>
              <a:rPr lang="en-US" sz="3200" dirty="0">
                <a:latin typeface="Arial" pitchFamily="34" charset="0"/>
              </a:rPr>
              <a:t> to overstate or understate results</a:t>
            </a:r>
            <a:r>
              <a:rPr lang="en-US" sz="3200" dirty="0" smtClean="0">
                <a:latin typeface="Arial" pitchFamily="34" charset="0"/>
              </a:rPr>
              <a:t>.</a:t>
            </a:r>
            <a:endParaRPr lang="en-US" sz="3200" dirty="0">
              <a:latin typeface="Arial" pitchFamily="34" charset="0"/>
            </a:endParaRPr>
          </a:p>
          <a:p>
            <a:pPr marL="228600" indent="-228600">
              <a:spcBef>
                <a:spcPct val="20000"/>
              </a:spcBef>
              <a:buFontTx/>
              <a:buChar char="•"/>
            </a:pPr>
            <a:r>
              <a:rPr lang="en-US" sz="3200" dirty="0">
                <a:latin typeface="Arial" pitchFamily="34" charset="0"/>
              </a:rPr>
              <a:t>The </a:t>
            </a:r>
            <a:r>
              <a:rPr lang="en-US" sz="3200" u="sng" dirty="0">
                <a:latin typeface="Arial" pitchFamily="34" charset="0"/>
              </a:rPr>
              <a:t>output</a:t>
            </a:r>
            <a:r>
              <a:rPr lang="en-US" sz="3200" dirty="0">
                <a:latin typeface="Arial" pitchFamily="34" charset="0"/>
              </a:rPr>
              <a:t> of models or methods shall be </a:t>
            </a:r>
            <a:r>
              <a:rPr lang="en-US" sz="3200" u="sng" dirty="0">
                <a:latin typeface="Arial" pitchFamily="34" charset="0"/>
              </a:rPr>
              <a:t>reasonable</a:t>
            </a:r>
            <a:r>
              <a:rPr lang="en-US" sz="3200" dirty="0">
                <a:latin typeface="Arial" pitchFamily="34" charset="0"/>
              </a:rPr>
              <a:t> and the modeler shall </a:t>
            </a:r>
            <a:r>
              <a:rPr lang="en-US" sz="3200" u="sng" dirty="0">
                <a:latin typeface="Arial" pitchFamily="34" charset="0"/>
              </a:rPr>
              <a:t>demonstrate its reasonableness</a:t>
            </a:r>
            <a:r>
              <a:rPr lang="en-US" sz="3200" dirty="0">
                <a:latin typeface="Arial" pitchFamily="34" charset="0"/>
              </a:rPr>
              <a:t>.</a:t>
            </a:r>
          </a:p>
          <a:p>
            <a:pPr marL="228600" indent="-228600">
              <a:spcBef>
                <a:spcPct val="20000"/>
              </a:spcBef>
            </a:pPr>
            <a:endParaRPr lang="en-US" sz="3200" dirty="0">
              <a:latin typeface="Arial" pitchFamily="34" charset="0"/>
            </a:endParaRPr>
          </a:p>
          <a:p>
            <a:pPr marL="228600" indent="-228600">
              <a:spcBef>
                <a:spcPct val="20000"/>
              </a:spcBef>
            </a:pPr>
            <a:endParaRPr lang="en-US" sz="2400" dirty="0">
              <a:latin typeface="Arial" pitchFamily="34" charset="0"/>
            </a:endParaRPr>
          </a:p>
        </p:txBody>
      </p:sp>
      <p:sp>
        <p:nvSpPr>
          <p:cNvPr id="11269" name="Text Box 6"/>
          <p:cNvSpPr txBox="1">
            <a:spLocks noChangeArrowheads="1"/>
          </p:cNvSpPr>
          <p:nvPr/>
        </p:nvSpPr>
        <p:spPr bwMode="auto">
          <a:xfrm>
            <a:off x="747713" y="6107113"/>
            <a:ext cx="71913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a:latin typeface="Arial" pitchFamily="34" charset="0"/>
              </a:rPr>
              <a:t>*See page 15 of the </a:t>
            </a:r>
            <a:r>
              <a:rPr lang="en-US" sz="1400" i="1">
                <a:latin typeface="Arial" pitchFamily="34" charset="0"/>
              </a:rPr>
              <a:t>Report of Activities</a:t>
            </a:r>
            <a:r>
              <a:rPr lang="en-US" sz="1400">
                <a:latin typeface="Arial" pitchFamily="34" charset="0"/>
              </a:rPr>
              <a:t> for the 20 Principles adopted by the Commission.</a:t>
            </a:r>
          </a:p>
        </p:txBody>
      </p:sp>
      <p:sp>
        <p:nvSpPr>
          <p:cNvPr id="11270" name="Rectangle 7"/>
          <p:cNvSpPr>
            <a:spLocks noChangeArrowheads="1"/>
          </p:cNvSpPr>
          <p:nvPr/>
        </p:nvSpPr>
        <p:spPr bwMode="auto">
          <a:xfrm>
            <a:off x="685800" y="1219200"/>
            <a:ext cx="8001000" cy="76200"/>
          </a:xfrm>
          <a:prstGeom prst="rect">
            <a:avLst/>
          </a:prstGeom>
          <a:solidFill>
            <a:srgbClr val="000099"/>
          </a:solidFill>
          <a:ln w="57150" algn="ctr">
            <a:solidFill>
              <a:schemeClr val="tx2"/>
            </a:solidFill>
            <a:miter lim="800000"/>
            <a:headEnd/>
            <a:tailEnd/>
          </a:ln>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Tree>
    <p:extLst>
      <p:ext uri="{BB962C8B-B14F-4D97-AF65-F5344CB8AC3E}">
        <p14:creationId xmlns="" xmlns:p14="http://schemas.microsoft.com/office/powerpoint/2010/main" val="4189780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20066"/>
          </a:xfrm>
        </p:spPr>
        <p:txBody>
          <a:bodyPr>
            <a:normAutofit/>
          </a:bodyPr>
          <a:lstStyle/>
          <a:p>
            <a:r>
              <a:rPr lang="en-US" baseline="0" dirty="0" smtClean="0"/>
              <a:t>Federa</a:t>
            </a:r>
            <a:r>
              <a:rPr lang="en-US" dirty="0" smtClean="0"/>
              <a:t>l Catastrophe Fund</a:t>
            </a:r>
            <a:endParaRPr lang="en-US" dirty="0"/>
          </a:p>
        </p:txBody>
      </p:sp>
      <p:sp>
        <p:nvSpPr>
          <p:cNvPr id="4" name="Content Placeholder 3"/>
          <p:cNvSpPr>
            <a:spLocks noGrp="1"/>
          </p:cNvSpPr>
          <p:nvPr>
            <p:ph sz="quarter" idx="1"/>
          </p:nvPr>
        </p:nvSpPr>
        <p:spPr>
          <a:xfrm>
            <a:off x="502276" y="1094704"/>
            <a:ext cx="8500056" cy="5115596"/>
          </a:xfrm>
        </p:spPr>
        <p:txBody>
          <a:bodyPr>
            <a:normAutofit fontScale="77500" lnSpcReduction="20000"/>
          </a:bodyPr>
          <a:lstStyle/>
          <a:p>
            <a:r>
              <a:rPr lang="en-US" dirty="0" smtClean="0"/>
              <a:t>Proponents</a:t>
            </a:r>
          </a:p>
          <a:p>
            <a:pPr lvl="1"/>
            <a:r>
              <a:rPr lang="en-US" dirty="0" smtClean="0"/>
              <a:t>Financial strength of federal government</a:t>
            </a:r>
          </a:p>
          <a:p>
            <a:pPr lvl="1"/>
            <a:r>
              <a:rPr lang="en-US" dirty="0" smtClean="0"/>
              <a:t>Pool risks that are uncorrelated or have low correlation</a:t>
            </a:r>
          </a:p>
          <a:p>
            <a:pPr lvl="1"/>
            <a:r>
              <a:rPr lang="en-US" dirty="0" smtClean="0"/>
              <a:t>Eliminate or reduce market dysfunctions </a:t>
            </a:r>
          </a:p>
          <a:p>
            <a:pPr lvl="2"/>
            <a:r>
              <a:rPr lang="en-US" dirty="0" smtClean="0"/>
              <a:t>Coverage availability</a:t>
            </a:r>
          </a:p>
          <a:p>
            <a:pPr lvl="2"/>
            <a:r>
              <a:rPr lang="en-US" dirty="0" smtClean="0"/>
              <a:t>Prompt claims payments</a:t>
            </a:r>
          </a:p>
          <a:p>
            <a:pPr lvl="1"/>
            <a:r>
              <a:rPr lang="en-US" dirty="0" smtClean="0"/>
              <a:t>Eliminate or reduce underinsurance problem</a:t>
            </a:r>
          </a:p>
          <a:p>
            <a:pPr lvl="1"/>
            <a:r>
              <a:rPr lang="en-US" dirty="0" smtClean="0"/>
              <a:t>Feds provide support ex-post anyhow!</a:t>
            </a:r>
          </a:p>
          <a:p>
            <a:r>
              <a:rPr lang="en-US" dirty="0" smtClean="0"/>
              <a:t>Opponents</a:t>
            </a:r>
          </a:p>
          <a:p>
            <a:pPr lvl="1"/>
            <a:r>
              <a:rPr lang="en-US" dirty="0" smtClean="0"/>
              <a:t>Intrusion into private market </a:t>
            </a:r>
            <a:endParaRPr lang="en-US" dirty="0"/>
          </a:p>
          <a:p>
            <a:pPr lvl="1"/>
            <a:r>
              <a:rPr lang="en-US" dirty="0" smtClean="0"/>
              <a:t>Concerns about governmental inefficiencies (e.g., NFIP performance)</a:t>
            </a:r>
          </a:p>
          <a:p>
            <a:pPr lvl="1"/>
            <a:r>
              <a:rPr lang="en-US" dirty="0" smtClean="0"/>
              <a:t>Verification and triggers</a:t>
            </a:r>
          </a:p>
          <a:p>
            <a:pPr lvl="1"/>
            <a:r>
              <a:rPr lang="en-US" dirty="0" smtClean="0"/>
              <a:t>“Why should [INSERT YOUR STATE HERE] pay for California earthquake losses/Florida hurricane losses/Texas hurricane losses/New York –New Jersey wind and flood losses??”</a:t>
            </a:r>
          </a:p>
          <a:p>
            <a:pPr lvl="2"/>
            <a:r>
              <a:rPr lang="en-US" dirty="0" smtClean="0"/>
              <a:t>The subsidy problem</a:t>
            </a:r>
          </a:p>
          <a:p>
            <a:pPr lvl="1"/>
            <a:r>
              <a:rPr lang="en-US" dirty="0" smtClean="0"/>
              <a:t>Path to unwanted federal regulation of insurance</a:t>
            </a:r>
          </a:p>
        </p:txBody>
      </p:sp>
      <p:sp>
        <p:nvSpPr>
          <p:cNvPr id="5" name="Footer Placeholder 4"/>
          <p:cNvSpPr>
            <a:spLocks noGrp="1"/>
          </p:cNvSpPr>
          <p:nvPr>
            <p:ph type="ftr" sz="quarter" idx="11"/>
          </p:nvPr>
        </p:nvSpPr>
        <p:spPr/>
        <p:txBody>
          <a:bodyPr/>
          <a:lstStyle/>
          <a:p>
            <a:r>
              <a:rPr lang="en-US" smtClean="0"/>
              <a:t>2013 CICIRM  Meeting</a:t>
            </a:r>
            <a:endParaRPr lang="en-US" dirty="0"/>
          </a:p>
        </p:txBody>
      </p:sp>
      <p:sp>
        <p:nvSpPr>
          <p:cNvPr id="7" name="Slide Number Placeholder 6"/>
          <p:cNvSpPr>
            <a:spLocks noGrp="1"/>
          </p:cNvSpPr>
          <p:nvPr>
            <p:ph type="sldNum" sz="quarter" idx="12"/>
          </p:nvPr>
        </p:nvSpPr>
        <p:spPr/>
        <p:txBody>
          <a:bodyPr/>
          <a:lstStyle/>
          <a:p>
            <a:fld id="{D12AA694-00EB-4F4B-AABB-6F50FB17891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8750300" y="0"/>
            <a:ext cx="2889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CCCE2B6-20DE-4EA5-BD7C-1F41FE003D88}" type="slidenum">
              <a:rPr lang="en-US">
                <a:solidFill>
                  <a:schemeClr val="bg1"/>
                </a:solidFill>
                <a:latin typeface="Arial Narrow" pitchFamily="34" charset="0"/>
              </a:rPr>
              <a:pPr/>
              <a:t>30</a:t>
            </a:fld>
            <a:endParaRPr lang="en-US">
              <a:solidFill>
                <a:schemeClr val="bg1"/>
              </a:solidFill>
              <a:latin typeface="Arial Narrow" pitchFamily="34" charset="0"/>
            </a:endParaRPr>
          </a:p>
        </p:txBody>
      </p:sp>
      <p:sp>
        <p:nvSpPr>
          <p:cNvPr id="12292" name="Rectangle 3"/>
          <p:cNvSpPr>
            <a:spLocks noChangeArrowheads="1"/>
          </p:cNvSpPr>
          <p:nvPr/>
        </p:nvSpPr>
        <p:spPr bwMode="auto">
          <a:xfrm>
            <a:off x="76200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293" name="Rectangle 4"/>
          <p:cNvSpPr>
            <a:spLocks noChangeArrowheads="1"/>
          </p:cNvSpPr>
          <p:nvPr/>
        </p:nvSpPr>
        <p:spPr bwMode="auto">
          <a:xfrm>
            <a:off x="14478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294" name="Rectangle 5"/>
          <p:cNvSpPr>
            <a:spLocks noChangeArrowheads="1"/>
          </p:cNvSpPr>
          <p:nvPr/>
        </p:nvSpPr>
        <p:spPr bwMode="auto">
          <a:xfrm>
            <a:off x="21336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295" name="Rectangle 6"/>
          <p:cNvSpPr>
            <a:spLocks noChangeArrowheads="1"/>
          </p:cNvSpPr>
          <p:nvPr/>
        </p:nvSpPr>
        <p:spPr bwMode="auto">
          <a:xfrm>
            <a:off x="83058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296" name="Rectangle 7"/>
          <p:cNvSpPr>
            <a:spLocks noChangeArrowheads="1"/>
          </p:cNvSpPr>
          <p:nvPr/>
        </p:nvSpPr>
        <p:spPr bwMode="auto">
          <a:xfrm>
            <a:off x="35052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5160" name="Rectangle 8"/>
          <p:cNvSpPr>
            <a:spLocks noChangeArrowheads="1"/>
          </p:cNvSpPr>
          <p:nvPr/>
        </p:nvSpPr>
        <p:spPr bwMode="auto">
          <a:xfrm>
            <a:off x="152400" y="1504950"/>
            <a:ext cx="609600" cy="4572000"/>
          </a:xfrm>
          <a:prstGeom prst="rect">
            <a:avLst/>
          </a:prstGeom>
          <a:noFill/>
          <a:ln w="3175" cap="rnd">
            <a:noFill/>
            <a:prstDash val="sysDot"/>
            <a:miter lim="800000"/>
            <a:headEnd type="none" w="sm" len="sm"/>
            <a:tailEnd type="none" w="sm" len="sm"/>
          </a:ln>
          <a:effectLst>
            <a:outerShdw dist="35921" dir="2700000" algn="ctr" rotWithShape="0">
              <a:schemeClr val="bg2"/>
            </a:outerShdw>
          </a:effectLst>
        </p:spPr>
        <p:txBody>
          <a:bodyPr wrap="none" anchor="ctr"/>
          <a:lstStyle/>
          <a:p>
            <a:pPr>
              <a:defRPr/>
            </a:pPr>
            <a:endParaRPr lang="en-US"/>
          </a:p>
        </p:txBody>
      </p:sp>
      <p:sp>
        <p:nvSpPr>
          <p:cNvPr id="12298" name="Rectangle 9"/>
          <p:cNvSpPr>
            <a:spLocks noChangeArrowheads="1"/>
          </p:cNvSpPr>
          <p:nvPr/>
        </p:nvSpPr>
        <p:spPr bwMode="auto">
          <a:xfrm>
            <a:off x="41910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299" name="Rectangle 10"/>
          <p:cNvSpPr>
            <a:spLocks noChangeArrowheads="1"/>
          </p:cNvSpPr>
          <p:nvPr/>
        </p:nvSpPr>
        <p:spPr bwMode="auto">
          <a:xfrm>
            <a:off x="48768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300" name="Rectangle 11"/>
          <p:cNvSpPr>
            <a:spLocks noChangeArrowheads="1"/>
          </p:cNvSpPr>
          <p:nvPr/>
        </p:nvSpPr>
        <p:spPr bwMode="auto">
          <a:xfrm>
            <a:off x="55626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301" name="Rectangle 12"/>
          <p:cNvSpPr>
            <a:spLocks noChangeArrowheads="1"/>
          </p:cNvSpPr>
          <p:nvPr/>
        </p:nvSpPr>
        <p:spPr bwMode="auto">
          <a:xfrm>
            <a:off x="62484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302" name="Rectangle 13"/>
          <p:cNvSpPr>
            <a:spLocks noChangeArrowheads="1"/>
          </p:cNvSpPr>
          <p:nvPr/>
        </p:nvSpPr>
        <p:spPr bwMode="auto">
          <a:xfrm>
            <a:off x="69342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303" name="Rectangle 14"/>
          <p:cNvSpPr>
            <a:spLocks noChangeArrowheads="1"/>
          </p:cNvSpPr>
          <p:nvPr/>
        </p:nvSpPr>
        <p:spPr bwMode="auto">
          <a:xfrm>
            <a:off x="762000" y="150495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304" name="Text Box 15"/>
          <p:cNvSpPr txBox="1">
            <a:spLocks noChangeArrowheads="1"/>
          </p:cNvSpPr>
          <p:nvPr/>
        </p:nvSpPr>
        <p:spPr bwMode="auto">
          <a:xfrm>
            <a:off x="228600" y="1730375"/>
            <a:ext cx="4556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Jun</a:t>
            </a:r>
            <a:endParaRPr lang="en-US" sz="2400" b="1">
              <a:latin typeface="Arial" pitchFamily="34" charset="0"/>
            </a:endParaRPr>
          </a:p>
        </p:txBody>
      </p:sp>
      <p:sp>
        <p:nvSpPr>
          <p:cNvPr id="12305" name="Text Box 16"/>
          <p:cNvSpPr txBox="1">
            <a:spLocks noChangeArrowheads="1"/>
          </p:cNvSpPr>
          <p:nvPr/>
        </p:nvSpPr>
        <p:spPr bwMode="auto">
          <a:xfrm>
            <a:off x="1600200" y="1730375"/>
            <a:ext cx="4810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Aug</a:t>
            </a:r>
          </a:p>
        </p:txBody>
      </p:sp>
      <p:sp>
        <p:nvSpPr>
          <p:cNvPr id="12306" name="Text Box 17"/>
          <p:cNvSpPr txBox="1">
            <a:spLocks noChangeArrowheads="1"/>
          </p:cNvSpPr>
          <p:nvPr/>
        </p:nvSpPr>
        <p:spPr bwMode="auto">
          <a:xfrm>
            <a:off x="2286000" y="1733550"/>
            <a:ext cx="533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Sept</a:t>
            </a:r>
            <a:endParaRPr lang="en-US" sz="2400" b="1">
              <a:latin typeface="Arial" pitchFamily="34" charset="0"/>
            </a:endParaRPr>
          </a:p>
        </p:txBody>
      </p:sp>
      <p:sp>
        <p:nvSpPr>
          <p:cNvPr id="12307" name="Text Box 18"/>
          <p:cNvSpPr txBox="1">
            <a:spLocks noChangeArrowheads="1"/>
          </p:cNvSpPr>
          <p:nvPr/>
        </p:nvSpPr>
        <p:spPr bwMode="auto">
          <a:xfrm>
            <a:off x="2971800" y="1733550"/>
            <a:ext cx="4572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Oct</a:t>
            </a:r>
          </a:p>
        </p:txBody>
      </p:sp>
      <p:sp>
        <p:nvSpPr>
          <p:cNvPr id="12308" name="Text Box 19"/>
          <p:cNvSpPr txBox="1">
            <a:spLocks noChangeArrowheads="1"/>
          </p:cNvSpPr>
          <p:nvPr/>
        </p:nvSpPr>
        <p:spPr bwMode="auto">
          <a:xfrm>
            <a:off x="3657600" y="1730375"/>
            <a:ext cx="4714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Nov</a:t>
            </a:r>
            <a:endParaRPr lang="en-US" sz="2400" b="1">
              <a:latin typeface="Arial" pitchFamily="34" charset="0"/>
            </a:endParaRPr>
          </a:p>
        </p:txBody>
      </p:sp>
      <p:sp>
        <p:nvSpPr>
          <p:cNvPr id="12309" name="Text Box 20"/>
          <p:cNvSpPr txBox="1">
            <a:spLocks noChangeArrowheads="1"/>
          </p:cNvSpPr>
          <p:nvPr/>
        </p:nvSpPr>
        <p:spPr bwMode="auto">
          <a:xfrm>
            <a:off x="4343400" y="1730375"/>
            <a:ext cx="46196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Dec</a:t>
            </a:r>
            <a:endParaRPr lang="en-US" sz="2400" b="1">
              <a:latin typeface="Arial" pitchFamily="34" charset="0"/>
            </a:endParaRPr>
          </a:p>
        </p:txBody>
      </p:sp>
      <p:sp>
        <p:nvSpPr>
          <p:cNvPr id="12310" name="Text Box 21"/>
          <p:cNvSpPr txBox="1">
            <a:spLocks noChangeArrowheads="1"/>
          </p:cNvSpPr>
          <p:nvPr/>
        </p:nvSpPr>
        <p:spPr bwMode="auto">
          <a:xfrm>
            <a:off x="5029200" y="1730375"/>
            <a:ext cx="4460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Jan</a:t>
            </a:r>
            <a:endParaRPr lang="en-US" sz="2400" b="1">
              <a:latin typeface="Arial" pitchFamily="34" charset="0"/>
            </a:endParaRPr>
          </a:p>
        </p:txBody>
      </p:sp>
      <p:sp>
        <p:nvSpPr>
          <p:cNvPr id="12311" name="Text Box 22"/>
          <p:cNvSpPr txBox="1">
            <a:spLocks noChangeArrowheads="1"/>
          </p:cNvSpPr>
          <p:nvPr/>
        </p:nvSpPr>
        <p:spPr bwMode="auto">
          <a:xfrm>
            <a:off x="5715000" y="1730375"/>
            <a:ext cx="4556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Feb</a:t>
            </a:r>
            <a:endParaRPr lang="en-US" sz="2400" b="1">
              <a:latin typeface="Arial" pitchFamily="34" charset="0"/>
            </a:endParaRPr>
          </a:p>
        </p:txBody>
      </p:sp>
      <p:sp>
        <p:nvSpPr>
          <p:cNvPr id="12312" name="Text Box 23"/>
          <p:cNvSpPr txBox="1">
            <a:spLocks noChangeArrowheads="1"/>
          </p:cNvSpPr>
          <p:nvPr/>
        </p:nvSpPr>
        <p:spPr bwMode="auto">
          <a:xfrm>
            <a:off x="6400800" y="1730375"/>
            <a:ext cx="4540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Mar</a:t>
            </a:r>
            <a:endParaRPr lang="en-US" sz="2400" b="1">
              <a:latin typeface="Arial" pitchFamily="34" charset="0"/>
            </a:endParaRPr>
          </a:p>
        </p:txBody>
      </p:sp>
      <p:sp>
        <p:nvSpPr>
          <p:cNvPr id="12313" name="Text Box 24"/>
          <p:cNvSpPr txBox="1">
            <a:spLocks noChangeArrowheads="1"/>
          </p:cNvSpPr>
          <p:nvPr/>
        </p:nvSpPr>
        <p:spPr bwMode="auto">
          <a:xfrm>
            <a:off x="7086600" y="1730375"/>
            <a:ext cx="4460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Apr</a:t>
            </a:r>
            <a:endParaRPr lang="en-US" sz="2400" b="1">
              <a:latin typeface="Arial" pitchFamily="34" charset="0"/>
            </a:endParaRPr>
          </a:p>
        </p:txBody>
      </p:sp>
      <p:sp>
        <p:nvSpPr>
          <p:cNvPr id="12314" name="Text Box 25"/>
          <p:cNvSpPr txBox="1">
            <a:spLocks noChangeArrowheads="1"/>
          </p:cNvSpPr>
          <p:nvPr/>
        </p:nvSpPr>
        <p:spPr bwMode="auto">
          <a:xfrm>
            <a:off x="7772400" y="1730375"/>
            <a:ext cx="479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May</a:t>
            </a:r>
            <a:endParaRPr lang="en-US" sz="2400" b="1">
              <a:latin typeface="Arial" pitchFamily="34" charset="0"/>
            </a:endParaRPr>
          </a:p>
        </p:txBody>
      </p:sp>
      <p:sp>
        <p:nvSpPr>
          <p:cNvPr id="12315" name="Text Box 26"/>
          <p:cNvSpPr txBox="1">
            <a:spLocks noChangeArrowheads="1"/>
          </p:cNvSpPr>
          <p:nvPr/>
        </p:nvSpPr>
        <p:spPr bwMode="auto">
          <a:xfrm>
            <a:off x="914400" y="1730375"/>
            <a:ext cx="404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200" b="1">
                <a:latin typeface="Arial" pitchFamily="34" charset="0"/>
              </a:rPr>
              <a:t>Jul</a:t>
            </a:r>
          </a:p>
        </p:txBody>
      </p:sp>
      <p:sp>
        <p:nvSpPr>
          <p:cNvPr id="12316" name="Rectangle 27"/>
          <p:cNvSpPr>
            <a:spLocks noChangeArrowheads="1"/>
          </p:cNvSpPr>
          <p:nvPr/>
        </p:nvSpPr>
        <p:spPr bwMode="auto">
          <a:xfrm>
            <a:off x="2819400" y="1524000"/>
            <a:ext cx="6858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317" name="Rectangle 28"/>
          <p:cNvSpPr>
            <a:spLocks noChangeArrowheads="1"/>
          </p:cNvSpPr>
          <p:nvPr/>
        </p:nvSpPr>
        <p:spPr bwMode="auto">
          <a:xfrm>
            <a:off x="8445500" y="1730375"/>
            <a:ext cx="4556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200" b="1">
                <a:latin typeface="Arial" pitchFamily="34" charset="0"/>
              </a:rPr>
              <a:t>Jun</a:t>
            </a:r>
          </a:p>
        </p:txBody>
      </p:sp>
      <p:sp>
        <p:nvSpPr>
          <p:cNvPr id="305181" name="Rectangle 29"/>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defRPr/>
            </a:pPr>
            <a:r>
              <a:rPr lang="en-US" sz="3200">
                <a:solidFill>
                  <a:srgbClr val="FFFFCC"/>
                </a:solidFill>
                <a:effectLst>
                  <a:outerShdw blurRad="38100" dist="38100" dir="2700000" algn="tl">
                    <a:srgbClr val="000000"/>
                  </a:outerShdw>
                </a:effectLst>
                <a:latin typeface="Arial" charset="0"/>
              </a:rPr>
              <a:t>The Acceptability Process</a:t>
            </a:r>
          </a:p>
        </p:txBody>
      </p:sp>
      <p:sp>
        <p:nvSpPr>
          <p:cNvPr id="12319" name="Text Box 30"/>
          <p:cNvSpPr txBox="1">
            <a:spLocks noChangeArrowheads="1"/>
          </p:cNvSpPr>
          <p:nvPr/>
        </p:nvSpPr>
        <p:spPr bwMode="auto">
          <a:xfrm rot="5390605">
            <a:off x="2495551" y="2927350"/>
            <a:ext cx="2311400" cy="365125"/>
          </a:xfrm>
          <a:prstGeom prst="rect">
            <a:avLst/>
          </a:prstGeom>
          <a:noFill/>
          <a:ln w="28575">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solidFill>
                  <a:srgbClr val="FF0000"/>
                </a:solidFill>
                <a:latin typeface="Arial Unicode MS" pitchFamily="34" charset="-128"/>
              </a:rPr>
              <a:t>Report of Activities</a:t>
            </a:r>
          </a:p>
        </p:txBody>
      </p:sp>
      <p:sp>
        <p:nvSpPr>
          <p:cNvPr id="12320" name="Text Box 31"/>
          <p:cNvSpPr txBox="1">
            <a:spLocks noChangeArrowheads="1"/>
          </p:cNvSpPr>
          <p:nvPr/>
        </p:nvSpPr>
        <p:spPr bwMode="auto">
          <a:xfrm rot="5371782">
            <a:off x="581025" y="3754438"/>
            <a:ext cx="38830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a:latin typeface="Arial Unicode MS" pitchFamily="34" charset="-128"/>
              </a:rPr>
              <a:t>Commission Meeting to Adopt Standards</a:t>
            </a:r>
          </a:p>
        </p:txBody>
      </p:sp>
      <p:sp>
        <p:nvSpPr>
          <p:cNvPr id="12321" name="Text Box 32"/>
          <p:cNvSpPr txBox="1">
            <a:spLocks noChangeArrowheads="1"/>
          </p:cNvSpPr>
          <p:nvPr/>
        </p:nvSpPr>
        <p:spPr bwMode="auto">
          <a:xfrm rot="5371782">
            <a:off x="-821531" y="3763169"/>
            <a:ext cx="39417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a:latin typeface="Arial Unicode MS" pitchFamily="34" charset="-128"/>
              </a:rPr>
              <a:t>Committee Meetings to Revise Standards</a:t>
            </a:r>
          </a:p>
        </p:txBody>
      </p:sp>
      <p:sp>
        <p:nvSpPr>
          <p:cNvPr id="12322" name="Text Box 33"/>
          <p:cNvSpPr txBox="1">
            <a:spLocks noChangeArrowheads="1"/>
          </p:cNvSpPr>
          <p:nvPr/>
        </p:nvSpPr>
        <p:spPr bwMode="auto">
          <a:xfrm rot="5371782">
            <a:off x="-1304131" y="3623469"/>
            <a:ext cx="36560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a:latin typeface="Arial Unicode MS" pitchFamily="34" charset="-128"/>
              </a:rPr>
              <a:t>Professional Team &amp; Staff Conference</a:t>
            </a:r>
          </a:p>
        </p:txBody>
      </p:sp>
      <p:sp>
        <p:nvSpPr>
          <p:cNvPr id="12323" name="Text Box 34"/>
          <p:cNvSpPr txBox="1">
            <a:spLocks noChangeArrowheads="1"/>
          </p:cNvSpPr>
          <p:nvPr/>
        </p:nvSpPr>
        <p:spPr bwMode="auto">
          <a:xfrm rot="5371782">
            <a:off x="6724650" y="3289300"/>
            <a:ext cx="2844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a:latin typeface="Arial Unicode MS" pitchFamily="34" charset="-128"/>
              </a:rPr>
              <a:t>Commission Reviews Models</a:t>
            </a:r>
          </a:p>
        </p:txBody>
      </p:sp>
      <p:sp>
        <p:nvSpPr>
          <p:cNvPr id="12324" name="Text Box 35"/>
          <p:cNvSpPr txBox="1">
            <a:spLocks noChangeArrowheads="1"/>
          </p:cNvSpPr>
          <p:nvPr/>
        </p:nvSpPr>
        <p:spPr bwMode="auto">
          <a:xfrm rot="5371782">
            <a:off x="5463381" y="3679032"/>
            <a:ext cx="372903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latin typeface="Arial Unicode MS" pitchFamily="34" charset="-128"/>
              </a:rPr>
              <a:t>On-Site Reviews by Professional Team</a:t>
            </a:r>
          </a:p>
        </p:txBody>
      </p:sp>
      <p:sp>
        <p:nvSpPr>
          <p:cNvPr id="12325" name="Text Box 36"/>
          <p:cNvSpPr txBox="1">
            <a:spLocks noChangeArrowheads="1"/>
          </p:cNvSpPr>
          <p:nvPr/>
        </p:nvSpPr>
        <p:spPr bwMode="auto">
          <a:xfrm rot="5371782">
            <a:off x="4969669" y="3464719"/>
            <a:ext cx="33416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a:latin typeface="Arial Unicode MS" pitchFamily="34" charset="-128"/>
              </a:rPr>
              <a:t>Commission Reviews Submissions</a:t>
            </a:r>
          </a:p>
        </p:txBody>
      </p:sp>
      <p:sp>
        <p:nvSpPr>
          <p:cNvPr id="12326" name="Text Box 37"/>
          <p:cNvSpPr txBox="1">
            <a:spLocks noChangeArrowheads="1"/>
          </p:cNvSpPr>
          <p:nvPr/>
        </p:nvSpPr>
        <p:spPr bwMode="auto">
          <a:xfrm rot="5371782">
            <a:off x="4776788" y="3127375"/>
            <a:ext cx="26606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a:latin typeface="Arial Unicode MS" pitchFamily="34" charset="-128"/>
              </a:rPr>
              <a:t>Modelers Submissions Due</a:t>
            </a:r>
          </a:p>
        </p:txBody>
      </p:sp>
      <p:sp>
        <p:nvSpPr>
          <p:cNvPr id="12327" name="AutoShape 38"/>
          <p:cNvSpPr>
            <a:spLocks/>
          </p:cNvSpPr>
          <p:nvPr/>
        </p:nvSpPr>
        <p:spPr bwMode="auto">
          <a:xfrm rot="5405178">
            <a:off x="6857207" y="-227807"/>
            <a:ext cx="228600" cy="3732213"/>
          </a:xfrm>
          <a:prstGeom prst="leftBrace">
            <a:avLst>
              <a:gd name="adj1" fmla="val 136053"/>
              <a:gd name="adj2" fmla="val 50000"/>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328" name="AutoShape 39"/>
          <p:cNvSpPr>
            <a:spLocks/>
          </p:cNvSpPr>
          <p:nvPr/>
        </p:nvSpPr>
        <p:spPr bwMode="auto">
          <a:xfrm rot="5405178">
            <a:off x="2399507" y="-591344"/>
            <a:ext cx="228600" cy="4418013"/>
          </a:xfrm>
          <a:prstGeom prst="leftBrace">
            <a:avLst>
              <a:gd name="adj1" fmla="val 161053"/>
              <a:gd name="adj2" fmla="val 50000"/>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329" name="Text Box 40"/>
          <p:cNvSpPr txBox="1">
            <a:spLocks noChangeArrowheads="1"/>
          </p:cNvSpPr>
          <p:nvPr/>
        </p:nvSpPr>
        <p:spPr bwMode="auto">
          <a:xfrm>
            <a:off x="457200" y="1066800"/>
            <a:ext cx="42608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a:latin typeface="Arial Unicode MS" pitchFamily="34" charset="-128"/>
              </a:rPr>
              <a:t>Revising &amp; Developing Standards</a:t>
            </a:r>
          </a:p>
        </p:txBody>
      </p:sp>
      <p:sp>
        <p:nvSpPr>
          <p:cNvPr id="12330" name="Text Box 41"/>
          <p:cNvSpPr txBox="1">
            <a:spLocks noChangeArrowheads="1"/>
          </p:cNvSpPr>
          <p:nvPr/>
        </p:nvSpPr>
        <p:spPr bwMode="auto">
          <a:xfrm>
            <a:off x="5867400" y="1066800"/>
            <a:ext cx="23923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a:latin typeface="Arial Unicode MS" pitchFamily="34" charset="-128"/>
              </a:rPr>
              <a:t>Reviewing Models</a:t>
            </a:r>
          </a:p>
        </p:txBody>
      </p:sp>
      <p:sp>
        <p:nvSpPr>
          <p:cNvPr id="12331" name="Text Box 42"/>
          <p:cNvSpPr txBox="1">
            <a:spLocks noChangeArrowheads="1"/>
          </p:cNvSpPr>
          <p:nvPr/>
        </p:nvSpPr>
        <p:spPr bwMode="auto">
          <a:xfrm rot="5371782">
            <a:off x="3451225" y="2835276"/>
            <a:ext cx="20478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a:latin typeface="Arial Unicode MS" pitchFamily="34" charset="-128"/>
              </a:rPr>
              <a:t>Planning Workshops</a:t>
            </a:r>
          </a:p>
        </p:txBody>
      </p:sp>
      <p:sp>
        <p:nvSpPr>
          <p:cNvPr id="12338" name="Rectangle 50"/>
          <p:cNvSpPr>
            <a:spLocks noChangeArrowheads="1"/>
          </p:cNvSpPr>
          <p:nvPr/>
        </p:nvSpPr>
        <p:spPr bwMode="auto">
          <a:xfrm>
            <a:off x="685800" y="914400"/>
            <a:ext cx="8001000" cy="76200"/>
          </a:xfrm>
          <a:prstGeom prst="rect">
            <a:avLst/>
          </a:prstGeom>
          <a:solidFill>
            <a:srgbClr val="000099"/>
          </a:solidFill>
          <a:ln w="57150">
            <a:solidFill>
              <a:schemeClr val="tx2"/>
            </a:solidFill>
            <a:miter lim="800000"/>
            <a:headEnd/>
            <a:tailEnd/>
          </a:ln>
        </p:spPr>
        <p:txBody>
          <a:bodyPr wrap="none" anchor="ctr"/>
          <a:lstStyle/>
          <a:p>
            <a:endParaRPr lang="en-US"/>
          </a:p>
        </p:txBody>
      </p:sp>
      <p:sp>
        <p:nvSpPr>
          <p:cNvPr id="12339" name="Rectangle 51"/>
          <p:cNvSpPr>
            <a:spLocks noChangeArrowheads="1"/>
          </p:cNvSpPr>
          <p:nvPr/>
        </p:nvSpPr>
        <p:spPr bwMode="auto">
          <a:xfrm>
            <a:off x="152400" y="1524000"/>
            <a:ext cx="533400" cy="4572000"/>
          </a:xfrm>
          <a:prstGeom prst="rect">
            <a:avLst/>
          </a:prstGeom>
          <a:noFill/>
          <a:ln w="3175" cap="rnd">
            <a:solidFill>
              <a:srgbClr val="FFFFFF"/>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
        <p:nvSpPr>
          <p:cNvPr id="3" name="Slide Number Placeholder 2"/>
          <p:cNvSpPr>
            <a:spLocks noGrp="1"/>
          </p:cNvSpPr>
          <p:nvPr>
            <p:ph type="sldNum" sz="quarter" idx="12"/>
          </p:nvPr>
        </p:nvSpPr>
        <p:spPr/>
        <p:txBody>
          <a:bodyPr/>
          <a:lstStyle/>
          <a:p>
            <a:fld id="{D12AA694-00EB-4F4B-AABB-6F50FB178914}" type="slidenum">
              <a:rPr lang="en-US" smtClean="0">
                <a:solidFill>
                  <a:srgbClr val="FFFFFF">
                    <a:tint val="75000"/>
                  </a:srgbClr>
                </a:solidFill>
              </a:rPr>
              <a:pPr/>
              <a:t>30</a:t>
            </a:fld>
            <a:endParaRPr lang="en-US">
              <a:solidFill>
                <a:srgbClr val="FFFFFF">
                  <a:tint val="75000"/>
                </a:srgbClr>
              </a:solidFill>
            </a:endParaRPr>
          </a:p>
        </p:txBody>
      </p:sp>
    </p:spTree>
    <p:extLst>
      <p:ext uri="{BB962C8B-B14F-4D97-AF65-F5344CB8AC3E}">
        <p14:creationId xmlns="" xmlns:p14="http://schemas.microsoft.com/office/powerpoint/2010/main" val="9732539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09056E9-8A0F-429A-B8AD-BD4E5D0EE2ED}" type="slidenum">
              <a:rPr lang="en-US">
                <a:latin typeface="Tempus Sans ITC" pitchFamily="82" charset="0"/>
              </a:rPr>
              <a:pPr/>
              <a:t>31</a:t>
            </a:fld>
            <a:endParaRPr lang="en-US">
              <a:latin typeface="Tempus Sans ITC" pitchFamily="82" charset="0"/>
            </a:endParaRPr>
          </a:p>
        </p:txBody>
      </p:sp>
      <p:sp>
        <p:nvSpPr>
          <p:cNvPr id="13315" name="Rectangle 2"/>
          <p:cNvSpPr>
            <a:spLocks noChangeArrowheads="1"/>
          </p:cNvSpPr>
          <p:nvPr/>
        </p:nvSpPr>
        <p:spPr bwMode="auto">
          <a:xfrm>
            <a:off x="3886200" y="228600"/>
            <a:ext cx="5029200" cy="5410200"/>
          </a:xfrm>
          <a:prstGeom prst="rect">
            <a:avLst/>
          </a:prstGeom>
          <a:solidFill>
            <a:srgbClr val="CCFFFF"/>
          </a:solidFill>
          <a:ln w="9525">
            <a:solidFill>
              <a:schemeClr val="bg2"/>
            </a:solidFill>
            <a:miter lim="800000"/>
            <a:headEnd/>
            <a:tailEnd/>
          </a:ln>
        </p:spPr>
        <p:txBody>
          <a:bodyPr wrap="none" anchor="ctr"/>
          <a:lstStyle/>
          <a:p>
            <a:endParaRPr lang="en-US"/>
          </a:p>
        </p:txBody>
      </p:sp>
      <p:sp>
        <p:nvSpPr>
          <p:cNvPr id="13316" name="Text Box 3"/>
          <p:cNvSpPr txBox="1">
            <a:spLocks noChangeArrowheads="1"/>
          </p:cNvSpPr>
          <p:nvPr/>
        </p:nvSpPr>
        <p:spPr bwMode="auto">
          <a:xfrm>
            <a:off x="3886200" y="5638800"/>
            <a:ext cx="5029200" cy="495300"/>
          </a:xfrm>
          <a:prstGeom prst="rect">
            <a:avLst/>
          </a:prstGeom>
          <a:solidFill>
            <a:srgbClr val="FFCC00"/>
          </a:solidFill>
          <a:ln w="38100">
            <a:solidFill>
              <a:schemeClr val="bg2"/>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solidFill>
                  <a:srgbClr val="0000FF"/>
                </a:solidFill>
                <a:latin typeface="Arial" pitchFamily="34" charset="0"/>
              </a:rPr>
              <a:t>Hurricane Computer Models</a:t>
            </a:r>
          </a:p>
        </p:txBody>
      </p:sp>
      <p:sp>
        <p:nvSpPr>
          <p:cNvPr id="13317" name="Oval 4"/>
          <p:cNvSpPr>
            <a:spLocks noChangeArrowheads="1"/>
          </p:cNvSpPr>
          <p:nvPr/>
        </p:nvSpPr>
        <p:spPr bwMode="auto">
          <a:xfrm>
            <a:off x="3962400" y="1295400"/>
            <a:ext cx="2667000" cy="1752600"/>
          </a:xfrm>
          <a:prstGeom prst="ellipse">
            <a:avLst/>
          </a:prstGeom>
          <a:solidFill>
            <a:srgbClr val="CCFF99"/>
          </a:solidFill>
          <a:ln w="9525">
            <a:solidFill>
              <a:schemeClr val="bg2"/>
            </a:solidFill>
            <a:round/>
            <a:headEnd/>
            <a:tailEnd/>
          </a:ln>
        </p:spPr>
        <p:txBody>
          <a:bodyPr wrap="none" anchor="ctr"/>
          <a:lstStyle/>
          <a:p>
            <a:pPr algn="ctr" eaLnBrk="1" hangingPunct="1"/>
            <a:r>
              <a:rPr lang="en-US" sz="2000" b="1">
                <a:solidFill>
                  <a:schemeClr val="bg2"/>
                </a:solidFill>
                <a:latin typeface="Arial" pitchFamily="34" charset="0"/>
              </a:rPr>
              <a:t>Meteorology</a:t>
            </a:r>
          </a:p>
        </p:txBody>
      </p:sp>
      <p:sp>
        <p:nvSpPr>
          <p:cNvPr id="13318" name="Oval 5"/>
          <p:cNvSpPr>
            <a:spLocks noChangeArrowheads="1"/>
          </p:cNvSpPr>
          <p:nvPr/>
        </p:nvSpPr>
        <p:spPr bwMode="auto">
          <a:xfrm>
            <a:off x="6172200" y="1524000"/>
            <a:ext cx="2667000" cy="1752600"/>
          </a:xfrm>
          <a:prstGeom prst="ellipse">
            <a:avLst/>
          </a:prstGeom>
          <a:solidFill>
            <a:srgbClr val="170401"/>
          </a:solidFill>
          <a:ln w="9525">
            <a:solidFill>
              <a:schemeClr val="bg2"/>
            </a:solidFill>
            <a:round/>
            <a:headEnd/>
            <a:tailEnd/>
          </a:ln>
        </p:spPr>
        <p:txBody>
          <a:bodyPr wrap="none" anchor="ctr"/>
          <a:lstStyle/>
          <a:p>
            <a:pPr algn="ctr" eaLnBrk="1" hangingPunct="1"/>
            <a:r>
              <a:rPr lang="en-US" sz="2000" b="1">
                <a:latin typeface="Arial" pitchFamily="34" charset="0"/>
              </a:rPr>
              <a:t>Engineering</a:t>
            </a:r>
          </a:p>
        </p:txBody>
      </p:sp>
      <p:sp>
        <p:nvSpPr>
          <p:cNvPr id="13319" name="Oval 6"/>
          <p:cNvSpPr>
            <a:spLocks noChangeArrowheads="1"/>
          </p:cNvSpPr>
          <p:nvPr/>
        </p:nvSpPr>
        <p:spPr bwMode="auto">
          <a:xfrm>
            <a:off x="5105400" y="2667000"/>
            <a:ext cx="2667000" cy="1752600"/>
          </a:xfrm>
          <a:prstGeom prst="ellipse">
            <a:avLst/>
          </a:prstGeom>
          <a:solidFill>
            <a:srgbClr val="ADECF1"/>
          </a:solidFill>
          <a:ln w="9525">
            <a:solidFill>
              <a:schemeClr val="bg2"/>
            </a:solidFill>
            <a:round/>
            <a:headEnd/>
            <a:tailEnd/>
          </a:ln>
        </p:spPr>
        <p:txBody>
          <a:bodyPr wrap="none" anchor="ctr"/>
          <a:lstStyle/>
          <a:p>
            <a:pPr algn="ctr" eaLnBrk="1" hangingPunct="1"/>
            <a:r>
              <a:rPr lang="en-US" sz="2000" b="1">
                <a:solidFill>
                  <a:schemeClr val="bg2"/>
                </a:solidFill>
                <a:latin typeface="Arial" pitchFamily="34" charset="0"/>
              </a:rPr>
              <a:t>Actuarial</a:t>
            </a:r>
          </a:p>
        </p:txBody>
      </p:sp>
      <p:sp>
        <p:nvSpPr>
          <p:cNvPr id="13320" name="Text Box 7"/>
          <p:cNvSpPr txBox="1">
            <a:spLocks noChangeArrowheads="1"/>
          </p:cNvSpPr>
          <p:nvPr/>
        </p:nvSpPr>
        <p:spPr bwMode="auto">
          <a:xfrm>
            <a:off x="0" y="1524000"/>
            <a:ext cx="3916363" cy="377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457200" algn="l"/>
              </a:tabLst>
              <a:defRPr>
                <a:solidFill>
                  <a:schemeClr val="tx1"/>
                </a:solidFill>
                <a:latin typeface="Times New Roman" pitchFamily="18" charset="0"/>
              </a:defRPr>
            </a:lvl1pPr>
            <a:lvl2pPr marL="742950" indent="-285750">
              <a:tabLst>
                <a:tab pos="457200" algn="l"/>
              </a:tabLst>
              <a:defRPr>
                <a:solidFill>
                  <a:schemeClr val="tx1"/>
                </a:solidFill>
                <a:latin typeface="Times New Roman" pitchFamily="18" charset="0"/>
              </a:defRPr>
            </a:lvl2pPr>
            <a:lvl3pPr marL="1143000" indent="-228600">
              <a:tabLst>
                <a:tab pos="457200" algn="l"/>
              </a:tabLst>
              <a:defRPr>
                <a:solidFill>
                  <a:schemeClr val="tx1"/>
                </a:solidFill>
                <a:latin typeface="Times New Roman" pitchFamily="18" charset="0"/>
              </a:defRPr>
            </a:lvl3pPr>
            <a:lvl4pPr marL="1600200" indent="-228600">
              <a:tabLst>
                <a:tab pos="457200" algn="l"/>
              </a:tabLst>
              <a:defRPr>
                <a:solidFill>
                  <a:schemeClr val="tx1"/>
                </a:solidFill>
                <a:latin typeface="Times New Roman" pitchFamily="18" charset="0"/>
              </a:defRPr>
            </a:lvl4pPr>
            <a:lvl5pPr marL="2057400" indent="-228600">
              <a:tabLst>
                <a:tab pos="457200" algn="l"/>
              </a:tabLst>
              <a:defRPr>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a:solidFill>
                  <a:schemeClr val="tx1"/>
                </a:solidFill>
                <a:latin typeface="Times New Roman" pitchFamily="18" charset="0"/>
              </a:defRPr>
            </a:lvl9pPr>
          </a:lstStyle>
          <a:p>
            <a:pPr eaLnBrk="1" hangingPunct="1"/>
            <a:endParaRPr lang="en-US" sz="2200" b="1">
              <a:latin typeface="Arial" pitchFamily="34" charset="0"/>
            </a:endParaRPr>
          </a:p>
          <a:p>
            <a:pPr eaLnBrk="1" hangingPunct="1"/>
            <a:r>
              <a:rPr lang="en-US" sz="2200" b="1" u="sng">
                <a:latin typeface="Arial" pitchFamily="34" charset="0"/>
              </a:rPr>
              <a:t>Expert Evaluation Requires:</a:t>
            </a:r>
          </a:p>
          <a:p>
            <a:pPr eaLnBrk="1" hangingPunct="1"/>
            <a:endParaRPr lang="en-US" sz="2200" b="1">
              <a:latin typeface="Arial" pitchFamily="34" charset="0"/>
            </a:endParaRPr>
          </a:p>
          <a:p>
            <a:pPr eaLnBrk="1" hangingPunct="1"/>
            <a:r>
              <a:rPr lang="en-US" sz="2200" b="1">
                <a:latin typeface="Arial" pitchFamily="34" charset="0"/>
              </a:rPr>
              <a:t>	Statistician</a:t>
            </a:r>
            <a:endParaRPr lang="en-US" sz="2200" b="1">
              <a:solidFill>
                <a:srgbClr val="FF0000"/>
              </a:solidFill>
              <a:latin typeface="Arial" pitchFamily="34" charset="0"/>
            </a:endParaRPr>
          </a:p>
          <a:p>
            <a:pPr eaLnBrk="1" hangingPunct="1"/>
            <a:r>
              <a:rPr lang="en-US" sz="2200" b="1">
                <a:latin typeface="Arial" pitchFamily="34" charset="0"/>
              </a:rPr>
              <a:t>	Meteorologist</a:t>
            </a:r>
          </a:p>
          <a:p>
            <a:pPr eaLnBrk="1" hangingPunct="1"/>
            <a:r>
              <a:rPr lang="en-US" sz="2200" b="1">
                <a:latin typeface="Arial" pitchFamily="34" charset="0"/>
              </a:rPr>
              <a:t>	Structural Engineer</a:t>
            </a:r>
          </a:p>
          <a:p>
            <a:pPr eaLnBrk="1" hangingPunct="1"/>
            <a:r>
              <a:rPr lang="en-US" sz="2200" b="1">
                <a:latin typeface="Arial" pitchFamily="34" charset="0"/>
              </a:rPr>
              <a:t>	Actuary</a:t>
            </a:r>
          </a:p>
          <a:p>
            <a:pPr eaLnBrk="1" hangingPunct="1"/>
            <a:r>
              <a:rPr lang="en-US" sz="2200" b="1">
                <a:latin typeface="Arial" pitchFamily="34" charset="0"/>
              </a:rPr>
              <a:t>	Computer Scientist</a:t>
            </a:r>
          </a:p>
          <a:p>
            <a:pPr eaLnBrk="1" hangingPunct="1"/>
            <a:r>
              <a:rPr lang="en-US" sz="2200" b="1">
                <a:latin typeface="Arial" pitchFamily="34" charset="0"/>
              </a:rPr>
              <a:t>	</a:t>
            </a:r>
            <a:endParaRPr lang="en-US" sz="2200" b="1">
              <a:solidFill>
                <a:srgbClr val="FF0000"/>
              </a:solidFill>
              <a:latin typeface="Arial" pitchFamily="34" charset="0"/>
            </a:endParaRPr>
          </a:p>
          <a:p>
            <a:pPr eaLnBrk="1" hangingPunct="1"/>
            <a:r>
              <a:rPr lang="en-US" sz="2200" b="1">
                <a:latin typeface="Arial" pitchFamily="34" charset="0"/>
              </a:rPr>
              <a:t>	</a:t>
            </a:r>
          </a:p>
          <a:p>
            <a:pPr eaLnBrk="1" hangingPunct="1"/>
            <a:r>
              <a:rPr lang="en-US" sz="2200" b="1">
                <a:latin typeface="Arial" pitchFamily="34" charset="0"/>
              </a:rPr>
              <a:t>	</a:t>
            </a:r>
          </a:p>
        </p:txBody>
      </p:sp>
      <p:sp>
        <p:nvSpPr>
          <p:cNvPr id="13321" name="AutoShape 8"/>
          <p:cNvSpPr>
            <a:spLocks noChangeArrowheads="1"/>
          </p:cNvSpPr>
          <p:nvPr/>
        </p:nvSpPr>
        <p:spPr bwMode="auto">
          <a:xfrm>
            <a:off x="4343400" y="4191000"/>
            <a:ext cx="4191000" cy="1295400"/>
          </a:xfrm>
          <a:prstGeom prst="triangle">
            <a:avLst>
              <a:gd name="adj" fmla="val 50000"/>
            </a:avLst>
          </a:prstGeom>
          <a:solidFill>
            <a:srgbClr val="FFFFCC"/>
          </a:solidFill>
          <a:ln w="9525">
            <a:solidFill>
              <a:schemeClr val="bg2"/>
            </a:solidFill>
            <a:miter lim="800000"/>
            <a:headEnd/>
            <a:tailEnd/>
          </a:ln>
        </p:spPr>
        <p:txBody>
          <a:bodyPr wrap="none" anchor="ctr"/>
          <a:lstStyle/>
          <a:p>
            <a:endParaRPr lang="en-US"/>
          </a:p>
        </p:txBody>
      </p:sp>
      <p:sp>
        <p:nvSpPr>
          <p:cNvPr id="13322" name="Text Box 9"/>
          <p:cNvSpPr txBox="1">
            <a:spLocks noChangeArrowheads="1"/>
          </p:cNvSpPr>
          <p:nvPr/>
        </p:nvSpPr>
        <p:spPr bwMode="auto">
          <a:xfrm>
            <a:off x="4895850" y="5013325"/>
            <a:ext cx="3105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a:solidFill>
                  <a:schemeClr val="bg2"/>
                </a:solidFill>
                <a:latin typeface="Arial" pitchFamily="34" charset="0"/>
              </a:rPr>
              <a:t>Computer Programming</a:t>
            </a:r>
          </a:p>
        </p:txBody>
      </p:sp>
      <p:sp>
        <p:nvSpPr>
          <p:cNvPr id="13323" name="AutoShape 10"/>
          <p:cNvSpPr>
            <a:spLocks noChangeArrowheads="1"/>
          </p:cNvSpPr>
          <p:nvPr/>
        </p:nvSpPr>
        <p:spPr bwMode="auto">
          <a:xfrm>
            <a:off x="7467600" y="4114800"/>
            <a:ext cx="1143000" cy="609600"/>
          </a:xfrm>
          <a:prstGeom prst="rightArrow">
            <a:avLst>
              <a:gd name="adj1" fmla="val 50000"/>
              <a:gd name="adj2" fmla="val 46875"/>
            </a:avLst>
          </a:prstGeom>
          <a:solidFill>
            <a:srgbClr val="FF0000"/>
          </a:solidFill>
          <a:ln w="9525">
            <a:solidFill>
              <a:schemeClr val="bg2"/>
            </a:solidFill>
            <a:miter lim="800000"/>
            <a:headEnd/>
            <a:tailEnd/>
          </a:ln>
        </p:spPr>
        <p:txBody>
          <a:bodyPr wrap="none" anchor="ctr"/>
          <a:lstStyle/>
          <a:p>
            <a:pPr algn="ctr" eaLnBrk="1" hangingPunct="1"/>
            <a:r>
              <a:rPr lang="en-US" sz="2000" b="1">
                <a:latin typeface="Arial" pitchFamily="34" charset="0"/>
              </a:rPr>
              <a:t>Outputs</a:t>
            </a:r>
          </a:p>
        </p:txBody>
      </p:sp>
      <p:sp>
        <p:nvSpPr>
          <p:cNvPr id="13324" name="AutoShape 11"/>
          <p:cNvSpPr>
            <a:spLocks noChangeArrowheads="1"/>
          </p:cNvSpPr>
          <p:nvPr/>
        </p:nvSpPr>
        <p:spPr bwMode="auto">
          <a:xfrm rot="10800000">
            <a:off x="4724400" y="762000"/>
            <a:ext cx="4038600" cy="1219200"/>
          </a:xfrm>
          <a:prstGeom prst="triangle">
            <a:avLst>
              <a:gd name="adj" fmla="val 50000"/>
            </a:avLst>
          </a:prstGeom>
          <a:solidFill>
            <a:srgbClr val="D1CDCF"/>
          </a:solidFill>
          <a:ln w="9525">
            <a:solidFill>
              <a:schemeClr val="bg2"/>
            </a:solidFill>
            <a:miter lim="800000"/>
            <a:headEnd/>
            <a:tailEnd/>
          </a:ln>
        </p:spPr>
        <p:txBody>
          <a:bodyPr wrap="none" anchor="ctr"/>
          <a:lstStyle/>
          <a:p>
            <a:endParaRPr lang="en-US"/>
          </a:p>
        </p:txBody>
      </p:sp>
      <p:sp>
        <p:nvSpPr>
          <p:cNvPr id="13325" name="Text Box 12"/>
          <p:cNvSpPr txBox="1">
            <a:spLocks noChangeArrowheads="1"/>
          </p:cNvSpPr>
          <p:nvPr/>
        </p:nvSpPr>
        <p:spPr bwMode="auto">
          <a:xfrm>
            <a:off x="5913438" y="974725"/>
            <a:ext cx="13112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a:solidFill>
                  <a:schemeClr val="bg2"/>
                </a:solidFill>
                <a:latin typeface="Arial" pitchFamily="34" charset="0"/>
              </a:rPr>
              <a:t>Statistics</a:t>
            </a:r>
          </a:p>
        </p:txBody>
      </p:sp>
      <p:sp>
        <p:nvSpPr>
          <p:cNvPr id="301069" name="Text Box 13"/>
          <p:cNvSpPr txBox="1">
            <a:spLocks noChangeArrowheads="1"/>
          </p:cNvSpPr>
          <p:nvPr/>
        </p:nvSpPr>
        <p:spPr bwMode="auto">
          <a:xfrm>
            <a:off x="106363" y="430213"/>
            <a:ext cx="3803650" cy="48895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defRPr/>
            </a:pPr>
            <a:r>
              <a:rPr lang="en-US" sz="2600" b="1">
                <a:solidFill>
                  <a:srgbClr val="FFFF99"/>
                </a:solidFill>
                <a:latin typeface="Arial" charset="0"/>
              </a:rPr>
              <a:t>The Professional Team</a:t>
            </a:r>
          </a:p>
        </p:txBody>
      </p:sp>
      <p:sp>
        <p:nvSpPr>
          <p:cNvPr id="13327" name="AutoShape 15"/>
          <p:cNvSpPr>
            <a:spLocks noChangeArrowheads="1"/>
          </p:cNvSpPr>
          <p:nvPr/>
        </p:nvSpPr>
        <p:spPr bwMode="auto">
          <a:xfrm>
            <a:off x="3962400" y="838200"/>
            <a:ext cx="1066800" cy="533400"/>
          </a:xfrm>
          <a:prstGeom prst="rightArrow">
            <a:avLst>
              <a:gd name="adj1" fmla="val 50000"/>
              <a:gd name="adj2" fmla="val 50000"/>
            </a:avLst>
          </a:prstGeom>
          <a:solidFill>
            <a:srgbClr val="FFFF00"/>
          </a:solidFill>
          <a:ln w="9525">
            <a:solidFill>
              <a:schemeClr val="bg2"/>
            </a:solidFill>
            <a:miter lim="800000"/>
            <a:headEnd/>
            <a:tailEnd/>
          </a:ln>
        </p:spPr>
        <p:txBody>
          <a:bodyPr wrap="none" anchor="ctr"/>
          <a:lstStyle/>
          <a:p>
            <a:pPr algn="ctr" eaLnBrk="1" hangingPunct="1"/>
            <a:r>
              <a:rPr lang="en-US" sz="2000" b="1">
                <a:solidFill>
                  <a:schemeClr val="bg2"/>
                </a:solidFill>
                <a:latin typeface="Arial" pitchFamily="34" charset="0"/>
              </a:rPr>
              <a:t>Inputs</a:t>
            </a:r>
          </a:p>
        </p:txBody>
      </p:sp>
      <p:sp>
        <p:nvSpPr>
          <p:cNvPr id="13328" name="Rectangle 16"/>
          <p:cNvSpPr>
            <a:spLocks noChangeArrowheads="1"/>
          </p:cNvSpPr>
          <p:nvPr/>
        </p:nvSpPr>
        <p:spPr bwMode="auto">
          <a:xfrm>
            <a:off x="304800" y="1066800"/>
            <a:ext cx="3505200" cy="76200"/>
          </a:xfrm>
          <a:prstGeom prst="rect">
            <a:avLst/>
          </a:prstGeom>
          <a:solidFill>
            <a:srgbClr val="000099"/>
          </a:solidFill>
          <a:ln w="57150">
            <a:solidFill>
              <a:schemeClr val="tx2"/>
            </a:solidFill>
            <a:miter lim="800000"/>
            <a:headEnd/>
            <a:tailEnd/>
          </a:ln>
        </p:spPr>
        <p:txBody>
          <a:bodyPr wrap="none" anchor="ctr"/>
          <a:lstStyle/>
          <a:p>
            <a:pPr algn="ctr"/>
            <a:endParaRPr lang="en-US">
              <a:solidFill>
                <a:schemeClr val="bg2"/>
              </a:solidFill>
            </a:endParaRPr>
          </a:p>
        </p:txBody>
      </p:sp>
      <p:sp>
        <p:nvSpPr>
          <p:cNvPr id="2" name="Footer Placeholder 1"/>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Tree>
    <p:extLst>
      <p:ext uri="{BB962C8B-B14F-4D97-AF65-F5344CB8AC3E}">
        <p14:creationId xmlns="" xmlns:p14="http://schemas.microsoft.com/office/powerpoint/2010/main" val="280103627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92CE82B-16E6-4021-9E4B-749D51C1927D}" type="slidenum">
              <a:rPr lang="en-US">
                <a:latin typeface="Tempus Sans ITC" pitchFamily="82" charset="0"/>
              </a:rPr>
              <a:pPr/>
              <a:t>32</a:t>
            </a:fld>
            <a:endParaRPr lang="en-US">
              <a:latin typeface="Tempus Sans ITC" pitchFamily="82" charset="0"/>
            </a:endParaRPr>
          </a:p>
        </p:txBody>
      </p:sp>
      <p:sp>
        <p:nvSpPr>
          <p:cNvPr id="533508" name="Rectangle 4"/>
          <p:cNvSpPr>
            <a:spLocks noChangeArrowheads="1"/>
          </p:cNvSpPr>
          <p:nvPr/>
        </p:nvSpPr>
        <p:spPr bwMode="auto">
          <a:xfrm>
            <a:off x="457200" y="274638"/>
            <a:ext cx="8229600" cy="1020762"/>
          </a:xfrm>
          <a:prstGeom prst="rect">
            <a:avLst/>
          </a:prstGeom>
          <a:noFill/>
          <a:ln w="9525">
            <a:noFill/>
            <a:miter lim="800000"/>
            <a:headEnd/>
            <a:tailEnd/>
          </a:ln>
          <a:effectLst>
            <a:outerShdw dist="45791" dir="3378596" algn="ctr" rotWithShape="0">
              <a:schemeClr val="bg2"/>
            </a:outerShdw>
          </a:effectLst>
        </p:spPr>
        <p:txBody>
          <a:bodyPr anchor="ctr"/>
          <a:lstStyle/>
          <a:p>
            <a:pPr algn="ctr">
              <a:defRPr/>
            </a:pPr>
            <a:r>
              <a:rPr lang="en-US" sz="3200">
                <a:solidFill>
                  <a:srgbClr val="FFFFCC"/>
                </a:solidFill>
                <a:effectLst>
                  <a:outerShdw blurRad="38100" dist="38100" dir="2700000" algn="tl">
                    <a:srgbClr val="000000"/>
                  </a:outerShdw>
                </a:effectLst>
                <a:latin typeface="Arial" charset="0"/>
              </a:rPr>
              <a:t>Requirements</a:t>
            </a:r>
          </a:p>
        </p:txBody>
      </p:sp>
      <p:graphicFrame>
        <p:nvGraphicFramePr>
          <p:cNvPr id="533571" name="Group 67"/>
          <p:cNvGraphicFramePr>
            <a:graphicFrameLocks noGrp="1"/>
          </p:cNvGraphicFramePr>
          <p:nvPr/>
        </p:nvGraphicFramePr>
        <p:xfrm>
          <a:off x="457200" y="1600200"/>
          <a:ext cx="8458200" cy="4656138"/>
        </p:xfrm>
        <a:graphic>
          <a:graphicData uri="http://schemas.openxmlformats.org/drawingml/2006/table">
            <a:tbl>
              <a:tblPr/>
              <a:tblGrid>
                <a:gridCol w="1447800"/>
                <a:gridCol w="990600"/>
                <a:gridCol w="1524000"/>
                <a:gridCol w="1295400"/>
                <a:gridCol w="990600"/>
                <a:gridCol w="1066800"/>
                <a:gridCol w="1143000"/>
              </a:tblGrid>
              <a:tr h="6556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smtClean="0">
                          <a:ln>
                            <a:noFill/>
                          </a:ln>
                          <a:solidFill>
                            <a:schemeClr val="tx1"/>
                          </a:solidFill>
                          <a:effectLst/>
                          <a:latin typeface="Arial" charset="0"/>
                        </a:rPr>
                        <a:t>General</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smtClean="0">
                          <a:ln>
                            <a:noFill/>
                          </a:ln>
                          <a:solidFill>
                            <a:schemeClr val="tx1"/>
                          </a:solidFill>
                          <a:effectLst/>
                          <a:latin typeface="Arial" charset="0"/>
                        </a:rPr>
                        <a:t>Meteorological</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smtClean="0">
                          <a:ln>
                            <a:noFill/>
                          </a:ln>
                          <a:solidFill>
                            <a:schemeClr val="tx1"/>
                          </a:solidFill>
                          <a:effectLst/>
                          <a:latin typeface="Arial" charset="0"/>
                        </a:rPr>
                        <a:t>Vulnerability</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smtClean="0">
                          <a:ln>
                            <a:noFill/>
                          </a:ln>
                          <a:solidFill>
                            <a:schemeClr val="tx1"/>
                          </a:solidFill>
                          <a:effectLst/>
                          <a:latin typeface="Arial" charset="0"/>
                        </a:rPr>
                        <a:t>Actuarial</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smtClean="0">
                          <a:ln>
                            <a:noFill/>
                          </a:ln>
                          <a:solidFill>
                            <a:schemeClr val="tx1"/>
                          </a:solidFill>
                          <a:effectLst/>
                          <a:latin typeface="Arial" charset="0"/>
                        </a:rPr>
                        <a:t>Statistical</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600" b="0" i="0" u="sng" strike="noStrike" cap="none" normalizeH="0" baseline="0" smtClean="0">
                          <a:ln>
                            <a:noFill/>
                          </a:ln>
                          <a:solidFill>
                            <a:schemeClr val="tx1"/>
                          </a:solidFill>
                          <a:effectLst/>
                          <a:latin typeface="Arial" charset="0"/>
                        </a:rPr>
                        <a:t>Computer</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Standards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(88 subparts)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(8 subparts)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(12 subparts)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 subparts)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(29 subparts)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(7 subparts)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(23 subparts)</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Disclosures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144</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28</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38</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27</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Forms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9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On-Site Audit Requirements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142</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28</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29</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29</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90" name="Rectangle 55"/>
          <p:cNvSpPr>
            <a:spLocks noChangeArrowheads="1"/>
          </p:cNvSpPr>
          <p:nvPr/>
        </p:nvSpPr>
        <p:spPr bwMode="auto">
          <a:xfrm>
            <a:off x="533400" y="1219200"/>
            <a:ext cx="8382000" cy="76200"/>
          </a:xfrm>
          <a:prstGeom prst="rect">
            <a:avLst/>
          </a:prstGeom>
          <a:solidFill>
            <a:srgbClr val="000099"/>
          </a:solidFill>
          <a:ln w="57150" algn="ctr">
            <a:solidFill>
              <a:schemeClr val="tx2"/>
            </a:solidFill>
            <a:miter lim="800000"/>
            <a:headEnd/>
            <a:tailEnd/>
          </a:ln>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Tree>
    <p:extLst>
      <p:ext uri="{BB962C8B-B14F-4D97-AF65-F5344CB8AC3E}">
        <p14:creationId xmlns="" xmlns:p14="http://schemas.microsoft.com/office/powerpoint/2010/main" val="1588809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409C20F-6433-4632-A1A1-5ADB108857FB}" type="slidenum">
              <a:rPr lang="en-US">
                <a:latin typeface="Tempus Sans ITC" pitchFamily="82" charset="0"/>
              </a:rPr>
              <a:pPr/>
              <a:t>33</a:t>
            </a:fld>
            <a:endParaRPr lang="en-US">
              <a:latin typeface="Tempus Sans ITC" pitchFamily="82" charset="0"/>
            </a:endParaRPr>
          </a:p>
        </p:txBody>
      </p:sp>
      <p:sp>
        <p:nvSpPr>
          <p:cNvPr id="531460" name="Rectangle 4"/>
          <p:cNvSpPr>
            <a:spLocks noChangeArrowheads="1"/>
          </p:cNvSpPr>
          <p:nvPr/>
        </p:nvSpPr>
        <p:spPr bwMode="auto">
          <a:xfrm>
            <a:off x="457200" y="0"/>
            <a:ext cx="8229600" cy="1143000"/>
          </a:xfrm>
          <a:prstGeom prst="rect">
            <a:avLst/>
          </a:prstGeom>
          <a:noFill/>
          <a:ln w="9525">
            <a:noFill/>
            <a:miter lim="800000"/>
            <a:headEnd/>
            <a:tailEnd/>
          </a:ln>
          <a:effectLst>
            <a:outerShdw dist="53882" dir="2700000" algn="ctr" rotWithShape="0">
              <a:schemeClr val="bg2"/>
            </a:outerShdw>
          </a:effectLst>
        </p:spPr>
        <p:txBody>
          <a:bodyPr anchor="ctr"/>
          <a:lstStyle/>
          <a:p>
            <a:pPr algn="ctr">
              <a:defRPr/>
            </a:pPr>
            <a:r>
              <a:rPr lang="en-US" sz="4400" dirty="0" smtClean="0">
                <a:solidFill>
                  <a:srgbClr val="FFFFCC"/>
                </a:solidFill>
                <a:effectLst>
                  <a:outerShdw blurRad="38100" dist="38100" dir="2700000" algn="tl">
                    <a:srgbClr val="000000"/>
                  </a:outerShdw>
                </a:effectLst>
                <a:latin typeface="Arial" charset="0"/>
              </a:rPr>
              <a:t>For More Information</a:t>
            </a:r>
            <a:endParaRPr lang="en-US" sz="4400" dirty="0">
              <a:solidFill>
                <a:srgbClr val="FFFFCC"/>
              </a:solidFill>
              <a:effectLst>
                <a:outerShdw blurRad="38100" dist="38100" dir="2700000" algn="tl">
                  <a:srgbClr val="000000"/>
                </a:outerShdw>
              </a:effectLst>
              <a:latin typeface="Arial" charset="0"/>
            </a:endParaRPr>
          </a:p>
        </p:txBody>
      </p:sp>
      <p:sp>
        <p:nvSpPr>
          <p:cNvPr id="15364" name="Rectangle 5"/>
          <p:cNvSpPr>
            <a:spLocks noChangeArrowheads="1"/>
          </p:cNvSpPr>
          <p:nvPr/>
        </p:nvSpPr>
        <p:spPr bwMode="auto">
          <a:xfrm>
            <a:off x="457200" y="1295400"/>
            <a:ext cx="86868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71500" indent="-571500">
              <a:buFont typeface="Arial" pitchFamily="34" charset="0"/>
              <a:buChar char="•"/>
            </a:pPr>
            <a:endParaRPr lang="en-US" sz="2400" dirty="0"/>
          </a:p>
          <a:p>
            <a:pPr marL="571500" indent="-571500">
              <a:buFont typeface="Arial" pitchFamily="34" charset="0"/>
              <a:buChar char="•"/>
            </a:pPr>
            <a:r>
              <a:rPr lang="en-US" sz="4000" dirty="0" smtClean="0"/>
              <a:t>FCHLPM Web Site:</a:t>
            </a:r>
          </a:p>
          <a:p>
            <a:r>
              <a:rPr lang="en-US" sz="2400" dirty="0"/>
              <a:t>	</a:t>
            </a:r>
            <a:endParaRPr lang="en-US" sz="2400" dirty="0" smtClean="0"/>
          </a:p>
          <a:p>
            <a:r>
              <a:rPr lang="en-US" sz="2400" dirty="0"/>
              <a:t>	</a:t>
            </a:r>
            <a:r>
              <a:rPr lang="en-US" sz="3600" dirty="0" smtClean="0">
                <a:hlinkClick r:id="rId2"/>
              </a:rPr>
              <a:t>WWW.SBAFLA.COM/METHODOLOGY</a:t>
            </a:r>
            <a:endParaRPr lang="en-US" sz="3600" dirty="0" smtClean="0"/>
          </a:p>
          <a:p>
            <a:endParaRPr lang="en-US" sz="3600" dirty="0"/>
          </a:p>
          <a:p>
            <a:pPr marL="571500" indent="-571500">
              <a:buFont typeface="Arial" pitchFamily="34" charset="0"/>
              <a:buChar char="•"/>
            </a:pPr>
            <a:r>
              <a:rPr lang="en-US" sz="3600" dirty="0" smtClean="0"/>
              <a:t>RDUMM@FSU.EDU</a:t>
            </a:r>
            <a:endParaRPr lang="en-US" sz="3600" dirty="0"/>
          </a:p>
        </p:txBody>
      </p:sp>
      <p:sp>
        <p:nvSpPr>
          <p:cNvPr id="15365" name="Rectangle 6"/>
          <p:cNvSpPr>
            <a:spLocks noChangeArrowheads="1"/>
          </p:cNvSpPr>
          <p:nvPr/>
        </p:nvSpPr>
        <p:spPr bwMode="auto">
          <a:xfrm>
            <a:off x="685800" y="1066800"/>
            <a:ext cx="8001000" cy="76200"/>
          </a:xfrm>
          <a:prstGeom prst="rect">
            <a:avLst/>
          </a:prstGeom>
          <a:solidFill>
            <a:srgbClr val="000099"/>
          </a:solidFill>
          <a:ln w="57150" algn="ctr">
            <a:solidFill>
              <a:schemeClr val="tx2"/>
            </a:solidFill>
            <a:miter lim="800000"/>
            <a:headEnd/>
            <a:tailEnd/>
          </a:ln>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solidFill>
                  <a:srgbClr val="FFFFFF">
                    <a:tint val="75000"/>
                  </a:srgbClr>
                </a:solidFill>
              </a:rPr>
              <a:t>2013 CICIRM  Meeting</a:t>
            </a:r>
            <a:endParaRPr lang="en-US">
              <a:solidFill>
                <a:srgbClr val="FFFFFF">
                  <a:tint val="75000"/>
                </a:srgbClr>
              </a:solidFill>
            </a:endParaRPr>
          </a:p>
        </p:txBody>
      </p:sp>
    </p:spTree>
    <p:extLst>
      <p:ext uri="{BB962C8B-B14F-4D97-AF65-F5344CB8AC3E}">
        <p14:creationId xmlns="" xmlns:p14="http://schemas.microsoft.com/office/powerpoint/2010/main" val="120388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20066"/>
          </a:xfrm>
        </p:spPr>
        <p:txBody>
          <a:bodyPr/>
          <a:lstStyle/>
          <a:p>
            <a:r>
              <a:rPr lang="en-US" dirty="0" smtClean="0"/>
              <a:t>Motivation</a:t>
            </a:r>
            <a:endParaRPr lang="en-US" dirty="0"/>
          </a:p>
        </p:txBody>
      </p:sp>
      <p:sp>
        <p:nvSpPr>
          <p:cNvPr id="4" name="Content Placeholder 3"/>
          <p:cNvSpPr>
            <a:spLocks noGrp="1"/>
          </p:cNvSpPr>
          <p:nvPr>
            <p:ph sz="quarter" idx="1"/>
          </p:nvPr>
        </p:nvSpPr>
        <p:spPr>
          <a:xfrm>
            <a:off x="914400" y="1447800"/>
            <a:ext cx="8007178" cy="5068910"/>
          </a:xfrm>
        </p:spPr>
        <p:txBody>
          <a:bodyPr>
            <a:normAutofit lnSpcReduction="10000"/>
          </a:bodyPr>
          <a:lstStyle/>
          <a:p>
            <a:r>
              <a:rPr lang="en-US" dirty="0" smtClean="0"/>
              <a:t>Public policy</a:t>
            </a:r>
            <a:r>
              <a:rPr lang="en-US" baseline="0" dirty="0" smtClean="0"/>
              <a:t> d</a:t>
            </a:r>
            <a:r>
              <a:rPr lang="en-US" dirty="0" smtClean="0"/>
              <a:t>ebate about shifting additional catastrophic risk to the federal level </a:t>
            </a:r>
          </a:p>
          <a:p>
            <a:pPr lvl="1"/>
            <a:r>
              <a:rPr lang="en-US" dirty="0" smtClean="0"/>
              <a:t>ongoing and often contentious</a:t>
            </a:r>
          </a:p>
          <a:p>
            <a:pPr lvl="1"/>
            <a:r>
              <a:rPr lang="en-US" dirty="0" smtClean="0"/>
              <a:t>Little in the way of empirical analysis</a:t>
            </a:r>
          </a:p>
          <a:p>
            <a:r>
              <a:rPr lang="en-US" sz="2800" dirty="0" smtClean="0"/>
              <a:t>Research Questions: </a:t>
            </a:r>
          </a:p>
          <a:p>
            <a:pPr marL="777240" lvl="1" indent="-457200">
              <a:buFont typeface="+mj-lt"/>
              <a:buAutoNum type="arabicParenR"/>
            </a:pPr>
            <a:r>
              <a:rPr lang="en-US" dirty="0" smtClean="0"/>
              <a:t>Do diversification benefits exist </a:t>
            </a:r>
            <a:r>
              <a:rPr lang="en-US" dirty="0"/>
              <a:t> </a:t>
            </a:r>
            <a:r>
              <a:rPr lang="en-US" dirty="0" smtClean="0"/>
              <a:t>by  aggregating catastrophic loss over larger geographic areas?</a:t>
            </a:r>
          </a:p>
          <a:p>
            <a:pPr marL="777240" lvl="1" indent="-457200">
              <a:buFont typeface="+mj-lt"/>
              <a:buAutoNum type="arabicParenR"/>
            </a:pPr>
            <a:r>
              <a:rPr lang="en-US" dirty="0" smtClean="0"/>
              <a:t>If so, when and to what degree do these benefits exist?</a:t>
            </a:r>
          </a:p>
          <a:p>
            <a:r>
              <a:rPr lang="en-US" sz="2800" dirty="0" smtClean="0"/>
              <a:t>First Phase of Research</a:t>
            </a:r>
          </a:p>
          <a:p>
            <a:pPr lvl="1"/>
            <a:r>
              <a:rPr lang="en-US" dirty="0" smtClean="0"/>
              <a:t>Catastrophic Wind  and Related Exposures (Coastal)</a:t>
            </a:r>
          </a:p>
        </p:txBody>
      </p:sp>
      <p:sp>
        <p:nvSpPr>
          <p:cNvPr id="5" name="Footer Placeholder 4"/>
          <p:cNvSpPr>
            <a:spLocks noGrp="1"/>
          </p:cNvSpPr>
          <p:nvPr>
            <p:ph type="ftr" sz="quarter" idx="11"/>
          </p:nvPr>
        </p:nvSpPr>
        <p:spPr/>
        <p:txBody>
          <a:bodyPr/>
          <a:lstStyle/>
          <a:p>
            <a:r>
              <a:rPr lang="en-US" smtClean="0"/>
              <a:t>2013 CICIRM  Meeting</a:t>
            </a:r>
            <a:endParaRPr lang="en-US" dirty="0"/>
          </a:p>
        </p:txBody>
      </p:sp>
      <p:sp>
        <p:nvSpPr>
          <p:cNvPr id="7" name="Slide Number Placeholder 6"/>
          <p:cNvSpPr>
            <a:spLocks noGrp="1"/>
          </p:cNvSpPr>
          <p:nvPr>
            <p:ph type="sldNum" sz="quarter" idx="12"/>
          </p:nvPr>
        </p:nvSpPr>
        <p:spPr/>
        <p:txBody>
          <a:bodyPr/>
          <a:lstStyle/>
          <a:p>
            <a:fld id="{D12AA694-00EB-4F4B-AABB-6F50FB17891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Selected</a:t>
            </a:r>
            <a:r>
              <a:rPr lang="en-US" baseline="0" dirty="0" smtClean="0"/>
              <a:t> Literature Review on</a:t>
            </a:r>
            <a:r>
              <a:rPr lang="en-US" dirty="0" smtClean="0"/>
              <a:t> Geographic Diversification</a:t>
            </a:r>
            <a:endParaRPr lang="en-US" dirty="0"/>
          </a:p>
        </p:txBody>
      </p:sp>
      <p:sp>
        <p:nvSpPr>
          <p:cNvPr id="4" name="Content Placeholder 3"/>
          <p:cNvSpPr>
            <a:spLocks noGrp="1"/>
          </p:cNvSpPr>
          <p:nvPr>
            <p:ph sz="quarter" idx="1"/>
          </p:nvPr>
        </p:nvSpPr>
        <p:spPr/>
        <p:txBody>
          <a:bodyPr/>
          <a:lstStyle/>
          <a:p>
            <a:r>
              <a:rPr lang="en-US" dirty="0" smtClean="0"/>
              <a:t>Lin </a:t>
            </a:r>
            <a:r>
              <a:rPr lang="en-US" dirty="0"/>
              <a:t>and </a:t>
            </a:r>
            <a:r>
              <a:rPr lang="en-US" dirty="0" smtClean="0"/>
              <a:t>Wen (NAAJ, 2012)</a:t>
            </a:r>
          </a:p>
          <a:p>
            <a:pPr lvl="1"/>
            <a:r>
              <a:rPr lang="en-US" dirty="0" smtClean="0"/>
              <a:t>Relationship between ERM adoption and reinsurance or geographic diversification.</a:t>
            </a:r>
            <a:endParaRPr lang="en-US" dirty="0"/>
          </a:p>
          <a:p>
            <a:r>
              <a:rPr lang="en-US" dirty="0"/>
              <a:t>Klein and </a:t>
            </a:r>
            <a:r>
              <a:rPr lang="en-US" dirty="0" smtClean="0"/>
              <a:t>Wang (JRI, 2009)</a:t>
            </a:r>
          </a:p>
          <a:p>
            <a:pPr lvl="1"/>
            <a:r>
              <a:rPr lang="en-US" dirty="0" smtClean="0"/>
              <a:t>Catastrophic risk financing in the US and EU</a:t>
            </a:r>
          </a:p>
          <a:p>
            <a:r>
              <a:rPr lang="en-US" dirty="0" smtClean="0"/>
              <a:t>Harrington (JRI, 2009)</a:t>
            </a:r>
          </a:p>
          <a:p>
            <a:pPr lvl="1"/>
            <a:r>
              <a:rPr lang="en-US" dirty="0" smtClean="0"/>
              <a:t>Financial crises and systemic risk</a:t>
            </a:r>
          </a:p>
          <a:p>
            <a:r>
              <a:rPr lang="en-US" dirty="0" smtClean="0"/>
              <a:t>Klein and </a:t>
            </a:r>
            <a:r>
              <a:rPr lang="en-US" dirty="0" err="1" smtClean="0"/>
              <a:t>Krohm</a:t>
            </a:r>
            <a:r>
              <a:rPr lang="en-US" dirty="0" smtClean="0"/>
              <a:t> (JIR, 2008)</a:t>
            </a:r>
            <a:endParaRPr lang="en-US" dirty="0"/>
          </a:p>
          <a:p>
            <a:r>
              <a:rPr lang="en-US" dirty="0" err="1" smtClean="0"/>
              <a:t>Jaffee</a:t>
            </a:r>
            <a:r>
              <a:rPr lang="en-US" dirty="0" smtClean="0"/>
              <a:t> </a:t>
            </a:r>
            <a:r>
              <a:rPr lang="en-US" dirty="0"/>
              <a:t>and </a:t>
            </a:r>
            <a:r>
              <a:rPr lang="en-US" dirty="0" smtClean="0"/>
              <a:t>Russell</a:t>
            </a:r>
            <a:r>
              <a:rPr lang="en-US" dirty="0"/>
              <a:t> </a:t>
            </a:r>
            <a:r>
              <a:rPr lang="en-US" dirty="0" smtClean="0"/>
              <a:t>(JRI, 1998)</a:t>
            </a:r>
            <a:endParaRPr lang="en-US" dirty="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2013 CICIRM  Meeting</a:t>
            </a:r>
            <a:endParaRPr lang="en-US" dirty="0"/>
          </a:p>
        </p:txBody>
      </p:sp>
      <p:sp>
        <p:nvSpPr>
          <p:cNvPr id="7" name="Slide Number Placeholder 6"/>
          <p:cNvSpPr>
            <a:spLocks noGrp="1"/>
          </p:cNvSpPr>
          <p:nvPr>
            <p:ph type="sldNum" sz="quarter" idx="12"/>
          </p:nvPr>
        </p:nvSpPr>
        <p:spPr/>
        <p:txBody>
          <a:bodyPr/>
          <a:lstStyle/>
          <a:p>
            <a:fld id="{D12AA694-00EB-4F4B-AABB-6F50FB17891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31" y="274638"/>
            <a:ext cx="8533969" cy="884461"/>
          </a:xfrm>
        </p:spPr>
        <p:txBody>
          <a:bodyPr/>
          <a:lstStyle/>
          <a:p>
            <a:r>
              <a:rPr lang="en-US" dirty="0" smtClean="0"/>
              <a:t>Impact of correlation on PML</a:t>
            </a:r>
            <a:endParaRPr lang="en-US" dirty="0"/>
          </a:p>
        </p:txBody>
      </p:sp>
      <p:pic>
        <p:nvPicPr>
          <p:cNvPr id="6" name="Picture 5" descr="theory.png"/>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52831" y="1278759"/>
            <a:ext cx="4935231" cy="4628496"/>
          </a:xfrm>
          <a:prstGeom prst="rect">
            <a:avLst/>
          </a:prstGeom>
        </p:spPr>
      </p:pic>
      <p:sp>
        <p:nvSpPr>
          <p:cNvPr id="7" name="TextBox 6"/>
          <p:cNvSpPr txBox="1"/>
          <p:nvPr/>
        </p:nvSpPr>
        <p:spPr>
          <a:xfrm>
            <a:off x="5285171" y="1503507"/>
            <a:ext cx="3763117" cy="2862323"/>
          </a:xfrm>
          <a:prstGeom prst="rect">
            <a:avLst/>
          </a:prstGeom>
          <a:noFill/>
        </p:spPr>
        <p:txBody>
          <a:bodyPr wrap="square" rtlCol="0">
            <a:spAutoFit/>
          </a:bodyPr>
          <a:lstStyle/>
          <a:p>
            <a:r>
              <a:rPr lang="en-US" dirty="0" smtClean="0"/>
              <a:t>Plot of the sum of the probability of two variables (each from 0 to 1) with correlations of 1.0 (black), 0.5 (green), and 0.0 (red).  This  corresponds to two points located at the same location, then two points close enough to be impacted by some but not all events, and finally far enough apart to be unaffected by the same events.</a:t>
            </a:r>
            <a:endParaRPr lang="en-US" dirty="0"/>
          </a:p>
        </p:txBody>
      </p:sp>
      <p:sp>
        <p:nvSpPr>
          <p:cNvPr id="3" name="TextBox 2"/>
          <p:cNvSpPr txBox="1"/>
          <p:nvPr/>
        </p:nvSpPr>
        <p:spPr>
          <a:xfrm>
            <a:off x="5285171" y="5160269"/>
            <a:ext cx="3490079" cy="369332"/>
          </a:xfrm>
          <a:prstGeom prst="rect">
            <a:avLst/>
          </a:prstGeom>
          <a:noFill/>
        </p:spPr>
        <p:txBody>
          <a:bodyPr wrap="square" rtlCol="0">
            <a:spAutoFit/>
          </a:bodyPr>
          <a:lstStyle/>
          <a:p>
            <a:r>
              <a:rPr lang="en-US" dirty="0" smtClean="0"/>
              <a:t>Events (100,000) vs. cumulative “losses”</a:t>
            </a:r>
            <a:endParaRPr lang="en-US" dirty="0"/>
          </a:p>
        </p:txBody>
      </p:sp>
      <p:sp>
        <p:nvSpPr>
          <p:cNvPr id="4" name="Footer Placeholder 3"/>
          <p:cNvSpPr>
            <a:spLocks noGrp="1"/>
          </p:cNvSpPr>
          <p:nvPr>
            <p:ph type="ftr" sz="quarter" idx="11"/>
          </p:nvPr>
        </p:nvSpPr>
        <p:spPr/>
        <p:txBody>
          <a:bodyPr/>
          <a:lstStyle/>
          <a:p>
            <a:r>
              <a:rPr lang="en-US" smtClean="0"/>
              <a:t>2013 CICIRM  Meeting</a:t>
            </a:r>
            <a:endParaRPr lang="en-US" dirty="0"/>
          </a:p>
        </p:txBody>
      </p:sp>
      <p:sp>
        <p:nvSpPr>
          <p:cNvPr id="9" name="Slide Number Placeholder 8"/>
          <p:cNvSpPr>
            <a:spLocks noGrp="1"/>
          </p:cNvSpPr>
          <p:nvPr>
            <p:ph type="sldNum" sz="quarter" idx="12"/>
          </p:nvPr>
        </p:nvSpPr>
        <p:spPr/>
        <p:txBody>
          <a:bodyPr/>
          <a:lstStyle/>
          <a:p>
            <a:fld id="{D12AA694-00EB-4F4B-AABB-6F50FB178914}" type="slidenum">
              <a:rPr lang="en-US" smtClean="0"/>
              <a:pPr/>
              <a:t>6</a:t>
            </a:fld>
            <a:endParaRPr lang="en-US"/>
          </a:p>
        </p:txBody>
      </p:sp>
    </p:spTree>
    <p:extLst>
      <p:ext uri="{BB962C8B-B14F-4D97-AF65-F5344CB8AC3E}">
        <p14:creationId xmlns="" xmlns:p14="http://schemas.microsoft.com/office/powerpoint/2010/main" val="1007081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257F0E4-76A5-4D9B-BB6A-6129431F4814}" type="slidenum">
              <a:rPr lang="en-US"/>
              <a:pPr/>
              <a:t>7</a:t>
            </a:fld>
            <a:endParaRPr lang="en-US"/>
          </a:p>
        </p:txBody>
      </p:sp>
      <p:sp>
        <p:nvSpPr>
          <p:cNvPr id="144386" name="Rectangle 2"/>
          <p:cNvSpPr>
            <a:spLocks noGrp="1" noChangeArrowheads="1"/>
          </p:cNvSpPr>
          <p:nvPr>
            <p:ph type="title"/>
          </p:nvPr>
        </p:nvSpPr>
        <p:spPr>
          <a:xfrm>
            <a:off x="685800" y="381000"/>
            <a:ext cx="7772400" cy="609600"/>
          </a:xfrm>
          <a:effectLst>
            <a:outerShdw dist="35921" dir="2700000" algn="ctr" rotWithShape="0">
              <a:schemeClr val="bg2"/>
            </a:outerShdw>
          </a:effectLst>
        </p:spPr>
        <p:txBody>
          <a:bodyPr>
            <a:noAutofit/>
          </a:bodyPr>
          <a:lstStyle/>
          <a:p>
            <a:r>
              <a:rPr lang="en-US" sz="3200" dirty="0"/>
              <a:t>Overview of Hurricane Loss Models</a:t>
            </a:r>
          </a:p>
        </p:txBody>
      </p:sp>
      <p:sp>
        <p:nvSpPr>
          <p:cNvPr id="144387" name="Text Box 3"/>
          <p:cNvSpPr txBox="1">
            <a:spLocks noChangeArrowheads="1"/>
          </p:cNvSpPr>
          <p:nvPr/>
        </p:nvSpPr>
        <p:spPr bwMode="auto">
          <a:xfrm>
            <a:off x="685800" y="1289050"/>
            <a:ext cx="7604125" cy="3930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2927" tIns="41464" rIns="82927" bIns="41464">
            <a:spAutoFit/>
          </a:bodyPr>
          <a:lstStyle>
            <a:lvl1pPr defTabSz="828675">
              <a:defRPr sz="2400">
                <a:solidFill>
                  <a:schemeClr val="tx1"/>
                </a:solidFill>
                <a:latin typeface="Times New Roman" pitchFamily="18" charset="0"/>
              </a:defRPr>
            </a:lvl1pPr>
            <a:lvl2pPr marL="414338" defTabSz="828675">
              <a:defRPr sz="2400">
                <a:solidFill>
                  <a:schemeClr val="tx1"/>
                </a:solidFill>
                <a:latin typeface="Times New Roman" pitchFamily="18" charset="0"/>
              </a:defRPr>
            </a:lvl2pPr>
            <a:lvl3pPr marL="828675" defTabSz="828675">
              <a:defRPr sz="2400">
                <a:solidFill>
                  <a:schemeClr val="tx1"/>
                </a:solidFill>
                <a:latin typeface="Times New Roman" pitchFamily="18" charset="0"/>
              </a:defRPr>
            </a:lvl3pPr>
            <a:lvl4pPr marL="1244600" defTabSz="828675">
              <a:defRPr sz="2400">
                <a:solidFill>
                  <a:schemeClr val="tx1"/>
                </a:solidFill>
                <a:latin typeface="Times New Roman" pitchFamily="18" charset="0"/>
              </a:defRPr>
            </a:lvl4pPr>
            <a:lvl5pPr marL="1658938" defTabSz="828675">
              <a:defRPr sz="2400">
                <a:solidFill>
                  <a:schemeClr val="tx1"/>
                </a:solidFill>
                <a:latin typeface="Times New Roman" pitchFamily="18" charset="0"/>
              </a:defRPr>
            </a:lvl5pPr>
            <a:lvl6pPr marL="2116138" defTabSz="828675" eaLnBrk="0" fontAlgn="base" hangingPunct="0">
              <a:spcBef>
                <a:spcPct val="0"/>
              </a:spcBef>
              <a:spcAft>
                <a:spcPct val="0"/>
              </a:spcAft>
              <a:defRPr sz="2400">
                <a:solidFill>
                  <a:schemeClr val="tx1"/>
                </a:solidFill>
                <a:latin typeface="Times New Roman" pitchFamily="18" charset="0"/>
              </a:defRPr>
            </a:lvl6pPr>
            <a:lvl7pPr marL="2573338" defTabSz="828675" eaLnBrk="0" fontAlgn="base" hangingPunct="0">
              <a:spcBef>
                <a:spcPct val="0"/>
              </a:spcBef>
              <a:spcAft>
                <a:spcPct val="0"/>
              </a:spcAft>
              <a:defRPr sz="2400">
                <a:solidFill>
                  <a:schemeClr val="tx1"/>
                </a:solidFill>
                <a:latin typeface="Times New Roman" pitchFamily="18" charset="0"/>
              </a:defRPr>
            </a:lvl7pPr>
            <a:lvl8pPr marL="3030538" defTabSz="828675" eaLnBrk="0" fontAlgn="base" hangingPunct="0">
              <a:spcBef>
                <a:spcPct val="0"/>
              </a:spcBef>
              <a:spcAft>
                <a:spcPct val="0"/>
              </a:spcAft>
              <a:defRPr sz="2400">
                <a:solidFill>
                  <a:schemeClr val="tx1"/>
                </a:solidFill>
                <a:latin typeface="Times New Roman" pitchFamily="18" charset="0"/>
              </a:defRPr>
            </a:lvl8pPr>
            <a:lvl9pPr marL="3487738" defTabSz="828675" eaLnBrk="0" fontAlgn="base" hangingPunct="0">
              <a:spcBef>
                <a:spcPct val="0"/>
              </a:spcBef>
              <a:spcAft>
                <a:spcPct val="0"/>
              </a:spcAft>
              <a:defRPr sz="2400">
                <a:solidFill>
                  <a:schemeClr val="tx1"/>
                </a:solidFill>
                <a:latin typeface="Times New Roman" pitchFamily="18" charset="0"/>
              </a:defRPr>
            </a:lvl9pPr>
          </a:lstStyle>
          <a:p>
            <a:r>
              <a:rPr lang="en-US" sz="2500" dirty="0">
                <a:latin typeface="Arial" pitchFamily="34" charset="0"/>
              </a:rPr>
              <a:t>Input data bases</a:t>
            </a:r>
          </a:p>
          <a:p>
            <a:endParaRPr lang="en-US" sz="2500" dirty="0">
              <a:latin typeface="Arial" pitchFamily="34" charset="0"/>
            </a:endParaRPr>
          </a:p>
          <a:p>
            <a:r>
              <a:rPr lang="en-US" sz="2500" dirty="0">
                <a:latin typeface="Arial" pitchFamily="34" charset="0"/>
              </a:rPr>
              <a:t>Wind Models</a:t>
            </a:r>
          </a:p>
          <a:p>
            <a:endParaRPr lang="en-US" sz="2500" dirty="0">
              <a:latin typeface="Arial" pitchFamily="34" charset="0"/>
            </a:endParaRPr>
          </a:p>
          <a:p>
            <a:r>
              <a:rPr lang="en-US" sz="2500" dirty="0">
                <a:latin typeface="Arial" pitchFamily="34" charset="0"/>
              </a:rPr>
              <a:t>Surface Friction and Topography Adjustments</a:t>
            </a:r>
          </a:p>
          <a:p>
            <a:endParaRPr lang="en-US" sz="2500" dirty="0">
              <a:latin typeface="Arial" pitchFamily="34" charset="0"/>
            </a:endParaRPr>
          </a:p>
          <a:p>
            <a:r>
              <a:rPr lang="en-US" sz="2500" dirty="0">
                <a:latin typeface="Arial" pitchFamily="34" charset="0"/>
              </a:rPr>
              <a:t>Damage Functions</a:t>
            </a:r>
          </a:p>
          <a:p>
            <a:endParaRPr lang="en-US" sz="2500" dirty="0">
              <a:latin typeface="Arial" pitchFamily="34" charset="0"/>
            </a:endParaRPr>
          </a:p>
          <a:p>
            <a:r>
              <a:rPr lang="en-US" sz="2500" dirty="0">
                <a:latin typeface="Arial" pitchFamily="34" charset="0"/>
              </a:rPr>
              <a:t>Frequency of occurrence of events</a:t>
            </a:r>
          </a:p>
          <a:p>
            <a:endParaRPr lang="en-US" sz="2500" dirty="0">
              <a:latin typeface="Arial" pitchFamily="34" charset="0"/>
            </a:endParaRPr>
          </a:p>
        </p:txBody>
      </p:sp>
      <p:sp>
        <p:nvSpPr>
          <p:cNvPr id="2" name="Footer Placeholder 1"/>
          <p:cNvSpPr>
            <a:spLocks noGrp="1"/>
          </p:cNvSpPr>
          <p:nvPr>
            <p:ph type="ftr" sz="quarter" idx="11"/>
          </p:nvPr>
        </p:nvSpPr>
        <p:spPr/>
        <p:txBody>
          <a:bodyPr/>
          <a:lstStyle/>
          <a:p>
            <a:r>
              <a:rPr lang="en-US" smtClean="0"/>
              <a:t>2013 CICIRM  Meeting</a:t>
            </a:r>
            <a:endParaRPr lang="en-US" dirty="0"/>
          </a:p>
        </p:txBody>
      </p:sp>
    </p:spTree>
    <p:extLst>
      <p:ext uri="{BB962C8B-B14F-4D97-AF65-F5344CB8AC3E}">
        <p14:creationId xmlns="" xmlns:p14="http://schemas.microsoft.com/office/powerpoint/2010/main" val="3367399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p:txBody>
          <a:bodyPr/>
          <a:lstStyle/>
          <a:p>
            <a:fld id="{EA821D1F-AD95-4F0C-9D4C-FC97558DD991}" type="slidenum">
              <a:rPr lang="en-US"/>
              <a:pPr/>
              <a:t>8</a:t>
            </a:fld>
            <a:endParaRPr lang="en-US"/>
          </a:p>
        </p:txBody>
      </p:sp>
      <p:sp>
        <p:nvSpPr>
          <p:cNvPr id="145410" name="Rectangle 2"/>
          <p:cNvSpPr>
            <a:spLocks noChangeArrowheads="1"/>
          </p:cNvSpPr>
          <p:nvPr/>
        </p:nvSpPr>
        <p:spPr bwMode="auto">
          <a:xfrm>
            <a:off x="304800" y="1377950"/>
            <a:ext cx="2057400" cy="3346450"/>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2927" tIns="41464" rIns="82927" bIns="41464" anchor="ctr"/>
          <a:lstStyle/>
          <a:p>
            <a:pPr algn="ctr" defTabSz="828675">
              <a:lnSpc>
                <a:spcPct val="209000"/>
              </a:lnSpc>
              <a:buClr>
                <a:srgbClr val="FFFFFF"/>
              </a:buClr>
              <a:buSzPct val="100000"/>
              <a:buFont typeface="Times New Roman" pitchFamily="18" charset="0"/>
              <a:buNone/>
            </a:pPr>
            <a:endParaRPr lang="en-US" sz="2200">
              <a:solidFill>
                <a:schemeClr val="bg1"/>
              </a:solidFill>
            </a:endParaRPr>
          </a:p>
          <a:p>
            <a:pPr algn="ctr" defTabSz="828675">
              <a:lnSpc>
                <a:spcPct val="209000"/>
              </a:lnSpc>
              <a:buClr>
                <a:srgbClr val="FFFFFF"/>
              </a:buClr>
              <a:buSzPct val="100000"/>
              <a:buFont typeface="Times New Roman" pitchFamily="18" charset="0"/>
              <a:buNone/>
            </a:pPr>
            <a:endParaRPr lang="en-US" sz="2200">
              <a:solidFill>
                <a:schemeClr val="bg1"/>
              </a:solidFill>
            </a:endParaRPr>
          </a:p>
          <a:p>
            <a:pPr algn="ctr" defTabSz="828675">
              <a:lnSpc>
                <a:spcPct val="209000"/>
              </a:lnSpc>
              <a:buClr>
                <a:srgbClr val="FFFFFF"/>
              </a:buClr>
              <a:buSzPct val="100000"/>
              <a:buFont typeface="Times New Roman" pitchFamily="18" charset="0"/>
              <a:buNone/>
            </a:pPr>
            <a:endParaRPr lang="en-US" sz="2200">
              <a:solidFill>
                <a:schemeClr val="bg1"/>
              </a:solidFill>
            </a:endParaRPr>
          </a:p>
          <a:p>
            <a:pPr algn="ctr" defTabSz="828675">
              <a:lnSpc>
                <a:spcPct val="209000"/>
              </a:lnSpc>
              <a:buClr>
                <a:srgbClr val="FFFFFF"/>
              </a:buClr>
              <a:buSzPct val="100000"/>
              <a:buFont typeface="Times New Roman" pitchFamily="18" charset="0"/>
              <a:buNone/>
            </a:pPr>
            <a:endParaRPr lang="en-US" sz="2200">
              <a:solidFill>
                <a:schemeClr val="bg1"/>
              </a:solidFill>
            </a:endParaRPr>
          </a:p>
          <a:p>
            <a:pPr algn="ctr" defTabSz="828675">
              <a:lnSpc>
                <a:spcPct val="209000"/>
              </a:lnSpc>
              <a:buClr>
                <a:srgbClr val="FFFFFF"/>
              </a:buClr>
              <a:buSzPct val="100000"/>
              <a:buFont typeface="Times New Roman" pitchFamily="18" charset="0"/>
              <a:buNone/>
            </a:pPr>
            <a:r>
              <a:rPr lang="en-US" b="1">
                <a:solidFill>
                  <a:srgbClr val="000099"/>
                </a:solidFill>
                <a:latin typeface="Arial" pitchFamily="34" charset="0"/>
              </a:rPr>
              <a:t>Frequency Model</a:t>
            </a:r>
          </a:p>
        </p:txBody>
      </p:sp>
      <p:sp>
        <p:nvSpPr>
          <p:cNvPr id="145411" name="Rectangle 3"/>
          <p:cNvSpPr>
            <a:spLocks noGrp="1" noChangeArrowheads="1"/>
          </p:cNvSpPr>
          <p:nvPr>
            <p:ph type="title"/>
          </p:nvPr>
        </p:nvSpPr>
        <p:spPr>
          <a:xfrm>
            <a:off x="685800" y="4493"/>
            <a:ext cx="7777163" cy="828945"/>
          </a:xfrm>
          <a:ln/>
          <a:effectLst>
            <a:outerShdw dist="35921" dir="2700000" algn="ctr" rotWithShape="0">
              <a:schemeClr val="bg2"/>
            </a:outerShdw>
          </a:effectLst>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p>
            <a:pPr defTabSz="457200">
              <a:lnSpc>
                <a:spcPct val="154000"/>
              </a:lnSpc>
              <a:tabLst>
                <a:tab pos="0" algn="l"/>
                <a:tab pos="457200" algn="l"/>
                <a:tab pos="912813" algn="l"/>
                <a:tab pos="1371600" algn="l"/>
                <a:tab pos="1828800" algn="l"/>
                <a:tab pos="2286000" algn="l"/>
                <a:tab pos="2741613" algn="l"/>
                <a:tab pos="3200400" algn="l"/>
                <a:tab pos="3657600" algn="l"/>
                <a:tab pos="4114800" algn="l"/>
                <a:tab pos="4570413" algn="l"/>
                <a:tab pos="5029200" algn="l"/>
                <a:tab pos="5486400" algn="l"/>
                <a:tab pos="5940425" algn="l"/>
                <a:tab pos="6399213" algn="l"/>
                <a:tab pos="6858000" algn="l"/>
                <a:tab pos="7315200" algn="l"/>
                <a:tab pos="7769225" algn="l"/>
                <a:tab pos="8226425" algn="l"/>
                <a:tab pos="8686800" algn="l"/>
                <a:tab pos="9144000" algn="l"/>
              </a:tabLst>
            </a:pPr>
            <a:r>
              <a:rPr lang="en-GB" dirty="0"/>
              <a:t>Traditional Loss Models</a:t>
            </a:r>
          </a:p>
        </p:txBody>
      </p:sp>
      <p:sp>
        <p:nvSpPr>
          <p:cNvPr id="145412" name="AutoShape 4"/>
          <p:cNvSpPr>
            <a:spLocks noChangeArrowheads="1"/>
          </p:cNvSpPr>
          <p:nvPr/>
        </p:nvSpPr>
        <p:spPr bwMode="auto">
          <a:xfrm>
            <a:off x="5735638" y="3178175"/>
            <a:ext cx="1520825" cy="830263"/>
          </a:xfrm>
          <a:prstGeom prst="flowChartProcess">
            <a:avLst/>
          </a:prstGeom>
          <a:solidFill>
            <a:schemeClr val="bg2"/>
          </a:solidFill>
          <a:ln w="9398">
            <a:solidFill>
              <a:schemeClr val="tx1"/>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23" tIns="42443" rIns="81623" bIns="42443" anchor="ctr"/>
          <a:lstStyle/>
          <a:p>
            <a:pPr algn="ctr" defTabSz="414338">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latin typeface="Tahoma" pitchFamily="34" charset="0"/>
              </a:rPr>
              <a:t>Damage </a:t>
            </a:r>
          </a:p>
          <a:p>
            <a:pPr algn="ctr" defTabSz="414338">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latin typeface="Tahoma" pitchFamily="34" charset="0"/>
              </a:rPr>
              <a:t>Function</a:t>
            </a:r>
          </a:p>
        </p:txBody>
      </p:sp>
      <p:sp>
        <p:nvSpPr>
          <p:cNvPr id="145413" name="AutoShape 5"/>
          <p:cNvSpPr>
            <a:spLocks noChangeArrowheads="1"/>
          </p:cNvSpPr>
          <p:nvPr/>
        </p:nvSpPr>
        <p:spPr bwMode="auto">
          <a:xfrm>
            <a:off x="2693988" y="3178175"/>
            <a:ext cx="1085850" cy="830263"/>
          </a:xfrm>
          <a:prstGeom prst="flowChartProcess">
            <a:avLst/>
          </a:prstGeom>
          <a:solidFill>
            <a:srgbClr val="006600"/>
          </a:solidFill>
          <a:ln w="9360">
            <a:solidFill>
              <a:schemeClr val="bg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23" tIns="42443" rIns="81623" bIns="42443" anchor="ctr"/>
          <a:lstStyle/>
          <a:p>
            <a:pPr algn="ctr" defTabSz="414338">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a:solidFill>
                  <a:srgbClr val="FFFFFF"/>
                </a:solidFill>
                <a:latin typeface="Tahoma" pitchFamily="34" charset="0"/>
              </a:rPr>
              <a:t>Wind</a:t>
            </a:r>
          </a:p>
          <a:p>
            <a:pPr algn="ctr" defTabSz="414338">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a:solidFill>
                  <a:srgbClr val="FFFFFF"/>
                </a:solidFill>
                <a:latin typeface="Tahoma" pitchFamily="34" charset="0"/>
              </a:rPr>
              <a:t>Model</a:t>
            </a:r>
          </a:p>
        </p:txBody>
      </p:sp>
      <p:sp>
        <p:nvSpPr>
          <p:cNvPr id="145414" name="AutoShape 6"/>
          <p:cNvSpPr>
            <a:spLocks noChangeArrowheads="1"/>
          </p:cNvSpPr>
          <p:nvPr/>
        </p:nvSpPr>
        <p:spPr bwMode="auto">
          <a:xfrm>
            <a:off x="4214813" y="3178175"/>
            <a:ext cx="1085850" cy="830263"/>
          </a:xfrm>
          <a:prstGeom prst="flowChartProcess">
            <a:avLst/>
          </a:prstGeom>
          <a:solidFill>
            <a:srgbClr val="006600"/>
          </a:solidFill>
          <a:ln w="9360">
            <a:solidFill>
              <a:schemeClr val="bg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23" tIns="42443" rIns="81623" bIns="42443" anchor="ctr"/>
          <a:lstStyle/>
          <a:p>
            <a:pPr algn="ctr" defTabSz="414338">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a:solidFill>
                  <a:srgbClr val="FFFFFF"/>
                </a:solidFill>
                <a:latin typeface="Tahoma" pitchFamily="34" charset="0"/>
              </a:rPr>
              <a:t>Friction</a:t>
            </a:r>
          </a:p>
          <a:p>
            <a:pPr algn="ctr" defTabSz="414338">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a:solidFill>
                  <a:srgbClr val="FFFFFF"/>
                </a:solidFill>
                <a:latin typeface="Tahoma" pitchFamily="34" charset="0"/>
              </a:rPr>
              <a:t>Model</a:t>
            </a:r>
          </a:p>
        </p:txBody>
      </p:sp>
      <p:cxnSp>
        <p:nvCxnSpPr>
          <p:cNvPr id="145416" name="AutoShape 8"/>
          <p:cNvCxnSpPr>
            <a:cxnSpLocks noChangeShapeType="1"/>
            <a:stCxn id="145413" idx="3"/>
            <a:endCxn id="145414" idx="1"/>
          </p:cNvCxnSpPr>
          <p:nvPr/>
        </p:nvCxnSpPr>
        <p:spPr bwMode="auto">
          <a:xfrm>
            <a:off x="3779838" y="3594100"/>
            <a:ext cx="434975" cy="0"/>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145418" name="AutoShape 10"/>
          <p:cNvSpPr>
            <a:spLocks noChangeArrowheads="1"/>
          </p:cNvSpPr>
          <p:nvPr/>
        </p:nvSpPr>
        <p:spPr bwMode="auto">
          <a:xfrm>
            <a:off x="412750" y="1543050"/>
            <a:ext cx="1866900" cy="1038225"/>
          </a:xfrm>
          <a:prstGeom prst="flowChartMagneticDrum">
            <a:avLst/>
          </a:prstGeom>
          <a:solidFill>
            <a:schemeClr val="bg1"/>
          </a:solidFill>
          <a:ln w="9360">
            <a:solidFill>
              <a:schemeClr val="bg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23" tIns="40811" rIns="81623" bIns="40811" anchor="ctr"/>
          <a:lstStyle/>
          <a:p>
            <a:pPr defTabSz="414338">
              <a:lnSpc>
                <a:spcPct val="116000"/>
              </a:lnSpc>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latin typeface="Tahoma" pitchFamily="34" charset="0"/>
              </a:rPr>
              <a:t>Historical</a:t>
            </a:r>
          </a:p>
          <a:p>
            <a:pPr defTabSz="414338">
              <a:lnSpc>
                <a:spcPct val="116000"/>
              </a:lnSpc>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latin typeface="Tahoma" pitchFamily="34" charset="0"/>
              </a:rPr>
              <a:t>Storm Data</a:t>
            </a:r>
          </a:p>
        </p:txBody>
      </p:sp>
      <p:sp>
        <p:nvSpPr>
          <p:cNvPr id="145419" name="AutoShape 11"/>
          <p:cNvSpPr>
            <a:spLocks noChangeArrowheads="1"/>
          </p:cNvSpPr>
          <p:nvPr/>
        </p:nvSpPr>
        <p:spPr bwMode="auto">
          <a:xfrm>
            <a:off x="608012" y="2974848"/>
            <a:ext cx="1450975" cy="1036637"/>
          </a:xfrm>
          <a:prstGeom prst="flowChartProcess">
            <a:avLst/>
          </a:prstGeom>
          <a:solidFill>
            <a:schemeClr val="bg1"/>
          </a:solidFill>
          <a:ln w="9360">
            <a:solidFill>
              <a:schemeClr val="bg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23" tIns="40811" rIns="81623" bIns="40811" anchor="ctr"/>
          <a:lstStyle/>
          <a:p>
            <a:pPr algn="ctr" defTabSz="414338">
              <a:lnSpc>
                <a:spcPct val="116000"/>
              </a:lnSpc>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latin typeface="Tahoma" pitchFamily="34" charset="0"/>
              </a:rPr>
              <a:t>Storm</a:t>
            </a:r>
          </a:p>
          <a:p>
            <a:pPr algn="ctr" defTabSz="414338">
              <a:lnSpc>
                <a:spcPct val="116000"/>
              </a:lnSpc>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latin typeface="Tahoma" pitchFamily="34" charset="0"/>
              </a:rPr>
              <a:t>Set</a:t>
            </a:r>
          </a:p>
        </p:txBody>
      </p:sp>
      <p:cxnSp>
        <p:nvCxnSpPr>
          <p:cNvPr id="145421" name="AutoShape 13"/>
          <p:cNvCxnSpPr>
            <a:cxnSpLocks noChangeShapeType="1"/>
            <a:stCxn id="145410" idx="3"/>
            <a:endCxn id="145413" idx="1"/>
          </p:cNvCxnSpPr>
          <p:nvPr/>
        </p:nvCxnSpPr>
        <p:spPr bwMode="auto">
          <a:xfrm>
            <a:off x="2362200" y="3051175"/>
            <a:ext cx="331788" cy="542925"/>
          </a:xfrm>
          <a:prstGeom prst="bentConnector3">
            <a:avLst>
              <a:gd name="adj1" fmla="val 49759"/>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145423" name="Text Box 15"/>
          <p:cNvSpPr txBox="1">
            <a:spLocks noChangeArrowheads="1"/>
          </p:cNvSpPr>
          <p:nvPr/>
        </p:nvSpPr>
        <p:spPr bwMode="auto">
          <a:xfrm>
            <a:off x="292100" y="4978400"/>
            <a:ext cx="7327900" cy="1422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81623" tIns="40811" rIns="81623" bIns="40811">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defRPr sz="2400">
                <a:solidFill>
                  <a:schemeClr val="tx1"/>
                </a:solidFill>
                <a:latin typeface="Times New Roman" pitchFamily="18" charset="0"/>
              </a:defRPr>
            </a:lvl1pPr>
            <a:lvl2pPr marL="414338"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defRPr sz="2400">
                <a:solidFill>
                  <a:schemeClr val="tx1"/>
                </a:solidFill>
                <a:latin typeface="Times New Roman" pitchFamily="18" charset="0"/>
              </a:defRPr>
            </a:lvl2pPr>
            <a:lvl3pPr marL="828675"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defRPr sz="2400">
                <a:solidFill>
                  <a:schemeClr val="tx1"/>
                </a:solidFill>
                <a:latin typeface="Times New Roman" pitchFamily="18" charset="0"/>
              </a:defRPr>
            </a:lvl3pPr>
            <a:lvl4pPr marL="1244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defRPr sz="2400">
                <a:solidFill>
                  <a:schemeClr val="tx1"/>
                </a:solidFill>
                <a:latin typeface="Times New Roman" pitchFamily="18" charset="0"/>
              </a:defRPr>
            </a:lvl4pPr>
            <a:lvl5pPr marL="1658938"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defRPr sz="2400">
                <a:solidFill>
                  <a:schemeClr val="tx1"/>
                </a:solidFill>
                <a:latin typeface="Times New Roman" pitchFamily="18" charset="0"/>
              </a:defRPr>
            </a:lvl5pPr>
            <a:lvl6pPr marL="2116138"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defRPr sz="2400">
                <a:solidFill>
                  <a:schemeClr val="tx1"/>
                </a:solidFill>
                <a:latin typeface="Times New Roman" pitchFamily="18" charset="0"/>
              </a:defRPr>
            </a:lvl6pPr>
            <a:lvl7pPr marL="2573338"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defRPr sz="2400">
                <a:solidFill>
                  <a:schemeClr val="tx1"/>
                </a:solidFill>
                <a:latin typeface="Times New Roman" pitchFamily="18" charset="0"/>
              </a:defRPr>
            </a:lvl7pPr>
            <a:lvl8pPr marL="3030538"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defRPr sz="2400">
                <a:solidFill>
                  <a:schemeClr val="tx1"/>
                </a:solidFill>
                <a:latin typeface="Times New Roman" pitchFamily="18" charset="0"/>
              </a:defRPr>
            </a:lvl8pPr>
            <a:lvl9pPr marL="3487738"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defRPr sz="2400">
                <a:solidFill>
                  <a:schemeClr val="tx1"/>
                </a:solidFill>
                <a:latin typeface="Times New Roman" pitchFamily="18" charset="0"/>
              </a:defRPr>
            </a:lvl9pPr>
          </a:lstStyle>
          <a:p>
            <a:pPr>
              <a:buClr>
                <a:srgbClr val="FFFFFF"/>
              </a:buClr>
              <a:buSzPct val="100000"/>
              <a:buFont typeface="Times New Roman" pitchFamily="18" charset="0"/>
              <a:buNone/>
            </a:pPr>
            <a:r>
              <a:rPr lang="en-GB" sz="2200">
                <a:solidFill>
                  <a:srgbClr val="FFFFFF"/>
                </a:solidFill>
                <a:latin typeface="Tahoma" pitchFamily="34" charset="0"/>
              </a:rPr>
              <a:t>Historical data can be used directly, statistically smoothed, or otherwise analyzed to create a data base of storm characteristics used to create the storm set for simulations.</a:t>
            </a:r>
          </a:p>
        </p:txBody>
      </p:sp>
      <p:sp>
        <p:nvSpPr>
          <p:cNvPr id="145424" name="AutoShape 16"/>
          <p:cNvSpPr>
            <a:spLocks noChangeArrowheads="1"/>
          </p:cNvSpPr>
          <p:nvPr/>
        </p:nvSpPr>
        <p:spPr bwMode="auto">
          <a:xfrm>
            <a:off x="3810000" y="1447800"/>
            <a:ext cx="1866900" cy="1036638"/>
          </a:xfrm>
          <a:prstGeom prst="flowChartMagneticDrum">
            <a:avLst/>
          </a:prstGeom>
          <a:solidFill>
            <a:srgbClr val="006600"/>
          </a:solidFill>
          <a:ln w="9360">
            <a:solidFill>
              <a:schemeClr val="bg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23" tIns="40811" rIns="81623" bIns="40811" anchor="ctr"/>
          <a:lstStyle/>
          <a:p>
            <a:pPr algn="ctr" defTabSz="414338">
              <a:lnSpc>
                <a:spcPct val="116000"/>
              </a:lnSpc>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solidFill>
                  <a:srgbClr val="FFFFFF"/>
                </a:solidFill>
                <a:latin typeface="Tahoma" pitchFamily="34" charset="0"/>
              </a:rPr>
              <a:t>Land Cover</a:t>
            </a:r>
          </a:p>
          <a:p>
            <a:pPr algn="ctr" defTabSz="414338">
              <a:lnSpc>
                <a:spcPct val="116000"/>
              </a:lnSpc>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solidFill>
                  <a:srgbClr val="FFFFFF"/>
                </a:solidFill>
                <a:latin typeface="Tahoma" pitchFamily="34" charset="0"/>
              </a:rPr>
              <a:t>Topography</a:t>
            </a:r>
          </a:p>
          <a:p>
            <a:pPr algn="ctr" defTabSz="414338">
              <a:lnSpc>
                <a:spcPct val="116000"/>
              </a:lnSpc>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solidFill>
                  <a:srgbClr val="FFFFFF"/>
                </a:solidFill>
                <a:latin typeface="Tahoma" pitchFamily="34" charset="0"/>
              </a:rPr>
              <a:t>Data</a:t>
            </a:r>
          </a:p>
        </p:txBody>
      </p:sp>
      <p:sp>
        <p:nvSpPr>
          <p:cNvPr id="145425" name="AutoShape 17"/>
          <p:cNvSpPr>
            <a:spLocks noChangeArrowheads="1"/>
          </p:cNvSpPr>
          <p:nvPr/>
        </p:nvSpPr>
        <p:spPr bwMode="auto">
          <a:xfrm>
            <a:off x="5876608" y="1447800"/>
            <a:ext cx="1865312" cy="1036638"/>
          </a:xfrm>
          <a:prstGeom prst="flowChartMagneticDrum">
            <a:avLst/>
          </a:prstGeom>
          <a:solidFill>
            <a:schemeClr val="bg2"/>
          </a:solidFill>
          <a:ln w="9398">
            <a:solidFill>
              <a:schemeClr val="tx1"/>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23" tIns="40811" rIns="81623" bIns="40811" anchor="ctr"/>
          <a:lstStyle/>
          <a:p>
            <a:pPr algn="ctr" defTabSz="414338">
              <a:lnSpc>
                <a:spcPct val="116000"/>
              </a:lnSpc>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latin typeface="Tahoma" pitchFamily="34" charset="0"/>
              </a:rPr>
              <a:t>Exposure</a:t>
            </a:r>
          </a:p>
          <a:p>
            <a:pPr algn="ctr" defTabSz="414338">
              <a:lnSpc>
                <a:spcPct val="116000"/>
              </a:lnSpc>
              <a:buClr>
                <a:srgbClr val="FFFFFF"/>
              </a:buClr>
              <a:buSzPct val="100000"/>
              <a:buFont typeface="Times New Roman" pitchFamily="18"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7975" algn="l"/>
                <a:tab pos="5805488" algn="l"/>
                <a:tab pos="6221413" algn="l"/>
                <a:tab pos="6635750" algn="l"/>
                <a:tab pos="7046913" algn="l"/>
                <a:tab pos="7462838" algn="l"/>
                <a:tab pos="7880350" algn="l"/>
                <a:tab pos="8294688" algn="l"/>
              </a:tabLst>
            </a:pPr>
            <a:r>
              <a:rPr lang="en-GB" dirty="0">
                <a:latin typeface="Tahoma" pitchFamily="34" charset="0"/>
              </a:rPr>
              <a:t>Data</a:t>
            </a:r>
          </a:p>
        </p:txBody>
      </p:sp>
      <p:sp>
        <p:nvSpPr>
          <p:cNvPr id="145428" name="AutoShape 20"/>
          <p:cNvSpPr>
            <a:spLocks noChangeArrowheads="1"/>
          </p:cNvSpPr>
          <p:nvPr/>
        </p:nvSpPr>
        <p:spPr bwMode="auto">
          <a:xfrm>
            <a:off x="7696200" y="3200400"/>
            <a:ext cx="1174750" cy="830263"/>
          </a:xfrm>
          <a:prstGeom prst="flowChartProcess">
            <a:avLst/>
          </a:prstGeom>
          <a:solidFill>
            <a:schemeClr val="hlink"/>
          </a:solidFill>
          <a:ln w="9525">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2945" tIns="41473" rIns="82945" bIns="41473" anchor="ctr"/>
          <a:lstStyle/>
          <a:p>
            <a:pPr algn="ctr" defTabSz="828675"/>
            <a:r>
              <a:rPr lang="en-US" sz="1600">
                <a:latin typeface="Tahoma" pitchFamily="34" charset="0"/>
              </a:rPr>
              <a:t>Actuarial</a:t>
            </a:r>
          </a:p>
          <a:p>
            <a:pPr algn="ctr" defTabSz="828675"/>
            <a:r>
              <a:rPr lang="en-US" sz="1600">
                <a:latin typeface="Tahoma" pitchFamily="34" charset="0"/>
              </a:rPr>
              <a:t>Module</a:t>
            </a:r>
          </a:p>
        </p:txBody>
      </p:sp>
      <p:sp>
        <p:nvSpPr>
          <p:cNvPr id="145429" name="AutoShape 21"/>
          <p:cNvSpPr>
            <a:spLocks noChangeArrowheads="1"/>
          </p:cNvSpPr>
          <p:nvPr/>
        </p:nvSpPr>
        <p:spPr bwMode="auto">
          <a:xfrm>
            <a:off x="7750175" y="4489450"/>
            <a:ext cx="1036638" cy="966788"/>
          </a:xfrm>
          <a:prstGeom prst="flowChartDocument">
            <a:avLst/>
          </a:prstGeom>
          <a:solidFill>
            <a:schemeClr val="hlink"/>
          </a:solidFill>
          <a:ln w="9525">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2945" tIns="41473" rIns="82945" bIns="41473" anchor="ctr"/>
          <a:lstStyle/>
          <a:p>
            <a:pPr algn="ctr" defTabSz="828675"/>
            <a:r>
              <a:rPr lang="en-US" sz="1600">
                <a:latin typeface="Tahoma" pitchFamily="34" charset="0"/>
              </a:rPr>
              <a:t>Loss</a:t>
            </a:r>
          </a:p>
          <a:p>
            <a:pPr algn="ctr" defTabSz="828675"/>
            <a:r>
              <a:rPr lang="en-US" sz="1600">
                <a:latin typeface="Tahoma" pitchFamily="34" charset="0"/>
              </a:rPr>
              <a:t>Costs</a:t>
            </a:r>
          </a:p>
        </p:txBody>
      </p:sp>
      <p:cxnSp>
        <p:nvCxnSpPr>
          <p:cNvPr id="145430" name="AutoShape 22"/>
          <p:cNvCxnSpPr>
            <a:cxnSpLocks noChangeShapeType="1"/>
          </p:cNvCxnSpPr>
          <p:nvPr/>
        </p:nvCxnSpPr>
        <p:spPr bwMode="auto">
          <a:xfrm>
            <a:off x="8229600" y="3962400"/>
            <a:ext cx="0" cy="533400"/>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5431" name="AutoShape 23"/>
          <p:cNvCxnSpPr>
            <a:cxnSpLocks noChangeShapeType="1"/>
          </p:cNvCxnSpPr>
          <p:nvPr/>
        </p:nvCxnSpPr>
        <p:spPr bwMode="auto">
          <a:xfrm>
            <a:off x="5280025" y="3581400"/>
            <a:ext cx="434975" cy="0"/>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145432" name="AutoShape 24"/>
          <p:cNvCxnSpPr>
            <a:cxnSpLocks noChangeShapeType="1"/>
          </p:cNvCxnSpPr>
          <p:nvPr/>
        </p:nvCxnSpPr>
        <p:spPr bwMode="auto">
          <a:xfrm>
            <a:off x="7261225" y="3581400"/>
            <a:ext cx="434975" cy="0"/>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145433" name="Line 25"/>
          <p:cNvSpPr>
            <a:spLocks noChangeShapeType="1"/>
          </p:cNvSpPr>
          <p:nvPr/>
        </p:nvSpPr>
        <p:spPr bwMode="auto">
          <a:xfrm>
            <a:off x="4648200" y="2514600"/>
            <a:ext cx="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4" name="Line 26"/>
          <p:cNvSpPr>
            <a:spLocks noChangeShapeType="1"/>
          </p:cNvSpPr>
          <p:nvPr/>
        </p:nvSpPr>
        <p:spPr bwMode="auto">
          <a:xfrm>
            <a:off x="6553200" y="2514600"/>
            <a:ext cx="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5" name="Line 27"/>
          <p:cNvSpPr>
            <a:spLocks noChangeShapeType="1"/>
          </p:cNvSpPr>
          <p:nvPr/>
        </p:nvSpPr>
        <p:spPr bwMode="auto">
          <a:xfrm>
            <a:off x="1295400" y="2590800"/>
            <a:ext cx="0" cy="381000"/>
          </a:xfrm>
          <a:prstGeom prst="line">
            <a:avLst/>
          </a:prstGeom>
          <a:noFill/>
          <a:ln w="3810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r>
              <a:rPr lang="en-US" smtClean="0"/>
              <a:t>2013 CICIRM  Meeting</a:t>
            </a:r>
            <a:endParaRPr lang="en-US" dirty="0"/>
          </a:p>
        </p:txBody>
      </p:sp>
    </p:spTree>
    <p:extLst>
      <p:ext uri="{BB962C8B-B14F-4D97-AF65-F5344CB8AC3E}">
        <p14:creationId xmlns="" xmlns:p14="http://schemas.microsoft.com/office/powerpoint/2010/main" val="33470734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Simulate all Atlantic storms (1851 to 2011; only using 1871 to 2011 for analysis </a:t>
            </a:r>
          </a:p>
          <a:p>
            <a:r>
              <a:rPr lang="en-US" dirty="0" smtClean="0"/>
              <a:t>Run full physics tropical cyclone model </a:t>
            </a:r>
            <a:endParaRPr lang="en-US" dirty="0"/>
          </a:p>
          <a:p>
            <a:pPr lvl="1"/>
            <a:r>
              <a:rPr lang="en-US" dirty="0" smtClean="0"/>
              <a:t>SLOSH wind model with trajectory based boundary layer</a:t>
            </a:r>
          </a:p>
          <a:p>
            <a:pPr lvl="1"/>
            <a:r>
              <a:rPr lang="en-US" dirty="0" smtClean="0"/>
              <a:t>WISWAVE III wave model (incl. inshore refraction/breaking)</a:t>
            </a:r>
          </a:p>
          <a:p>
            <a:pPr lvl="1"/>
            <a:r>
              <a:rPr lang="en-US" dirty="0" smtClean="0"/>
              <a:t>5 layer hydrodynamic model (storm surge and riverine flooding)</a:t>
            </a:r>
          </a:p>
          <a:p>
            <a:pPr lvl="1"/>
            <a:r>
              <a:rPr lang="en-US" dirty="0" smtClean="0"/>
              <a:t>TRMM Climatology based rain model.</a:t>
            </a:r>
          </a:p>
          <a:p>
            <a:r>
              <a:rPr lang="en-US" dirty="0" smtClean="0"/>
              <a:t>Determine losses on target portfolio </a:t>
            </a:r>
          </a:p>
          <a:p>
            <a:pPr lvl="1"/>
            <a:r>
              <a:rPr lang="en-US" dirty="0" smtClean="0"/>
              <a:t>Composite of multiple public domain damage functions (Watson and Johnson, 2004)</a:t>
            </a:r>
          </a:p>
          <a:p>
            <a:pPr lvl="0"/>
            <a:r>
              <a:rPr lang="en-US" dirty="0" smtClean="0"/>
              <a:t>Modeled</a:t>
            </a:r>
            <a:r>
              <a:rPr lang="en-US" baseline="0" dirty="0" smtClean="0"/>
              <a:t> loss costs include wind (TS+), riverine flooding,  and storm surge</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CICIRM  Meeting</a:t>
            </a:r>
            <a:endParaRPr lang="en-US" dirty="0"/>
          </a:p>
        </p:txBody>
      </p:sp>
      <p:sp>
        <p:nvSpPr>
          <p:cNvPr id="7" name="Slide Number Placeholder 6"/>
          <p:cNvSpPr>
            <a:spLocks noGrp="1"/>
          </p:cNvSpPr>
          <p:nvPr>
            <p:ph type="sldNum" sz="quarter" idx="12"/>
          </p:nvPr>
        </p:nvSpPr>
        <p:spPr/>
        <p:txBody>
          <a:bodyPr/>
          <a:lstStyle/>
          <a:p>
            <a:fld id="{D12AA694-00EB-4F4B-AABB-6F50FB178914}" type="slidenum">
              <a:rPr lang="en-US" smtClean="0"/>
              <a:pPr/>
              <a:t>9</a:t>
            </a:fld>
            <a:endParaRPr lang="en-US"/>
          </a:p>
        </p:txBody>
      </p:sp>
    </p:spTree>
    <p:extLst>
      <p:ext uri="{BB962C8B-B14F-4D97-AF65-F5344CB8AC3E}">
        <p14:creationId xmlns="" xmlns:p14="http://schemas.microsoft.com/office/powerpoint/2010/main" val="1356299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3106</TotalTime>
  <Words>1858</Words>
  <Application>Microsoft Office PowerPoint</Application>
  <PresentationFormat>全屏显示(4:3)</PresentationFormat>
  <Paragraphs>406</Paragraphs>
  <Slides>33</Slides>
  <Notes>10</Notes>
  <HiddenSlides>0</HiddenSlides>
  <MMClips>0</MMClips>
  <ScaleCrop>false</ScaleCrop>
  <HeadingPairs>
    <vt:vector size="4" baseType="variant">
      <vt:variant>
        <vt:lpstr>主题</vt:lpstr>
      </vt:variant>
      <vt:variant>
        <vt:i4>3</vt:i4>
      </vt:variant>
      <vt:variant>
        <vt:lpstr>幻灯片标题</vt:lpstr>
      </vt:variant>
      <vt:variant>
        <vt:i4>33</vt:i4>
      </vt:variant>
    </vt:vector>
  </HeadingPairs>
  <TitlesOfParts>
    <vt:vector size="36" baseType="lpstr">
      <vt:lpstr>Equity</vt:lpstr>
      <vt:lpstr>Orbit</vt:lpstr>
      <vt:lpstr>1_Orbit</vt:lpstr>
      <vt:lpstr>An Examination of the Geographic Aggregation of Catastrophic Risk*</vt:lpstr>
      <vt:lpstr>Catastrophic Exposures and Risk Bearing</vt:lpstr>
      <vt:lpstr>Federal Catastrophe Fund</vt:lpstr>
      <vt:lpstr>Motivation</vt:lpstr>
      <vt:lpstr>Selected Literature Review on Geographic Diversification</vt:lpstr>
      <vt:lpstr>Impact of correlation on PML</vt:lpstr>
      <vt:lpstr>Overview of Hurricane Loss Models</vt:lpstr>
      <vt:lpstr>Traditional Loss Models</vt:lpstr>
      <vt:lpstr>Methodology</vt:lpstr>
      <vt:lpstr>Terminology and Comparison Criteria</vt:lpstr>
      <vt:lpstr>Variability and Uncertainty</vt:lpstr>
      <vt:lpstr>Experimental Results</vt:lpstr>
      <vt:lpstr>Case 1: Single Location</vt:lpstr>
      <vt:lpstr>Case 2: Single Structure Combinations</vt:lpstr>
      <vt:lpstr>Case 3: Multi-County Combinations</vt:lpstr>
      <vt:lpstr>Realistic Exposure Results</vt:lpstr>
      <vt:lpstr>Florida ACS Exposure</vt:lpstr>
      <vt:lpstr>Performance of various Florida Portfolios</vt:lpstr>
      <vt:lpstr>Florida Statewide, Inland and Coastal Portfolios</vt:lpstr>
      <vt:lpstr>Individual States vs. Multi-state Groups</vt:lpstr>
      <vt:lpstr>Uncertainty</vt:lpstr>
      <vt:lpstr>Capacity required to cover a 100 year Loss</vt:lpstr>
      <vt:lpstr>Main Results</vt:lpstr>
      <vt:lpstr>Implications and Future Direction</vt:lpstr>
      <vt:lpstr>Florida Commission on Hurricane Loss Projection Methodology</vt:lpstr>
      <vt:lpstr>Hurricane Modeling Background</vt:lpstr>
      <vt:lpstr>Creation of Florida Commission on Hurricane Loss Project</vt:lpstr>
      <vt:lpstr>Composition of the Commission</vt:lpstr>
      <vt:lpstr>幻灯片 29</vt:lpstr>
      <vt:lpstr>幻灯片 30</vt:lpstr>
      <vt:lpstr>幻灯片 31</vt:lpstr>
      <vt:lpstr>幻灯片 32</vt:lpstr>
      <vt:lpstr>幻灯片 33</vt:lpstr>
    </vt:vector>
  </TitlesOfParts>
  <Company>WTC R&amp;D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geographic diversity on portfolio losses</dc:title>
  <dc:creator>Charles Watson</dc:creator>
  <cp:lastModifiedBy>USER</cp:lastModifiedBy>
  <cp:revision>89</cp:revision>
  <dcterms:created xsi:type="dcterms:W3CDTF">2012-09-16T17:56:07Z</dcterms:created>
  <dcterms:modified xsi:type="dcterms:W3CDTF">2013-07-18T05:36:31Z</dcterms:modified>
</cp:coreProperties>
</file>