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tags/tag104.xml" ContentType="application/vnd.openxmlformats-officedocument.presentationml.tags+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tags/tag85.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92.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notesSlides/notesSlide12.xml" ContentType="application/vnd.openxmlformats-officedocument.presentationml.notesSlide+xml"/>
  <Override PartName="/ppt/tags/tag109.xml" ContentType="application/vnd.openxmlformats-officedocument.presentationml.tags+xml"/>
  <Override PartName="/ppt/diagrams/layout1.xml" ContentType="application/vnd.openxmlformats-officedocument.drawingml.diagramLayout+xml"/>
  <Default Extension="xlsx" ContentType="application/vnd.openxmlformats-officedocument.spreadsheetml.sheet"/>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Default Extension="emf" ContentType="image/x-emf"/>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slideLayouts/slideLayout14.xml" ContentType="application/vnd.openxmlformats-officedocument.presentationml.slideLayout+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Default Extension="gif" ContentType="image/gif"/>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20.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ags/tag98.xml" ContentType="application/vnd.openxmlformats-officedocument.presentationml.tags+xml"/>
  <Override PartName="/ppt/tags/tag102.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Default Extension="xls" ContentType="application/vnd.ms-exce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notesSlides/notesSlide9.xml" ContentType="application/vnd.openxmlformats-officedocument.presentationml.notesSlide+xml"/>
  <Override PartName="/ppt/tags/tag90.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tags/tag107.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10.xml" ContentType="application/vnd.openxmlformats-officedocument.presentationml.tags+xml"/>
  <Override PartName="/ppt/tags/tag21.xml" ContentType="application/vnd.openxmlformats-officedocument.presentationml.tags+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tags/tag99.xml" ContentType="application/vnd.openxmlformats-officedocument.presentationml.tags+xml"/>
  <Override PartName="/ppt/tags/tag110.xml" ContentType="application/vnd.openxmlformats-officedocument.presentationml.tags+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notesSlides/notesSlide15.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notesSlides/notesSlide11.xml" ContentType="application/vnd.openxmlformats-officedocument.presentationml.notesSlide+xml"/>
  <Override PartName="/ppt/tags/tag91.xml" ContentType="application/vnd.openxmlformats-officedocument.presentationml.tags+xml"/>
  <Override PartName="/ppt/notesSlides/notesSlide6.xml" ContentType="application/vnd.openxmlformats-officedocument.presentationml.notesSlide+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slides/slide8.xml" ContentType="application/vnd.openxmlformats-officedocument.presentationml.slide+xml"/>
  <Override PartName="/ppt/diagrams/data1.xml" ContentType="application/vnd.openxmlformats-officedocument.drawingml.diagramData+xml"/>
  <Override PartName="/ppt/tags/tag11.xml" ContentType="application/vnd.openxmlformats-officedocument.presentationml.tags+xml"/>
  <Override PartName="/ppt/slides/slide29.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Lst>
  <p:notesMasterIdLst>
    <p:notesMasterId r:id="rId33"/>
  </p:notesMasterIdLst>
  <p:handoutMasterIdLst>
    <p:handoutMasterId r:id="rId34"/>
  </p:handoutMasterIdLst>
  <p:sldIdLst>
    <p:sldId id="269" r:id="rId3"/>
    <p:sldId id="625" r:id="rId4"/>
    <p:sldId id="700" r:id="rId5"/>
    <p:sldId id="689" r:id="rId6"/>
    <p:sldId id="690" r:id="rId7"/>
    <p:sldId id="643" r:id="rId8"/>
    <p:sldId id="691" r:id="rId9"/>
    <p:sldId id="646" r:id="rId10"/>
    <p:sldId id="699" r:id="rId11"/>
    <p:sldId id="692" r:id="rId12"/>
    <p:sldId id="702" r:id="rId13"/>
    <p:sldId id="703" r:id="rId14"/>
    <p:sldId id="704" r:id="rId15"/>
    <p:sldId id="697" r:id="rId16"/>
    <p:sldId id="705" r:id="rId17"/>
    <p:sldId id="708" r:id="rId18"/>
    <p:sldId id="698" r:id="rId19"/>
    <p:sldId id="706" r:id="rId20"/>
    <p:sldId id="707" r:id="rId21"/>
    <p:sldId id="687" r:id="rId22"/>
    <p:sldId id="677" r:id="rId23"/>
    <p:sldId id="701" r:id="rId24"/>
    <p:sldId id="679" r:id="rId25"/>
    <p:sldId id="680" r:id="rId26"/>
    <p:sldId id="681" r:id="rId27"/>
    <p:sldId id="682" r:id="rId28"/>
    <p:sldId id="684" r:id="rId29"/>
    <p:sldId id="683" r:id="rId30"/>
    <p:sldId id="685" r:id="rId31"/>
    <p:sldId id="569" r:id="rId32"/>
  </p:sldIdLst>
  <p:sldSz cx="9144000" cy="6858000" type="screen4x3"/>
  <p:notesSz cx="7010400" cy="9296400"/>
  <p:custDataLst>
    <p:tags r:id="rId35"/>
  </p:custDataLst>
  <p:defaultTextStyle>
    <a:defPPr>
      <a:defRPr lang="zh-CN"/>
    </a:defPPr>
    <a:lvl1pPr algn="l" rtl="0" fontAlgn="base">
      <a:spcBef>
        <a:spcPct val="0"/>
      </a:spcBef>
      <a:spcAft>
        <a:spcPct val="0"/>
      </a:spcAft>
      <a:defRPr b="1" kern="1200">
        <a:solidFill>
          <a:schemeClr val="tx1"/>
        </a:solidFill>
        <a:latin typeface="Arial" charset="0"/>
        <a:ea typeface="宋体" pitchFamily="2" charset="-122"/>
        <a:cs typeface="+mn-cs"/>
      </a:defRPr>
    </a:lvl1pPr>
    <a:lvl2pPr marL="457200" algn="l" rtl="0" fontAlgn="base">
      <a:spcBef>
        <a:spcPct val="0"/>
      </a:spcBef>
      <a:spcAft>
        <a:spcPct val="0"/>
      </a:spcAft>
      <a:defRPr b="1" kern="1200">
        <a:solidFill>
          <a:schemeClr val="tx1"/>
        </a:solidFill>
        <a:latin typeface="Arial" charset="0"/>
        <a:ea typeface="宋体" pitchFamily="2" charset="-122"/>
        <a:cs typeface="+mn-cs"/>
      </a:defRPr>
    </a:lvl2pPr>
    <a:lvl3pPr marL="914400" algn="l" rtl="0" fontAlgn="base">
      <a:spcBef>
        <a:spcPct val="0"/>
      </a:spcBef>
      <a:spcAft>
        <a:spcPct val="0"/>
      </a:spcAft>
      <a:defRPr b="1" kern="1200">
        <a:solidFill>
          <a:schemeClr val="tx1"/>
        </a:solidFill>
        <a:latin typeface="Arial" charset="0"/>
        <a:ea typeface="宋体" pitchFamily="2" charset="-122"/>
        <a:cs typeface="+mn-cs"/>
      </a:defRPr>
    </a:lvl3pPr>
    <a:lvl4pPr marL="1371600" algn="l" rtl="0" fontAlgn="base">
      <a:spcBef>
        <a:spcPct val="0"/>
      </a:spcBef>
      <a:spcAft>
        <a:spcPct val="0"/>
      </a:spcAft>
      <a:defRPr b="1" kern="1200">
        <a:solidFill>
          <a:schemeClr val="tx1"/>
        </a:solidFill>
        <a:latin typeface="Arial" charset="0"/>
        <a:ea typeface="宋体" pitchFamily="2" charset="-122"/>
        <a:cs typeface="+mn-cs"/>
      </a:defRPr>
    </a:lvl4pPr>
    <a:lvl5pPr marL="1828800" algn="l" rtl="0" fontAlgn="base">
      <a:spcBef>
        <a:spcPct val="0"/>
      </a:spcBef>
      <a:spcAft>
        <a:spcPct val="0"/>
      </a:spcAft>
      <a:defRPr b="1" kern="1200">
        <a:solidFill>
          <a:schemeClr val="tx1"/>
        </a:solidFill>
        <a:latin typeface="Arial" charset="0"/>
        <a:ea typeface="宋体" pitchFamily="2" charset="-122"/>
        <a:cs typeface="+mn-cs"/>
      </a:defRPr>
    </a:lvl5pPr>
    <a:lvl6pPr marL="2286000" algn="l" defTabSz="914400" rtl="0" eaLnBrk="1" latinLnBrk="0" hangingPunct="1">
      <a:defRPr b="1" kern="1200">
        <a:solidFill>
          <a:schemeClr val="tx1"/>
        </a:solidFill>
        <a:latin typeface="Arial" charset="0"/>
        <a:ea typeface="宋体" pitchFamily="2" charset="-122"/>
        <a:cs typeface="+mn-cs"/>
      </a:defRPr>
    </a:lvl6pPr>
    <a:lvl7pPr marL="2743200" algn="l" defTabSz="914400" rtl="0" eaLnBrk="1" latinLnBrk="0" hangingPunct="1">
      <a:defRPr b="1" kern="1200">
        <a:solidFill>
          <a:schemeClr val="tx1"/>
        </a:solidFill>
        <a:latin typeface="Arial" charset="0"/>
        <a:ea typeface="宋体" pitchFamily="2" charset="-122"/>
        <a:cs typeface="+mn-cs"/>
      </a:defRPr>
    </a:lvl7pPr>
    <a:lvl8pPr marL="3200400" algn="l" defTabSz="914400" rtl="0" eaLnBrk="1" latinLnBrk="0" hangingPunct="1">
      <a:defRPr b="1" kern="1200">
        <a:solidFill>
          <a:schemeClr val="tx1"/>
        </a:solidFill>
        <a:latin typeface="Arial" charset="0"/>
        <a:ea typeface="宋体" pitchFamily="2" charset="-122"/>
        <a:cs typeface="+mn-cs"/>
      </a:defRPr>
    </a:lvl8pPr>
    <a:lvl9pPr marL="3657600" algn="l" defTabSz="914400" rtl="0" eaLnBrk="1" latinLnBrk="0" hangingPunct="1">
      <a:defRPr b="1" kern="1200">
        <a:solidFill>
          <a:schemeClr val="tx1"/>
        </a:solidFill>
        <a:latin typeface="Arial" charset="0"/>
        <a:ea typeface="宋体" pitchFamily="2" charset="-122"/>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6600"/>
    <a:srgbClr val="FF8181"/>
    <a:srgbClr val="339966"/>
    <a:srgbClr val="005696"/>
    <a:srgbClr val="FFFF99"/>
    <a:srgbClr val="759CCB"/>
    <a:srgbClr val="9933FF"/>
    <a:srgbClr val="DDE4EB"/>
    <a:srgbClr val="FFDD71"/>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深色样式 1 - 强调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26" autoAdjust="0"/>
    <p:restoredTop sz="86828" autoAdjust="0"/>
  </p:normalViewPr>
  <p:slideViewPr>
    <p:cSldViewPr>
      <p:cViewPr varScale="1">
        <p:scale>
          <a:sx n="63" d="100"/>
          <a:sy n="63" d="100"/>
        </p:scale>
        <p:origin x="-1818" y="-102"/>
      </p:cViewPr>
      <p:guideLst>
        <p:guide orient="horz" pos="2160"/>
        <p:guide pos="2880"/>
      </p:guideLst>
    </p:cSldViewPr>
  </p:slideViewPr>
  <p:outlineViewPr>
    <p:cViewPr>
      <p:scale>
        <a:sx n="33" d="100"/>
        <a:sy n="33" d="100"/>
      </p:scale>
      <p:origin x="0" y="3372"/>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1410" y="-96"/>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barChart>
        <c:barDir val="col"/>
        <c:grouping val="clustered"/>
        <c:ser>
          <c:idx val="0"/>
          <c:order val="0"/>
          <c:tx>
            <c:strRef>
              <c:f>Sheet1!$B$1</c:f>
              <c:strCache>
                <c:ptCount val="1"/>
                <c:pt idx="0">
                  <c:v>系列 1</c:v>
                </c:pt>
              </c:strCache>
            </c:strRef>
          </c:tx>
          <c:dPt>
            <c:idx val="7"/>
            <c:spPr>
              <a:solidFill>
                <a:srgbClr val="FF6600"/>
              </a:solidFill>
            </c:spPr>
          </c:dPt>
          <c:dPt>
            <c:idx val="8"/>
            <c:spPr>
              <a:solidFill>
                <a:srgbClr val="FF6600"/>
              </a:solidFill>
            </c:spPr>
          </c:dPt>
          <c:dPt>
            <c:idx val="9"/>
            <c:spPr>
              <a:solidFill>
                <a:srgbClr val="FF6600"/>
              </a:solidFill>
            </c:spPr>
          </c:dPt>
          <c:dPt>
            <c:idx val="10"/>
            <c:spPr>
              <a:solidFill>
                <a:srgbClr val="FF6600"/>
              </a:solidFill>
            </c:spPr>
          </c:dPt>
          <c:dPt>
            <c:idx val="11"/>
            <c:spPr>
              <a:solidFill>
                <a:srgbClr val="FF6600"/>
              </a:solidFill>
            </c:spPr>
          </c:dPt>
          <c:dPt>
            <c:idx val="12"/>
            <c:spPr>
              <a:solidFill>
                <a:srgbClr val="FF6600"/>
              </a:solidFill>
            </c:spPr>
          </c:dPt>
          <c:dPt>
            <c:idx val="13"/>
            <c:spPr>
              <a:solidFill>
                <a:srgbClr val="FF6600"/>
              </a:solidFill>
            </c:spPr>
          </c:dPt>
          <c:dPt>
            <c:idx val="14"/>
            <c:spPr>
              <a:solidFill>
                <a:srgbClr val="FF6600"/>
              </a:solidFill>
            </c:spPr>
          </c:dPt>
          <c:dLbls>
            <c:txPr>
              <a:bodyPr/>
              <a:lstStyle/>
              <a:p>
                <a:pPr>
                  <a:defRPr sz="1000"/>
                </a:pPr>
                <a:endParaRPr lang="en-US"/>
              </a:p>
            </c:txPr>
            <c:showVal val="1"/>
          </c:dLbls>
          <c:cat>
            <c:strRef>
              <c:f>Sheet1!$A$2:$A$16</c:f>
              <c:strCache>
                <c:ptCount val="15"/>
                <c:pt idx="0">
                  <c:v>Excitement</c:v>
                </c:pt>
                <c:pt idx="1">
                  <c:v>Opportunity</c:v>
                </c:pt>
                <c:pt idx="2">
                  <c:v>Far away</c:v>
                </c:pt>
                <c:pt idx="3">
                  <c:v>Expectation</c:v>
                </c:pt>
                <c:pt idx="4">
                  <c:v>Freedom</c:v>
                </c:pt>
                <c:pt idx="5">
                  <c:v>Leisure</c:v>
                </c:pt>
                <c:pt idx="6">
                  <c:v>Enjoyment</c:v>
                </c:pt>
                <c:pt idx="7">
                  <c:v>Ill health</c:v>
                </c:pt>
                <c:pt idx="8">
                  <c:v>Income shortfall</c:v>
                </c:pt>
                <c:pt idx="9">
                  <c:v>Boredom</c:v>
                </c:pt>
                <c:pt idx="10">
                  <c:v>Insecurity </c:v>
                </c:pt>
                <c:pt idx="11">
                  <c:v>Loneliness</c:v>
                </c:pt>
                <c:pt idx="12">
                  <c:v>Dependent on others</c:v>
                </c:pt>
                <c:pt idx="13">
                  <c:v>Poverty</c:v>
                </c:pt>
                <c:pt idx="14">
                  <c:v>Tiredness</c:v>
                </c:pt>
              </c:strCache>
            </c:strRef>
          </c:cat>
          <c:val>
            <c:numRef>
              <c:f>Sheet1!$B$2:$B$16</c:f>
              <c:numCache>
                <c:formatCode>General</c:formatCode>
                <c:ptCount val="15"/>
                <c:pt idx="0">
                  <c:v>48</c:v>
                </c:pt>
                <c:pt idx="1">
                  <c:v>62</c:v>
                </c:pt>
                <c:pt idx="2">
                  <c:v>104</c:v>
                </c:pt>
                <c:pt idx="3">
                  <c:v>173</c:v>
                </c:pt>
                <c:pt idx="4">
                  <c:v>488</c:v>
                </c:pt>
                <c:pt idx="5">
                  <c:v>665</c:v>
                </c:pt>
                <c:pt idx="6">
                  <c:v>679</c:v>
                </c:pt>
                <c:pt idx="7">
                  <c:v>239</c:v>
                </c:pt>
                <c:pt idx="8">
                  <c:v>179</c:v>
                </c:pt>
                <c:pt idx="9">
                  <c:v>101</c:v>
                </c:pt>
                <c:pt idx="10">
                  <c:v>98</c:v>
                </c:pt>
                <c:pt idx="11">
                  <c:v>92</c:v>
                </c:pt>
                <c:pt idx="12">
                  <c:v>62</c:v>
                </c:pt>
                <c:pt idx="13">
                  <c:v>25</c:v>
                </c:pt>
                <c:pt idx="14">
                  <c:v>11</c:v>
                </c:pt>
              </c:numCache>
            </c:numRef>
          </c:val>
        </c:ser>
        <c:axId val="143669504"/>
        <c:axId val="143821440"/>
      </c:barChart>
      <c:catAx>
        <c:axId val="143669504"/>
        <c:scaling>
          <c:orientation val="minMax"/>
        </c:scaling>
        <c:axPos val="b"/>
        <c:tickLblPos val="nextTo"/>
        <c:txPr>
          <a:bodyPr/>
          <a:lstStyle/>
          <a:p>
            <a:pPr>
              <a:defRPr sz="1000"/>
            </a:pPr>
            <a:endParaRPr lang="en-US"/>
          </a:p>
        </c:txPr>
        <c:crossAx val="143821440"/>
        <c:crosses val="autoZero"/>
        <c:auto val="1"/>
        <c:lblAlgn val="ctr"/>
        <c:lblOffset val="100"/>
      </c:catAx>
      <c:valAx>
        <c:axId val="143821440"/>
        <c:scaling>
          <c:orientation val="minMax"/>
        </c:scaling>
        <c:axPos val="l"/>
        <c:numFmt formatCode="General" sourceLinked="1"/>
        <c:tickLblPos val="nextTo"/>
        <c:txPr>
          <a:bodyPr/>
          <a:lstStyle/>
          <a:p>
            <a:pPr>
              <a:defRPr sz="1000"/>
            </a:pPr>
            <a:endParaRPr lang="en-US"/>
          </a:p>
        </c:txPr>
        <c:crossAx val="143669504"/>
        <c:crosses val="autoZero"/>
        <c:crossBetween val="between"/>
      </c:valAx>
      <c:spPr>
        <a:noFill/>
        <a:ln w="25400">
          <a:noFill/>
        </a:ln>
      </c:spPr>
    </c:plotArea>
    <c:plotVisOnly val="1"/>
  </c:chart>
  <c:txPr>
    <a:bodyPr/>
    <a:lstStyle/>
    <a:p>
      <a:pPr>
        <a:defRPr sz="1800"/>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FF4605-2147-48CF-AA19-DC4E84A8D101}" type="doc">
      <dgm:prSet loTypeId="urn:microsoft.com/office/officeart/2005/8/layout/list1" loCatId="list" qsTypeId="urn:microsoft.com/office/officeart/2005/8/quickstyle/simple1" qsCatId="simple" csTypeId="urn:microsoft.com/office/officeart/2005/8/colors/accent2_2" csCatId="accent2" phldr="1"/>
      <dgm:spPr/>
      <dgm:t>
        <a:bodyPr/>
        <a:lstStyle/>
        <a:p>
          <a:endParaRPr lang="zh-CN" altLang="en-US"/>
        </a:p>
      </dgm:t>
    </dgm:pt>
    <dgm:pt modelId="{E7E20E6F-BDD5-47D8-B94C-90F4F39E1684}">
      <dgm:prSet phldrT="[文本]" custT="1"/>
      <dgm:spPr>
        <a:solidFill>
          <a:srgbClr val="0070C0"/>
        </a:solidFill>
      </dgm:spPr>
      <dgm:t>
        <a:bodyPr/>
        <a:lstStyle/>
        <a:p>
          <a:r>
            <a:rPr lang="en-US" altLang="zh-CN" sz="1600" b="1" dirty="0" smtClean="0"/>
            <a:t>Background</a:t>
          </a:r>
        </a:p>
        <a:p>
          <a:r>
            <a:rPr lang="zh-CN" altLang="en-US" sz="1600" b="0" dirty="0" smtClean="0"/>
            <a:t>背景</a:t>
          </a:r>
          <a:endParaRPr lang="zh-CN" altLang="en-US" sz="1600" b="0" dirty="0"/>
        </a:p>
      </dgm:t>
    </dgm:pt>
    <dgm:pt modelId="{2499C9B1-7E68-4D84-9912-052C3F018B8D}" type="parTrans" cxnId="{3FA957BE-4252-4DF5-B8AF-98B2304B1080}">
      <dgm:prSet/>
      <dgm:spPr/>
      <dgm:t>
        <a:bodyPr/>
        <a:lstStyle/>
        <a:p>
          <a:endParaRPr lang="zh-CN" altLang="en-US" sz="1600" b="1"/>
        </a:p>
      </dgm:t>
    </dgm:pt>
    <dgm:pt modelId="{1BC3CE32-DBFA-473C-B173-CB3888B81B6E}" type="sibTrans" cxnId="{3FA957BE-4252-4DF5-B8AF-98B2304B1080}">
      <dgm:prSet/>
      <dgm:spPr/>
      <dgm:t>
        <a:bodyPr/>
        <a:lstStyle/>
        <a:p>
          <a:endParaRPr lang="zh-CN" altLang="en-US" sz="1600" b="1"/>
        </a:p>
      </dgm:t>
    </dgm:pt>
    <dgm:pt modelId="{996E9FB9-5776-4CD1-BC82-293B390351E4}">
      <dgm:prSet phldrT="[文本]" custT="1"/>
      <dgm:spPr>
        <a:solidFill>
          <a:srgbClr val="0070C0"/>
        </a:solidFill>
      </dgm:spPr>
      <dgm:t>
        <a:bodyPr/>
        <a:lstStyle/>
        <a:p>
          <a:r>
            <a:rPr lang="en-US" altLang="zh-CN" sz="1600" b="1" dirty="0" smtClean="0"/>
            <a:t>Key Findings</a:t>
          </a:r>
        </a:p>
        <a:p>
          <a:r>
            <a:rPr lang="zh-CN" altLang="en-US" sz="1600" b="0" dirty="0" smtClean="0"/>
            <a:t>调研结果</a:t>
          </a:r>
          <a:endParaRPr lang="zh-CN" altLang="en-US" sz="1600" b="0" dirty="0"/>
        </a:p>
      </dgm:t>
    </dgm:pt>
    <dgm:pt modelId="{E65C0551-701E-430B-A957-750A87BEA73B}" type="parTrans" cxnId="{F08CAFC9-17D4-4B39-AD1A-F5BA916FFFE0}">
      <dgm:prSet/>
      <dgm:spPr/>
      <dgm:t>
        <a:bodyPr/>
        <a:lstStyle/>
        <a:p>
          <a:endParaRPr lang="zh-CN" altLang="en-US" sz="1600" b="1"/>
        </a:p>
      </dgm:t>
    </dgm:pt>
    <dgm:pt modelId="{7E41C8DC-0357-4702-B624-6298E8F19EAE}" type="sibTrans" cxnId="{F08CAFC9-17D4-4B39-AD1A-F5BA916FFFE0}">
      <dgm:prSet/>
      <dgm:spPr/>
      <dgm:t>
        <a:bodyPr/>
        <a:lstStyle/>
        <a:p>
          <a:endParaRPr lang="zh-CN" altLang="en-US" sz="1600" b="1"/>
        </a:p>
      </dgm:t>
    </dgm:pt>
    <dgm:pt modelId="{6DFC11EF-5A4D-4FAE-AD85-496B4F0DD61E}">
      <dgm:prSet phldrT="[文本]" custT="1"/>
      <dgm:spPr>
        <a:solidFill>
          <a:srgbClr val="0070C0"/>
        </a:solidFill>
      </dgm:spPr>
      <dgm:t>
        <a:bodyPr/>
        <a:lstStyle/>
        <a:p>
          <a:r>
            <a:rPr lang="en-US" altLang="zh-CN" sz="1600" b="1" dirty="0" smtClean="0"/>
            <a:t>Advice from </a:t>
          </a:r>
          <a:r>
            <a:rPr lang="en-US" altLang="zh-CN" sz="1600" b="1" dirty="0" err="1" smtClean="0"/>
            <a:t>Aegon</a:t>
          </a:r>
          <a:r>
            <a:rPr lang="en-US" altLang="zh-CN" sz="1600" b="1" dirty="0" smtClean="0"/>
            <a:t>-CNOOC</a:t>
          </a:r>
        </a:p>
        <a:p>
          <a:r>
            <a:rPr lang="zh-CN" altLang="en-US" sz="1600" b="0" dirty="0" smtClean="0"/>
            <a:t>海康人寿的建议</a:t>
          </a:r>
          <a:endParaRPr lang="zh-CN" altLang="en-US" sz="1600" b="0" dirty="0"/>
        </a:p>
      </dgm:t>
    </dgm:pt>
    <dgm:pt modelId="{C15DD2E3-C115-4D17-87EE-0EC1FB927B2E}" type="sibTrans" cxnId="{E88D7AFF-8622-4A3D-A4C0-9A56EDD27B4A}">
      <dgm:prSet/>
      <dgm:spPr/>
      <dgm:t>
        <a:bodyPr/>
        <a:lstStyle/>
        <a:p>
          <a:endParaRPr lang="zh-CN" altLang="en-US" sz="1600" b="1"/>
        </a:p>
      </dgm:t>
    </dgm:pt>
    <dgm:pt modelId="{A5F162AE-D1B2-4537-9543-9A18D7618AD4}" type="parTrans" cxnId="{E88D7AFF-8622-4A3D-A4C0-9A56EDD27B4A}">
      <dgm:prSet/>
      <dgm:spPr/>
      <dgm:t>
        <a:bodyPr/>
        <a:lstStyle/>
        <a:p>
          <a:endParaRPr lang="zh-CN" altLang="en-US" sz="1600" b="1"/>
        </a:p>
      </dgm:t>
    </dgm:pt>
    <dgm:pt modelId="{BECB19CF-F6AF-4898-83ED-0A0343A886AE}" type="pres">
      <dgm:prSet presAssocID="{A2FF4605-2147-48CF-AA19-DC4E84A8D101}" presName="linear" presStyleCnt="0">
        <dgm:presLayoutVars>
          <dgm:dir/>
          <dgm:animLvl val="lvl"/>
          <dgm:resizeHandles val="exact"/>
        </dgm:presLayoutVars>
      </dgm:prSet>
      <dgm:spPr/>
      <dgm:t>
        <a:bodyPr/>
        <a:lstStyle/>
        <a:p>
          <a:endParaRPr lang="zh-CN" altLang="en-US"/>
        </a:p>
      </dgm:t>
    </dgm:pt>
    <dgm:pt modelId="{5CE47A8C-32FA-47BC-A897-188DCFB1B6D2}" type="pres">
      <dgm:prSet presAssocID="{E7E20E6F-BDD5-47D8-B94C-90F4F39E1684}" presName="parentLin" presStyleCnt="0"/>
      <dgm:spPr/>
    </dgm:pt>
    <dgm:pt modelId="{27014669-332A-4313-B960-2074F52578D3}" type="pres">
      <dgm:prSet presAssocID="{E7E20E6F-BDD5-47D8-B94C-90F4F39E1684}" presName="parentLeftMargin" presStyleLbl="node1" presStyleIdx="0" presStyleCnt="3"/>
      <dgm:spPr/>
      <dgm:t>
        <a:bodyPr/>
        <a:lstStyle/>
        <a:p>
          <a:endParaRPr lang="zh-CN" altLang="en-US"/>
        </a:p>
      </dgm:t>
    </dgm:pt>
    <dgm:pt modelId="{515BAB0A-55C5-47BE-BF9C-CD7E98E73372}" type="pres">
      <dgm:prSet presAssocID="{E7E20E6F-BDD5-47D8-B94C-90F4F39E1684}" presName="parentText" presStyleLbl="node1" presStyleIdx="0" presStyleCnt="3">
        <dgm:presLayoutVars>
          <dgm:chMax val="0"/>
          <dgm:bulletEnabled val="1"/>
        </dgm:presLayoutVars>
      </dgm:prSet>
      <dgm:spPr/>
      <dgm:t>
        <a:bodyPr/>
        <a:lstStyle/>
        <a:p>
          <a:endParaRPr lang="zh-CN" altLang="en-US"/>
        </a:p>
      </dgm:t>
    </dgm:pt>
    <dgm:pt modelId="{4730840A-E056-4B38-BE7D-DFD69334E847}" type="pres">
      <dgm:prSet presAssocID="{E7E20E6F-BDD5-47D8-B94C-90F4F39E1684}" presName="negativeSpace" presStyleCnt="0"/>
      <dgm:spPr/>
    </dgm:pt>
    <dgm:pt modelId="{4618B019-D42B-4977-A999-8B6541F5DCCA}" type="pres">
      <dgm:prSet presAssocID="{E7E20E6F-BDD5-47D8-B94C-90F4F39E1684}" presName="childText" presStyleLbl="conFgAcc1" presStyleIdx="0" presStyleCnt="3">
        <dgm:presLayoutVars>
          <dgm:bulletEnabled val="1"/>
        </dgm:presLayoutVars>
      </dgm:prSet>
      <dgm:spPr>
        <a:ln>
          <a:solidFill>
            <a:srgbClr val="0070C0"/>
          </a:solidFill>
        </a:ln>
      </dgm:spPr>
    </dgm:pt>
    <dgm:pt modelId="{8D8896C1-1A81-4355-BA55-13CA09A95483}" type="pres">
      <dgm:prSet presAssocID="{1BC3CE32-DBFA-473C-B173-CB3888B81B6E}" presName="spaceBetweenRectangles" presStyleCnt="0"/>
      <dgm:spPr/>
    </dgm:pt>
    <dgm:pt modelId="{4DF3CC16-82C5-42B1-A4F2-59768371B5DD}" type="pres">
      <dgm:prSet presAssocID="{996E9FB9-5776-4CD1-BC82-293B390351E4}" presName="parentLin" presStyleCnt="0"/>
      <dgm:spPr/>
    </dgm:pt>
    <dgm:pt modelId="{B1491FEF-CB59-4F6A-8343-B906D29535FC}" type="pres">
      <dgm:prSet presAssocID="{996E9FB9-5776-4CD1-BC82-293B390351E4}" presName="parentLeftMargin" presStyleLbl="node1" presStyleIdx="0" presStyleCnt="3"/>
      <dgm:spPr/>
      <dgm:t>
        <a:bodyPr/>
        <a:lstStyle/>
        <a:p>
          <a:endParaRPr lang="zh-CN" altLang="en-US"/>
        </a:p>
      </dgm:t>
    </dgm:pt>
    <dgm:pt modelId="{270882F8-C92B-42B7-88F1-0612CE05C406}" type="pres">
      <dgm:prSet presAssocID="{996E9FB9-5776-4CD1-BC82-293B390351E4}" presName="parentText" presStyleLbl="node1" presStyleIdx="1" presStyleCnt="3">
        <dgm:presLayoutVars>
          <dgm:chMax val="0"/>
          <dgm:bulletEnabled val="1"/>
        </dgm:presLayoutVars>
      </dgm:prSet>
      <dgm:spPr/>
      <dgm:t>
        <a:bodyPr/>
        <a:lstStyle/>
        <a:p>
          <a:endParaRPr lang="zh-CN" altLang="en-US"/>
        </a:p>
      </dgm:t>
    </dgm:pt>
    <dgm:pt modelId="{A78DA326-6EB7-45F3-8378-1C650ED10E25}" type="pres">
      <dgm:prSet presAssocID="{996E9FB9-5776-4CD1-BC82-293B390351E4}" presName="negativeSpace" presStyleCnt="0"/>
      <dgm:spPr/>
    </dgm:pt>
    <dgm:pt modelId="{FDA42593-3FC5-435C-9956-428DEC4FC93D}" type="pres">
      <dgm:prSet presAssocID="{996E9FB9-5776-4CD1-BC82-293B390351E4}" presName="childText" presStyleLbl="conFgAcc1" presStyleIdx="1" presStyleCnt="3">
        <dgm:presLayoutVars>
          <dgm:bulletEnabled val="1"/>
        </dgm:presLayoutVars>
      </dgm:prSet>
      <dgm:spPr>
        <a:noFill/>
        <a:ln>
          <a:solidFill>
            <a:srgbClr val="0070C0"/>
          </a:solidFill>
        </a:ln>
      </dgm:spPr>
      <dgm:t>
        <a:bodyPr/>
        <a:lstStyle/>
        <a:p>
          <a:endParaRPr lang="zh-CN" altLang="en-US"/>
        </a:p>
      </dgm:t>
    </dgm:pt>
    <dgm:pt modelId="{FA72F1E3-8813-49B8-B59F-EB896C57D224}" type="pres">
      <dgm:prSet presAssocID="{7E41C8DC-0357-4702-B624-6298E8F19EAE}" presName="spaceBetweenRectangles" presStyleCnt="0"/>
      <dgm:spPr/>
    </dgm:pt>
    <dgm:pt modelId="{05FAB756-8FB0-495B-82CF-AB9DAA427E29}" type="pres">
      <dgm:prSet presAssocID="{6DFC11EF-5A4D-4FAE-AD85-496B4F0DD61E}" presName="parentLin" presStyleCnt="0"/>
      <dgm:spPr/>
    </dgm:pt>
    <dgm:pt modelId="{CEB16B33-C364-49AC-86DC-C051C98F19DF}" type="pres">
      <dgm:prSet presAssocID="{6DFC11EF-5A4D-4FAE-AD85-496B4F0DD61E}" presName="parentLeftMargin" presStyleLbl="node1" presStyleIdx="1" presStyleCnt="3"/>
      <dgm:spPr/>
      <dgm:t>
        <a:bodyPr/>
        <a:lstStyle/>
        <a:p>
          <a:endParaRPr lang="zh-CN" altLang="en-US"/>
        </a:p>
      </dgm:t>
    </dgm:pt>
    <dgm:pt modelId="{BFE56540-EEA6-4014-A81A-55305B1ED623}" type="pres">
      <dgm:prSet presAssocID="{6DFC11EF-5A4D-4FAE-AD85-496B4F0DD61E}" presName="parentText" presStyleLbl="node1" presStyleIdx="2" presStyleCnt="3">
        <dgm:presLayoutVars>
          <dgm:chMax val="0"/>
          <dgm:bulletEnabled val="1"/>
        </dgm:presLayoutVars>
      </dgm:prSet>
      <dgm:spPr/>
      <dgm:t>
        <a:bodyPr/>
        <a:lstStyle/>
        <a:p>
          <a:endParaRPr lang="zh-CN" altLang="en-US"/>
        </a:p>
      </dgm:t>
    </dgm:pt>
    <dgm:pt modelId="{A4CB3664-8671-4AF7-8447-DA0A0442FA8A}" type="pres">
      <dgm:prSet presAssocID="{6DFC11EF-5A4D-4FAE-AD85-496B4F0DD61E}" presName="negativeSpace" presStyleCnt="0"/>
      <dgm:spPr/>
    </dgm:pt>
    <dgm:pt modelId="{468D4261-D0A6-466D-B0FA-91137AA5C9EA}" type="pres">
      <dgm:prSet presAssocID="{6DFC11EF-5A4D-4FAE-AD85-496B4F0DD61E}" presName="childText" presStyleLbl="conFgAcc1" presStyleIdx="2" presStyleCnt="3">
        <dgm:presLayoutVars>
          <dgm:bulletEnabled val="1"/>
        </dgm:presLayoutVars>
      </dgm:prSet>
      <dgm:spPr/>
    </dgm:pt>
  </dgm:ptLst>
  <dgm:cxnLst>
    <dgm:cxn modelId="{AC365326-B26C-4C62-B01C-E0CEDDA40712}" type="presOf" srcId="{E7E20E6F-BDD5-47D8-B94C-90F4F39E1684}" destId="{515BAB0A-55C5-47BE-BF9C-CD7E98E73372}" srcOrd="1" destOrd="0" presId="urn:microsoft.com/office/officeart/2005/8/layout/list1"/>
    <dgm:cxn modelId="{8C290DE1-193C-4315-A082-683F55D757A2}" type="presOf" srcId="{6DFC11EF-5A4D-4FAE-AD85-496B4F0DD61E}" destId="{BFE56540-EEA6-4014-A81A-55305B1ED623}" srcOrd="1" destOrd="0" presId="urn:microsoft.com/office/officeart/2005/8/layout/list1"/>
    <dgm:cxn modelId="{4A253C40-627E-4DAB-AA16-07D9F92F419A}" type="presOf" srcId="{E7E20E6F-BDD5-47D8-B94C-90F4F39E1684}" destId="{27014669-332A-4313-B960-2074F52578D3}" srcOrd="0" destOrd="0" presId="urn:microsoft.com/office/officeart/2005/8/layout/list1"/>
    <dgm:cxn modelId="{1B242BB9-92B7-4355-A989-7BA6BFF8427C}" type="presOf" srcId="{996E9FB9-5776-4CD1-BC82-293B390351E4}" destId="{270882F8-C92B-42B7-88F1-0612CE05C406}" srcOrd="1" destOrd="0" presId="urn:microsoft.com/office/officeart/2005/8/layout/list1"/>
    <dgm:cxn modelId="{FA283067-BB29-4BC5-A3CD-4D3A2940D8B5}" type="presOf" srcId="{996E9FB9-5776-4CD1-BC82-293B390351E4}" destId="{B1491FEF-CB59-4F6A-8343-B906D29535FC}" srcOrd="0" destOrd="0" presId="urn:microsoft.com/office/officeart/2005/8/layout/list1"/>
    <dgm:cxn modelId="{9000E10E-A6AC-4B0E-832C-BB06A182BDEC}" type="presOf" srcId="{6DFC11EF-5A4D-4FAE-AD85-496B4F0DD61E}" destId="{CEB16B33-C364-49AC-86DC-C051C98F19DF}" srcOrd="0" destOrd="0" presId="urn:microsoft.com/office/officeart/2005/8/layout/list1"/>
    <dgm:cxn modelId="{E88D7AFF-8622-4A3D-A4C0-9A56EDD27B4A}" srcId="{A2FF4605-2147-48CF-AA19-DC4E84A8D101}" destId="{6DFC11EF-5A4D-4FAE-AD85-496B4F0DD61E}" srcOrd="2" destOrd="0" parTransId="{A5F162AE-D1B2-4537-9543-9A18D7618AD4}" sibTransId="{C15DD2E3-C115-4D17-87EE-0EC1FB927B2E}"/>
    <dgm:cxn modelId="{7CEC0BC8-E9DC-4BBB-AFE7-B12E41869C1F}" type="presOf" srcId="{A2FF4605-2147-48CF-AA19-DC4E84A8D101}" destId="{BECB19CF-F6AF-4898-83ED-0A0343A886AE}" srcOrd="0" destOrd="0" presId="urn:microsoft.com/office/officeart/2005/8/layout/list1"/>
    <dgm:cxn modelId="{3FA957BE-4252-4DF5-B8AF-98B2304B1080}" srcId="{A2FF4605-2147-48CF-AA19-DC4E84A8D101}" destId="{E7E20E6F-BDD5-47D8-B94C-90F4F39E1684}" srcOrd="0" destOrd="0" parTransId="{2499C9B1-7E68-4D84-9912-052C3F018B8D}" sibTransId="{1BC3CE32-DBFA-473C-B173-CB3888B81B6E}"/>
    <dgm:cxn modelId="{F08CAFC9-17D4-4B39-AD1A-F5BA916FFFE0}" srcId="{A2FF4605-2147-48CF-AA19-DC4E84A8D101}" destId="{996E9FB9-5776-4CD1-BC82-293B390351E4}" srcOrd="1" destOrd="0" parTransId="{E65C0551-701E-430B-A957-750A87BEA73B}" sibTransId="{7E41C8DC-0357-4702-B624-6298E8F19EAE}"/>
    <dgm:cxn modelId="{877DE5E9-F074-4735-AF9B-DEA0A3D31972}" type="presParOf" srcId="{BECB19CF-F6AF-4898-83ED-0A0343A886AE}" destId="{5CE47A8C-32FA-47BC-A897-188DCFB1B6D2}" srcOrd="0" destOrd="0" presId="urn:microsoft.com/office/officeart/2005/8/layout/list1"/>
    <dgm:cxn modelId="{1DFEE076-8BB1-413A-89A0-A845B403E606}" type="presParOf" srcId="{5CE47A8C-32FA-47BC-A897-188DCFB1B6D2}" destId="{27014669-332A-4313-B960-2074F52578D3}" srcOrd="0" destOrd="0" presId="urn:microsoft.com/office/officeart/2005/8/layout/list1"/>
    <dgm:cxn modelId="{3673D82F-5C80-4679-81E5-3B7F73666D53}" type="presParOf" srcId="{5CE47A8C-32FA-47BC-A897-188DCFB1B6D2}" destId="{515BAB0A-55C5-47BE-BF9C-CD7E98E73372}" srcOrd="1" destOrd="0" presId="urn:microsoft.com/office/officeart/2005/8/layout/list1"/>
    <dgm:cxn modelId="{3F1C3339-BBD6-46AC-BDD5-E4822666C862}" type="presParOf" srcId="{BECB19CF-F6AF-4898-83ED-0A0343A886AE}" destId="{4730840A-E056-4B38-BE7D-DFD69334E847}" srcOrd="1" destOrd="0" presId="urn:microsoft.com/office/officeart/2005/8/layout/list1"/>
    <dgm:cxn modelId="{9BD9F1B5-8993-444B-BE88-CD4D3C854A10}" type="presParOf" srcId="{BECB19CF-F6AF-4898-83ED-0A0343A886AE}" destId="{4618B019-D42B-4977-A999-8B6541F5DCCA}" srcOrd="2" destOrd="0" presId="urn:microsoft.com/office/officeart/2005/8/layout/list1"/>
    <dgm:cxn modelId="{C680E462-E29F-4984-9E14-F9C29420A751}" type="presParOf" srcId="{BECB19CF-F6AF-4898-83ED-0A0343A886AE}" destId="{8D8896C1-1A81-4355-BA55-13CA09A95483}" srcOrd="3" destOrd="0" presId="urn:microsoft.com/office/officeart/2005/8/layout/list1"/>
    <dgm:cxn modelId="{BCBB72FC-898F-4389-A312-F3C5D94200CA}" type="presParOf" srcId="{BECB19CF-F6AF-4898-83ED-0A0343A886AE}" destId="{4DF3CC16-82C5-42B1-A4F2-59768371B5DD}" srcOrd="4" destOrd="0" presId="urn:microsoft.com/office/officeart/2005/8/layout/list1"/>
    <dgm:cxn modelId="{6884A8E3-A5EC-4CEB-B71C-F3A21EA700CA}" type="presParOf" srcId="{4DF3CC16-82C5-42B1-A4F2-59768371B5DD}" destId="{B1491FEF-CB59-4F6A-8343-B906D29535FC}" srcOrd="0" destOrd="0" presId="urn:microsoft.com/office/officeart/2005/8/layout/list1"/>
    <dgm:cxn modelId="{B7C1D494-4D47-4E16-8277-E2BFA54AE322}" type="presParOf" srcId="{4DF3CC16-82C5-42B1-A4F2-59768371B5DD}" destId="{270882F8-C92B-42B7-88F1-0612CE05C406}" srcOrd="1" destOrd="0" presId="urn:microsoft.com/office/officeart/2005/8/layout/list1"/>
    <dgm:cxn modelId="{FF1B867A-EFDF-4887-AD02-A81319F4E88F}" type="presParOf" srcId="{BECB19CF-F6AF-4898-83ED-0A0343A886AE}" destId="{A78DA326-6EB7-45F3-8378-1C650ED10E25}" srcOrd="5" destOrd="0" presId="urn:microsoft.com/office/officeart/2005/8/layout/list1"/>
    <dgm:cxn modelId="{F4071DE5-CFA8-47A9-93FB-5458E5F9F41C}" type="presParOf" srcId="{BECB19CF-F6AF-4898-83ED-0A0343A886AE}" destId="{FDA42593-3FC5-435C-9956-428DEC4FC93D}" srcOrd="6" destOrd="0" presId="urn:microsoft.com/office/officeart/2005/8/layout/list1"/>
    <dgm:cxn modelId="{9FDC8728-78C2-4CAE-A42B-88321232A9A2}" type="presParOf" srcId="{BECB19CF-F6AF-4898-83ED-0A0343A886AE}" destId="{FA72F1E3-8813-49B8-B59F-EB896C57D224}" srcOrd="7" destOrd="0" presId="urn:microsoft.com/office/officeart/2005/8/layout/list1"/>
    <dgm:cxn modelId="{0F865055-BF2F-494C-B197-75F951F762EA}" type="presParOf" srcId="{BECB19CF-F6AF-4898-83ED-0A0343A886AE}" destId="{05FAB756-8FB0-495B-82CF-AB9DAA427E29}" srcOrd="8" destOrd="0" presId="urn:microsoft.com/office/officeart/2005/8/layout/list1"/>
    <dgm:cxn modelId="{94523F6E-1D51-4130-9553-F4CBA6D40566}" type="presParOf" srcId="{05FAB756-8FB0-495B-82CF-AB9DAA427E29}" destId="{CEB16B33-C364-49AC-86DC-C051C98F19DF}" srcOrd="0" destOrd="0" presId="urn:microsoft.com/office/officeart/2005/8/layout/list1"/>
    <dgm:cxn modelId="{708B43D2-224E-4FB2-8073-BA905823FA23}" type="presParOf" srcId="{05FAB756-8FB0-495B-82CF-AB9DAA427E29}" destId="{BFE56540-EEA6-4014-A81A-55305B1ED623}" srcOrd="1" destOrd="0" presId="urn:microsoft.com/office/officeart/2005/8/layout/list1"/>
    <dgm:cxn modelId="{DCB39511-66C3-4C94-B74A-B48A584EEFE0}" type="presParOf" srcId="{BECB19CF-F6AF-4898-83ED-0A0343A886AE}" destId="{A4CB3664-8671-4AF7-8447-DA0A0442FA8A}" srcOrd="9" destOrd="0" presId="urn:microsoft.com/office/officeart/2005/8/layout/list1"/>
    <dgm:cxn modelId="{51328FDD-7ABE-4A14-A896-C37D3176120D}" type="presParOf" srcId="{BECB19CF-F6AF-4898-83ED-0A0343A886AE}" destId="{468D4261-D0A6-466D-B0FA-91137AA5C9EA}" srcOrd="10"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618B019-D42B-4977-A999-8B6541F5DCCA}">
      <dsp:nvSpPr>
        <dsp:cNvPr id="0" name=""/>
        <dsp:cNvSpPr/>
      </dsp:nvSpPr>
      <dsp:spPr>
        <a:xfrm>
          <a:off x="0" y="534991"/>
          <a:ext cx="6144344" cy="831600"/>
        </a:xfrm>
        <a:prstGeom prst="rect">
          <a:avLst/>
        </a:prstGeom>
        <a:solidFill>
          <a:schemeClr val="lt1">
            <a:alpha val="90000"/>
            <a:hueOff val="0"/>
            <a:satOff val="0"/>
            <a:lumOff val="0"/>
            <a:alphaOff val="0"/>
          </a:schemeClr>
        </a:solid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515BAB0A-55C5-47BE-BF9C-CD7E98E73372}">
      <dsp:nvSpPr>
        <dsp:cNvPr id="0" name=""/>
        <dsp:cNvSpPr/>
      </dsp:nvSpPr>
      <dsp:spPr>
        <a:xfrm>
          <a:off x="307217" y="47911"/>
          <a:ext cx="4301040" cy="9741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569" tIns="0" rIns="162569" bIns="0" numCol="1" spcCol="1270" anchor="ctr" anchorCtr="0">
          <a:noAutofit/>
        </a:bodyPr>
        <a:lstStyle/>
        <a:p>
          <a:pPr lvl="0" algn="l" defTabSz="711200">
            <a:lnSpc>
              <a:spcPct val="90000"/>
            </a:lnSpc>
            <a:spcBef>
              <a:spcPct val="0"/>
            </a:spcBef>
            <a:spcAft>
              <a:spcPct val="35000"/>
            </a:spcAft>
          </a:pPr>
          <a:r>
            <a:rPr lang="en-US" altLang="zh-CN" sz="1600" b="1" kern="1200" dirty="0" smtClean="0"/>
            <a:t>Background</a:t>
          </a:r>
        </a:p>
        <a:p>
          <a:pPr lvl="0" algn="l" defTabSz="711200">
            <a:lnSpc>
              <a:spcPct val="90000"/>
            </a:lnSpc>
            <a:spcBef>
              <a:spcPct val="0"/>
            </a:spcBef>
            <a:spcAft>
              <a:spcPct val="35000"/>
            </a:spcAft>
          </a:pPr>
          <a:r>
            <a:rPr lang="zh-CN" altLang="en-US" sz="1600" b="0" kern="1200" dirty="0" smtClean="0"/>
            <a:t>背景</a:t>
          </a:r>
          <a:endParaRPr lang="zh-CN" altLang="en-US" sz="1600" b="0" kern="1200" dirty="0"/>
        </a:p>
      </dsp:txBody>
      <dsp:txXfrm>
        <a:off x="307217" y="47911"/>
        <a:ext cx="4301040" cy="974160"/>
      </dsp:txXfrm>
    </dsp:sp>
    <dsp:sp modelId="{FDA42593-3FC5-435C-9956-428DEC4FC93D}">
      <dsp:nvSpPr>
        <dsp:cNvPr id="0" name=""/>
        <dsp:cNvSpPr/>
      </dsp:nvSpPr>
      <dsp:spPr>
        <a:xfrm>
          <a:off x="0" y="2031872"/>
          <a:ext cx="6144344" cy="831600"/>
        </a:xfrm>
        <a:prstGeom prst="rect">
          <a:avLst/>
        </a:prstGeom>
        <a:noFill/>
        <a:ln w="25400" cap="flat" cmpd="sng" algn="ctr">
          <a:solidFill>
            <a:srgbClr val="0070C0"/>
          </a:solidFill>
          <a:prstDash val="solid"/>
        </a:ln>
        <a:effectLst/>
      </dsp:spPr>
      <dsp:style>
        <a:lnRef idx="2">
          <a:scrgbClr r="0" g="0" b="0"/>
        </a:lnRef>
        <a:fillRef idx="1">
          <a:scrgbClr r="0" g="0" b="0"/>
        </a:fillRef>
        <a:effectRef idx="0">
          <a:scrgbClr r="0" g="0" b="0"/>
        </a:effectRef>
        <a:fontRef idx="minor"/>
      </dsp:style>
    </dsp:sp>
    <dsp:sp modelId="{270882F8-C92B-42B7-88F1-0612CE05C406}">
      <dsp:nvSpPr>
        <dsp:cNvPr id="0" name=""/>
        <dsp:cNvSpPr/>
      </dsp:nvSpPr>
      <dsp:spPr>
        <a:xfrm>
          <a:off x="307217" y="1544791"/>
          <a:ext cx="4301040" cy="9741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569" tIns="0" rIns="162569" bIns="0" numCol="1" spcCol="1270" anchor="ctr" anchorCtr="0">
          <a:noAutofit/>
        </a:bodyPr>
        <a:lstStyle/>
        <a:p>
          <a:pPr lvl="0" algn="l" defTabSz="711200">
            <a:lnSpc>
              <a:spcPct val="90000"/>
            </a:lnSpc>
            <a:spcBef>
              <a:spcPct val="0"/>
            </a:spcBef>
            <a:spcAft>
              <a:spcPct val="35000"/>
            </a:spcAft>
          </a:pPr>
          <a:r>
            <a:rPr lang="en-US" altLang="zh-CN" sz="1600" b="1" kern="1200" dirty="0" smtClean="0"/>
            <a:t>Key Findings</a:t>
          </a:r>
        </a:p>
        <a:p>
          <a:pPr lvl="0" algn="l" defTabSz="711200">
            <a:lnSpc>
              <a:spcPct val="90000"/>
            </a:lnSpc>
            <a:spcBef>
              <a:spcPct val="0"/>
            </a:spcBef>
            <a:spcAft>
              <a:spcPct val="35000"/>
            </a:spcAft>
          </a:pPr>
          <a:r>
            <a:rPr lang="zh-CN" altLang="en-US" sz="1600" b="0" kern="1200" dirty="0" smtClean="0"/>
            <a:t>调研结果</a:t>
          </a:r>
          <a:endParaRPr lang="zh-CN" altLang="en-US" sz="1600" b="0" kern="1200" dirty="0"/>
        </a:p>
      </dsp:txBody>
      <dsp:txXfrm>
        <a:off x="307217" y="1544791"/>
        <a:ext cx="4301040" cy="974160"/>
      </dsp:txXfrm>
    </dsp:sp>
    <dsp:sp modelId="{468D4261-D0A6-466D-B0FA-91137AA5C9EA}">
      <dsp:nvSpPr>
        <dsp:cNvPr id="0" name=""/>
        <dsp:cNvSpPr/>
      </dsp:nvSpPr>
      <dsp:spPr>
        <a:xfrm>
          <a:off x="0" y="3528752"/>
          <a:ext cx="6144344" cy="8316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FE56540-EEA6-4014-A81A-55305B1ED623}">
      <dsp:nvSpPr>
        <dsp:cNvPr id="0" name=""/>
        <dsp:cNvSpPr/>
      </dsp:nvSpPr>
      <dsp:spPr>
        <a:xfrm>
          <a:off x="307217" y="3041672"/>
          <a:ext cx="4301040" cy="97416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569" tIns="0" rIns="162569" bIns="0" numCol="1" spcCol="1270" anchor="ctr" anchorCtr="0">
          <a:noAutofit/>
        </a:bodyPr>
        <a:lstStyle/>
        <a:p>
          <a:pPr lvl="0" algn="l" defTabSz="711200">
            <a:lnSpc>
              <a:spcPct val="90000"/>
            </a:lnSpc>
            <a:spcBef>
              <a:spcPct val="0"/>
            </a:spcBef>
            <a:spcAft>
              <a:spcPct val="35000"/>
            </a:spcAft>
          </a:pPr>
          <a:r>
            <a:rPr lang="en-US" altLang="zh-CN" sz="1600" b="1" kern="1200" dirty="0" smtClean="0"/>
            <a:t>Advice from </a:t>
          </a:r>
          <a:r>
            <a:rPr lang="en-US" altLang="zh-CN" sz="1600" b="1" kern="1200" dirty="0" err="1" smtClean="0"/>
            <a:t>Aegon</a:t>
          </a:r>
          <a:r>
            <a:rPr lang="en-US" altLang="zh-CN" sz="1600" b="1" kern="1200" dirty="0" smtClean="0"/>
            <a:t>-CNOOC</a:t>
          </a:r>
        </a:p>
        <a:p>
          <a:pPr lvl="0" algn="l" defTabSz="711200">
            <a:lnSpc>
              <a:spcPct val="90000"/>
            </a:lnSpc>
            <a:spcBef>
              <a:spcPct val="0"/>
            </a:spcBef>
            <a:spcAft>
              <a:spcPct val="35000"/>
            </a:spcAft>
          </a:pPr>
          <a:r>
            <a:rPr lang="zh-CN" altLang="en-US" sz="1600" b="0" kern="1200" dirty="0" smtClean="0"/>
            <a:t>海康人寿的建议</a:t>
          </a:r>
          <a:endParaRPr lang="zh-CN" altLang="en-US" sz="1600" b="0" kern="1200" dirty="0"/>
        </a:p>
      </dsp:txBody>
      <dsp:txXfrm>
        <a:off x="307217" y="3041672"/>
        <a:ext cx="4301040" cy="97416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8.vml.rels><?xml version="1.0" encoding="UTF-8" standalone="yes"?>
<Relationships xmlns="http://schemas.openxmlformats.org/package/2006/relationships"><Relationship Id="rId1" Type="http://schemas.openxmlformats.org/officeDocument/2006/relationships/image" Target="../media/image27.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89447" tIns="44724" rIns="89447" bIns="44724" numCol="1" anchor="t" anchorCtr="0" compatLnSpc="1">
            <a:prstTxWarp prst="textNoShape">
              <a:avLst/>
            </a:prstTxWarp>
          </a:bodyPr>
          <a:lstStyle>
            <a:lvl1pPr defTabSz="893763">
              <a:defRPr sz="1100" b="0">
                <a:latin typeface="Arial" pitchFamily="34" charset="0"/>
                <a:ea typeface="宋体" pitchFamily="2" charset="-122"/>
              </a:defRPr>
            </a:lvl1pPr>
          </a:lstStyle>
          <a:p>
            <a:pPr>
              <a:defRPr/>
            </a:pPr>
            <a:endParaRPr lang="en-US" altLang="zh-CN"/>
          </a:p>
        </p:txBody>
      </p:sp>
      <p:sp>
        <p:nvSpPr>
          <p:cNvPr id="9933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p:spPr>
        <p:txBody>
          <a:bodyPr vert="horz" wrap="square" lIns="89447" tIns="44724" rIns="89447" bIns="44724" numCol="1" anchor="t" anchorCtr="0" compatLnSpc="1">
            <a:prstTxWarp prst="textNoShape">
              <a:avLst/>
            </a:prstTxWarp>
          </a:bodyPr>
          <a:lstStyle>
            <a:lvl1pPr algn="r" defTabSz="893763">
              <a:defRPr sz="1100" b="0">
                <a:latin typeface="Arial" pitchFamily="34" charset="0"/>
                <a:ea typeface="宋体" pitchFamily="2" charset="-122"/>
              </a:defRPr>
            </a:lvl1pPr>
          </a:lstStyle>
          <a:p>
            <a:pPr>
              <a:defRPr/>
            </a:pPr>
            <a:endParaRPr lang="en-US" altLang="zh-CN"/>
          </a:p>
        </p:txBody>
      </p:sp>
      <p:sp>
        <p:nvSpPr>
          <p:cNvPr id="9933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p:spPr>
        <p:txBody>
          <a:bodyPr vert="horz" wrap="square" lIns="89447" tIns="44724" rIns="89447" bIns="44724" numCol="1" anchor="b" anchorCtr="0" compatLnSpc="1">
            <a:prstTxWarp prst="textNoShape">
              <a:avLst/>
            </a:prstTxWarp>
          </a:bodyPr>
          <a:lstStyle>
            <a:lvl1pPr defTabSz="893763">
              <a:defRPr sz="1100" b="0">
                <a:latin typeface="Arial" pitchFamily="34" charset="0"/>
                <a:ea typeface="宋体" pitchFamily="2" charset="-122"/>
              </a:defRPr>
            </a:lvl1pPr>
          </a:lstStyle>
          <a:p>
            <a:pPr>
              <a:defRPr/>
            </a:pPr>
            <a:endParaRPr lang="en-US" altLang="zh-CN"/>
          </a:p>
        </p:txBody>
      </p:sp>
      <p:sp>
        <p:nvSpPr>
          <p:cNvPr id="9933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p:spPr>
        <p:txBody>
          <a:bodyPr vert="horz" wrap="square" lIns="89447" tIns="44724" rIns="89447" bIns="44724" numCol="1" anchor="b" anchorCtr="0" compatLnSpc="1">
            <a:prstTxWarp prst="textNoShape">
              <a:avLst/>
            </a:prstTxWarp>
          </a:bodyPr>
          <a:lstStyle>
            <a:lvl1pPr algn="r" defTabSz="893763">
              <a:defRPr sz="1100" b="0">
                <a:latin typeface="Arial" pitchFamily="34" charset="0"/>
                <a:ea typeface="宋体" pitchFamily="2" charset="-122"/>
              </a:defRPr>
            </a:lvl1pPr>
          </a:lstStyle>
          <a:p>
            <a:pPr>
              <a:defRPr/>
            </a:pPr>
            <a:fld id="{03168AB5-BDD1-43DD-8600-0568D5A3C01A}" type="slidenum">
              <a:rPr lang="en-US" altLang="zh-CN"/>
              <a:pPr>
                <a:defRPr/>
              </a:pPr>
              <a:t>‹#›</a:t>
            </a:fld>
            <a:endParaRPr lang="en-US" altLang="zh-CN"/>
          </a:p>
        </p:txBody>
      </p:sp>
    </p:spTree>
    <p:extLst>
      <p:ext uri="{BB962C8B-B14F-4D97-AF65-F5344CB8AC3E}">
        <p14:creationId xmlns="" xmlns:p14="http://schemas.microsoft.com/office/powerpoint/2010/main" val="13720083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89447" tIns="44724" rIns="89447" bIns="44724" numCol="1" anchor="t" anchorCtr="0" compatLnSpc="1">
            <a:prstTxWarp prst="textNoShape">
              <a:avLst/>
            </a:prstTxWarp>
          </a:bodyPr>
          <a:lstStyle>
            <a:lvl1pPr defTabSz="893763">
              <a:defRPr sz="1100" b="0">
                <a:latin typeface="Arial" pitchFamily="34" charset="0"/>
                <a:ea typeface="宋体" pitchFamily="2" charset="-122"/>
              </a:defRPr>
            </a:lvl1pPr>
          </a:lstStyle>
          <a:p>
            <a:pPr>
              <a:defRPr/>
            </a:pPr>
            <a:endParaRPr lang="en-US" altLang="zh-CN"/>
          </a:p>
        </p:txBody>
      </p:sp>
      <p:sp>
        <p:nvSpPr>
          <p:cNvPr id="942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89447" tIns="44724" rIns="89447" bIns="44724" numCol="1" anchor="t" anchorCtr="0" compatLnSpc="1">
            <a:prstTxWarp prst="textNoShape">
              <a:avLst/>
            </a:prstTxWarp>
          </a:bodyPr>
          <a:lstStyle>
            <a:lvl1pPr algn="r" defTabSz="893763">
              <a:defRPr sz="1100" b="0">
                <a:latin typeface="Arial" pitchFamily="34" charset="0"/>
                <a:ea typeface="宋体" pitchFamily="2" charset="-122"/>
              </a:defRPr>
            </a:lvl1pPr>
          </a:lstStyle>
          <a:p>
            <a:pPr>
              <a:defRPr/>
            </a:pPr>
            <a:endParaRPr lang="en-US" altLang="zh-CN"/>
          </a:p>
        </p:txBody>
      </p:sp>
      <p:sp>
        <p:nvSpPr>
          <p:cNvPr id="39940" name="Rectangle 4"/>
          <p:cNvSpPr>
            <a:spLocks noGrp="1" noRot="1" noChangeAspect="1" noChangeArrowheads="1" noTextEdit="1"/>
          </p:cNvSpPr>
          <p:nvPr>
            <p:ph type="sldImg" idx="2"/>
          </p:nvPr>
        </p:nvSpPr>
        <p:spPr bwMode="auto">
          <a:xfrm>
            <a:off x="1182688" y="698500"/>
            <a:ext cx="4646612" cy="3484563"/>
          </a:xfrm>
          <a:prstGeom prst="rect">
            <a:avLst/>
          </a:prstGeom>
          <a:noFill/>
          <a:ln w="9525">
            <a:solidFill>
              <a:srgbClr val="000000"/>
            </a:solidFill>
            <a:miter lim="800000"/>
            <a:headEnd/>
            <a:tailEnd/>
          </a:ln>
        </p:spPr>
      </p:sp>
      <p:sp>
        <p:nvSpPr>
          <p:cNvPr id="94213" name="Rectangle 5"/>
          <p:cNvSpPr>
            <a:spLocks noGrp="1" noChangeArrowheads="1"/>
          </p:cNvSpPr>
          <p:nvPr>
            <p:ph type="body" sz="quarter" idx="3"/>
          </p:nvPr>
        </p:nvSpPr>
        <p:spPr bwMode="auto">
          <a:xfrm>
            <a:off x="700088" y="4416425"/>
            <a:ext cx="5610225" cy="4181475"/>
          </a:xfrm>
          <a:prstGeom prst="rect">
            <a:avLst/>
          </a:prstGeom>
          <a:noFill/>
          <a:ln w="9525">
            <a:noFill/>
            <a:miter lim="800000"/>
            <a:headEnd/>
            <a:tailEnd/>
          </a:ln>
        </p:spPr>
        <p:txBody>
          <a:bodyPr vert="horz" wrap="square" lIns="89447" tIns="44724" rIns="89447" bIns="44724" numCol="1" anchor="t" anchorCtr="0" compatLnSpc="1">
            <a:prstTxWarp prst="textNoShape">
              <a:avLst/>
            </a:prstTxWarp>
          </a:bodyPr>
          <a:lstStyle/>
          <a:p>
            <a:pPr lvl="0"/>
            <a:r>
              <a:rPr lang="zh-CN" altLang="en-US" noProof="0" smtClean="0"/>
              <a:t>单击此处编辑母版文本样式</a:t>
            </a:r>
            <a:endParaRPr lang="en-US" altLang="zh-CN" noProof="0" smtClean="0"/>
          </a:p>
          <a:p>
            <a:pPr lvl="1"/>
            <a:r>
              <a:rPr lang="zh-CN" altLang="en-US" noProof="0" smtClean="0"/>
              <a:t>第二级</a:t>
            </a:r>
            <a:endParaRPr lang="en-US" altLang="zh-CN" noProof="0" smtClean="0"/>
          </a:p>
          <a:p>
            <a:pPr lvl="2"/>
            <a:r>
              <a:rPr lang="zh-CN" altLang="en-US" noProof="0" smtClean="0"/>
              <a:t>第三级</a:t>
            </a:r>
            <a:endParaRPr lang="en-US" altLang="zh-CN" noProof="0" smtClean="0"/>
          </a:p>
          <a:p>
            <a:pPr lvl="3"/>
            <a:r>
              <a:rPr lang="zh-CN" altLang="en-US" noProof="0" smtClean="0"/>
              <a:t>第四级</a:t>
            </a:r>
            <a:endParaRPr lang="en-US" altLang="zh-CN" noProof="0" smtClean="0"/>
          </a:p>
          <a:p>
            <a:pPr lvl="4"/>
            <a:r>
              <a:rPr lang="zh-CN" altLang="en-US" noProof="0" smtClean="0"/>
              <a:t>第五级</a:t>
            </a:r>
            <a:endParaRPr lang="en-US" altLang="zh-CN" noProof="0" smtClean="0"/>
          </a:p>
        </p:txBody>
      </p:sp>
      <p:sp>
        <p:nvSpPr>
          <p:cNvPr id="942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89447" tIns="44724" rIns="89447" bIns="44724" numCol="1" anchor="b" anchorCtr="0" compatLnSpc="1">
            <a:prstTxWarp prst="textNoShape">
              <a:avLst/>
            </a:prstTxWarp>
          </a:bodyPr>
          <a:lstStyle>
            <a:lvl1pPr defTabSz="893763">
              <a:defRPr sz="1100" b="0">
                <a:latin typeface="Arial" pitchFamily="34" charset="0"/>
                <a:ea typeface="宋体" pitchFamily="2" charset="-122"/>
              </a:defRPr>
            </a:lvl1pPr>
          </a:lstStyle>
          <a:p>
            <a:pPr>
              <a:defRPr/>
            </a:pPr>
            <a:endParaRPr lang="en-US" altLang="zh-CN"/>
          </a:p>
        </p:txBody>
      </p:sp>
      <p:sp>
        <p:nvSpPr>
          <p:cNvPr id="942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89447" tIns="44724" rIns="89447" bIns="44724" numCol="1" anchor="b" anchorCtr="0" compatLnSpc="1">
            <a:prstTxWarp prst="textNoShape">
              <a:avLst/>
            </a:prstTxWarp>
          </a:bodyPr>
          <a:lstStyle>
            <a:lvl1pPr algn="r" defTabSz="893763">
              <a:defRPr sz="1100" b="0">
                <a:latin typeface="Arial" pitchFamily="34" charset="0"/>
                <a:ea typeface="宋体" pitchFamily="2" charset="-122"/>
              </a:defRPr>
            </a:lvl1pPr>
          </a:lstStyle>
          <a:p>
            <a:pPr>
              <a:defRPr/>
            </a:pPr>
            <a:fld id="{4E004671-B3C4-4B68-B44C-7FAF57C5DEEB}" type="slidenum">
              <a:rPr lang="en-US" altLang="zh-CN"/>
              <a:pPr>
                <a:defRPr/>
              </a:pPr>
              <a:t>‹#›</a:t>
            </a:fld>
            <a:endParaRPr lang="en-US" altLang="zh-CN"/>
          </a:p>
        </p:txBody>
      </p:sp>
    </p:spTree>
    <p:extLst>
      <p:ext uri="{BB962C8B-B14F-4D97-AF65-F5344CB8AC3E}">
        <p14:creationId xmlns="" xmlns:p14="http://schemas.microsoft.com/office/powerpoint/2010/main" val="27164902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charset="-122"/>
        <a:cs typeface="宋体" charset="-122"/>
      </a:defRPr>
    </a:lvl1pPr>
    <a:lvl2pPr marL="457200" algn="l" rtl="0" eaLnBrk="0" fontAlgn="base" hangingPunct="0">
      <a:spcBef>
        <a:spcPct val="30000"/>
      </a:spcBef>
      <a:spcAft>
        <a:spcPct val="0"/>
      </a:spcAft>
      <a:defRPr sz="1200" kern="1200">
        <a:solidFill>
          <a:schemeClr val="tx1"/>
        </a:solidFill>
        <a:latin typeface="Arial" charset="0"/>
        <a:ea typeface="宋体" charset="-122"/>
        <a:cs typeface="宋体" charset="-122"/>
      </a:defRPr>
    </a:lvl2pPr>
    <a:lvl3pPr marL="914400" algn="l" rtl="0" eaLnBrk="0" fontAlgn="base" hangingPunct="0">
      <a:spcBef>
        <a:spcPct val="30000"/>
      </a:spcBef>
      <a:spcAft>
        <a:spcPct val="0"/>
      </a:spcAft>
      <a:defRPr sz="1200" kern="1200">
        <a:solidFill>
          <a:schemeClr val="tx1"/>
        </a:solidFill>
        <a:latin typeface="Arial" charset="0"/>
        <a:ea typeface="宋体" charset="-122"/>
        <a:cs typeface="宋体" charset="-122"/>
      </a:defRPr>
    </a:lvl3pPr>
    <a:lvl4pPr marL="1371600" algn="l" rtl="0" eaLnBrk="0" fontAlgn="base" hangingPunct="0">
      <a:spcBef>
        <a:spcPct val="30000"/>
      </a:spcBef>
      <a:spcAft>
        <a:spcPct val="0"/>
      </a:spcAft>
      <a:defRPr sz="1200" kern="1200">
        <a:solidFill>
          <a:schemeClr val="tx1"/>
        </a:solidFill>
        <a:latin typeface="Arial" charset="0"/>
        <a:ea typeface="宋体" charset="-122"/>
        <a:cs typeface="宋体" charset="-122"/>
      </a:defRPr>
    </a:lvl4pPr>
    <a:lvl5pPr marL="1828800" algn="l" rtl="0" eaLnBrk="0" fontAlgn="base" hangingPunct="0">
      <a:spcBef>
        <a:spcPct val="30000"/>
      </a:spcBef>
      <a:spcAft>
        <a:spcPct val="0"/>
      </a:spcAft>
      <a:defRPr sz="1200" kern="1200">
        <a:solidFill>
          <a:schemeClr val="tx1"/>
        </a:solidFill>
        <a:latin typeface="Arial" charset="0"/>
        <a:ea typeface="宋体" charset="-122"/>
        <a:cs typeface="宋体" charset="-122"/>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p:sp>
      <p:sp>
        <p:nvSpPr>
          <p:cNvPr id="61443" name="Rectangle 3"/>
          <p:cNvSpPr>
            <a:spLocks noGrp="1" noRot="1" noChangeAspect="1" noChangeArrowheads="1"/>
          </p:cNvSpPr>
          <p:nvPr>
            <p:ph type="body" idx="1"/>
          </p:nvPr>
        </p:nvSpPr>
        <p:spPr>
          <a:noFill/>
          <a:ln/>
        </p:spPr>
        <p:txBody>
          <a:bodyPr/>
          <a:lstStyle/>
          <a:p>
            <a:endParaRPr lang="zh-CN" altLang="en-US" sz="1100" dirty="0" smtClean="0">
              <a:latin typeface="黑体" pitchFamily="49" charset="-122"/>
              <a:ea typeface="黑体" pitchFamily="49"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幻灯片图像占位符 1"/>
          <p:cNvSpPr>
            <a:spLocks noGrp="1" noRot="1" noChangeAspect="1" noTextEdit="1"/>
          </p:cNvSpPr>
          <p:nvPr>
            <p:ph type="sldImg"/>
          </p:nvPr>
        </p:nvSpPr>
        <p:spPr/>
      </p:sp>
      <p:sp>
        <p:nvSpPr>
          <p:cNvPr id="68611" name="备注占位符 2"/>
          <p:cNvSpPr>
            <a:spLocks noGrp="1"/>
          </p:cNvSpPr>
          <p:nvPr>
            <p:ph type="body" idx="1"/>
          </p:nvPr>
        </p:nvSpPr>
        <p:spPr>
          <a:noFill/>
          <a:ln/>
        </p:spPr>
        <p:txBody>
          <a:bodyPr/>
          <a:lstStyle/>
          <a:p>
            <a:pPr>
              <a:lnSpc>
                <a:spcPct val="90000"/>
              </a:lnSpc>
            </a:pPr>
            <a:endParaRPr lang="zh-CN" altLang="en-US" dirty="0" smtClean="0">
              <a:latin typeface="Arial" charset="0"/>
            </a:endParaRPr>
          </a:p>
        </p:txBody>
      </p:sp>
      <p:sp>
        <p:nvSpPr>
          <p:cNvPr id="68612" name="灯片编号占位符 3"/>
          <p:cNvSpPr>
            <a:spLocks noGrp="1"/>
          </p:cNvSpPr>
          <p:nvPr>
            <p:ph type="sldNum" sz="quarter" idx="5"/>
          </p:nvPr>
        </p:nvSpPr>
        <p:spPr>
          <a:noFill/>
        </p:spPr>
        <p:txBody>
          <a:bodyPr/>
          <a:lstStyle/>
          <a:p>
            <a:fld id="{044CB865-1529-4502-92B6-668AD57A135B}" type="slidenum">
              <a:rPr lang="en-US" altLang="zh-CN" smtClean="0">
                <a:latin typeface="Arial" charset="0"/>
              </a:rPr>
              <a:pPr/>
              <a:t>24</a:t>
            </a:fld>
            <a:endParaRPr lang="en-US" altLang="zh-CN"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noFill/>
          <a:ln/>
        </p:spPr>
        <p:txBody>
          <a:bodyPr/>
          <a:lstStyle/>
          <a:p>
            <a:pPr>
              <a:lnSpc>
                <a:spcPct val="90000"/>
              </a:lnSpc>
            </a:pPr>
            <a:r>
              <a:rPr lang="en-US" altLang="zh-CN" sz="1200" kern="1200" dirty="0" smtClean="0">
                <a:solidFill>
                  <a:schemeClr val="tx1"/>
                </a:solidFill>
                <a:latin typeface="Arial" charset="0"/>
                <a:ea typeface="宋体" charset="-122"/>
                <a:cs typeface="宋体" charset="-122"/>
              </a:rPr>
              <a:t>Pension Replacement</a:t>
            </a:r>
            <a:r>
              <a:rPr lang="en-US" altLang="zh-CN" sz="1200" kern="1200" baseline="0" dirty="0" smtClean="0">
                <a:solidFill>
                  <a:schemeClr val="tx1"/>
                </a:solidFill>
                <a:latin typeface="Arial" charset="0"/>
                <a:ea typeface="宋体" charset="-122"/>
                <a:cs typeface="宋体" charset="-122"/>
              </a:rPr>
              <a:t> Rate=Retirement income</a:t>
            </a:r>
            <a:r>
              <a:rPr lang="en-US" altLang="zh-CN" sz="1200" dirty="0" smtClean="0">
                <a:solidFill>
                  <a:srgbClr val="0070C0"/>
                </a:solidFill>
                <a:ea typeface="黑体" pitchFamily="49" charset="-122"/>
              </a:rPr>
              <a:t> ÷Income before retirement×100%</a:t>
            </a:r>
            <a:endParaRPr lang="en-US" altLang="zh-CN" sz="1200" kern="1200" dirty="0" smtClean="0">
              <a:solidFill>
                <a:schemeClr val="tx1"/>
              </a:solidFill>
              <a:latin typeface="Arial" charset="0"/>
              <a:ea typeface="宋体" charset="-122"/>
              <a:cs typeface="宋体" charset="-122"/>
            </a:endParaRPr>
          </a:p>
          <a:p>
            <a:pPr>
              <a:lnSpc>
                <a:spcPct val="90000"/>
              </a:lnSpc>
            </a:pPr>
            <a:r>
              <a:rPr lang="zh-CN" altLang="en-US" sz="1200" kern="1200" dirty="0" smtClean="0">
                <a:solidFill>
                  <a:schemeClr val="tx1"/>
                </a:solidFill>
                <a:latin typeface="Arial" charset="0"/>
                <a:ea typeface="宋体" charset="-122"/>
                <a:cs typeface="宋体" charset="-122"/>
              </a:rPr>
              <a:t>养老金替代率，是指劳动者退休时的养老金领取水平与退休前工资收入水平之间的比率。</a:t>
            </a:r>
            <a:endParaRPr lang="zh-CN" altLang="en-US" dirty="0" smtClean="0">
              <a:latin typeface="Arial" charset="0"/>
            </a:endParaRPr>
          </a:p>
        </p:txBody>
      </p:sp>
      <p:sp>
        <p:nvSpPr>
          <p:cNvPr id="69636" name="灯片编号占位符 3"/>
          <p:cNvSpPr>
            <a:spLocks noGrp="1"/>
          </p:cNvSpPr>
          <p:nvPr>
            <p:ph type="sldNum" sz="quarter" idx="5"/>
          </p:nvPr>
        </p:nvSpPr>
        <p:spPr>
          <a:noFill/>
        </p:spPr>
        <p:txBody>
          <a:bodyPr/>
          <a:lstStyle/>
          <a:p>
            <a:fld id="{A75835ED-FE9B-40D7-A49C-243B836B2A6A}" type="slidenum">
              <a:rPr lang="en-US" altLang="zh-CN" smtClean="0">
                <a:latin typeface="Arial" charset="0"/>
              </a:rPr>
              <a:pPr/>
              <a:t>25</a:t>
            </a:fld>
            <a:endParaRPr lang="en-US" altLang="zh-CN"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1"/>
          <p:cNvSpPr>
            <a:spLocks noGrp="1" noRot="1" noChangeAspect="1" noTextEdit="1"/>
          </p:cNvSpPr>
          <p:nvPr>
            <p:ph type="sldImg"/>
          </p:nvPr>
        </p:nvSpPr>
        <p:spPr/>
      </p:sp>
      <p:sp>
        <p:nvSpPr>
          <p:cNvPr id="70659" name="备注占位符 2"/>
          <p:cNvSpPr>
            <a:spLocks noGrp="1"/>
          </p:cNvSpPr>
          <p:nvPr>
            <p:ph type="body" idx="1"/>
          </p:nvPr>
        </p:nvSpPr>
        <p:spPr>
          <a:noFill/>
          <a:ln/>
        </p:spPr>
        <p:txBody>
          <a:bodyPr/>
          <a:lstStyle/>
          <a:p>
            <a:endParaRPr lang="zh-CN" altLang="en-US" sz="1100" dirty="0" smtClean="0">
              <a:latin typeface="黑体" pitchFamily="49" charset="-122"/>
              <a:ea typeface="黑体" pitchFamily="49" charset="-122"/>
            </a:endParaRPr>
          </a:p>
        </p:txBody>
      </p:sp>
      <p:sp>
        <p:nvSpPr>
          <p:cNvPr id="70660" name="灯片编号占位符 3"/>
          <p:cNvSpPr txBox="1">
            <a:spLocks noGrp="1"/>
          </p:cNvSpPr>
          <p:nvPr/>
        </p:nvSpPr>
        <p:spPr bwMode="auto">
          <a:xfrm>
            <a:off x="3970339" y="8829676"/>
            <a:ext cx="3036887" cy="463550"/>
          </a:xfrm>
          <a:prstGeom prst="rect">
            <a:avLst/>
          </a:prstGeom>
          <a:noFill/>
          <a:ln w="9525">
            <a:noFill/>
            <a:miter lim="800000"/>
            <a:headEnd/>
            <a:tailEnd/>
          </a:ln>
        </p:spPr>
        <p:txBody>
          <a:bodyPr lIns="93177" tIns="46589" rIns="93177" bIns="46589" anchor="b"/>
          <a:lstStyle/>
          <a:p>
            <a:fld id="{7DD9B3DD-F488-476A-80B4-4B428CA304C3}" type="slidenum">
              <a:rPr lang="en-US" altLang="zh-CN"/>
              <a:pPr/>
              <a:t>26</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1654175" y="358775"/>
            <a:ext cx="3673475" cy="2754313"/>
          </a:xfrm>
        </p:spPr>
      </p:sp>
      <p:sp>
        <p:nvSpPr>
          <p:cNvPr id="72707" name="Notes Placeholder 2"/>
          <p:cNvSpPr>
            <a:spLocks noGrp="1"/>
          </p:cNvSpPr>
          <p:nvPr>
            <p:ph type="body" idx="1"/>
          </p:nvPr>
        </p:nvSpPr>
        <p:spPr>
          <a:xfrm>
            <a:off x="920751" y="3636963"/>
            <a:ext cx="5608638" cy="5257800"/>
          </a:xfrm>
          <a:noFill/>
          <a:ln/>
        </p:spPr>
        <p:txBody>
          <a:bodyPr/>
          <a:lstStyle/>
          <a:p>
            <a:pPr>
              <a:lnSpc>
                <a:spcPct val="130000"/>
              </a:lnSpc>
            </a:pPr>
            <a:endParaRPr lang="en-US" altLang="zh-CN" dirty="0" smtClean="0">
              <a:latin typeface="Arial" charset="0"/>
            </a:endParaRPr>
          </a:p>
        </p:txBody>
      </p:sp>
      <p:sp>
        <p:nvSpPr>
          <p:cNvPr id="72708" name="Slide Number Placeholder 3"/>
          <p:cNvSpPr>
            <a:spLocks noGrp="1"/>
          </p:cNvSpPr>
          <p:nvPr>
            <p:ph type="sldNum" sz="quarter" idx="5"/>
          </p:nvPr>
        </p:nvSpPr>
        <p:spPr>
          <a:noFill/>
        </p:spPr>
        <p:txBody>
          <a:bodyPr/>
          <a:lstStyle/>
          <a:p>
            <a:fld id="{E49495CE-B01B-43BA-B080-65957AC5CD8C}" type="slidenum">
              <a:rPr lang="nl-NL" altLang="zh-CN" smtClean="0">
                <a:latin typeface="Arial" charset="0"/>
              </a:rPr>
              <a:pPr/>
              <a:t>27</a:t>
            </a:fld>
            <a:endParaRPr lang="nl-NL" altLang="zh-CN"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幻灯片图像占位符 1"/>
          <p:cNvSpPr>
            <a:spLocks noGrp="1" noRot="1" noChangeAspect="1" noTextEdit="1"/>
          </p:cNvSpPr>
          <p:nvPr>
            <p:ph type="sldImg"/>
          </p:nvPr>
        </p:nvSpPr>
        <p:spPr/>
      </p:sp>
      <p:sp>
        <p:nvSpPr>
          <p:cNvPr id="71683" name="备注占位符 2"/>
          <p:cNvSpPr>
            <a:spLocks noGrp="1"/>
          </p:cNvSpPr>
          <p:nvPr>
            <p:ph type="body" idx="1"/>
          </p:nvPr>
        </p:nvSpPr>
        <p:spPr>
          <a:noFill/>
          <a:ln/>
        </p:spPr>
        <p:txBody>
          <a:bodyPr/>
          <a:lstStyle/>
          <a:p>
            <a:pPr>
              <a:spcBef>
                <a:spcPct val="20000"/>
              </a:spcBef>
              <a:buFontTx/>
              <a:buChar char="•"/>
            </a:pPr>
            <a:r>
              <a:rPr lang="en-US" altLang="zh-CN" sz="1100" dirty="0" smtClean="0">
                <a:latin typeface="Arial" pitchFamily="34" charset="0"/>
                <a:cs typeface="Arial" pitchFamily="34" charset="0"/>
                <a:sym typeface="宋体" pitchFamily="2" charset="-122"/>
              </a:rPr>
              <a:t>Listening to</a:t>
            </a:r>
            <a:r>
              <a:rPr lang="en-US" altLang="zh-CN" sz="1100" baseline="0" dirty="0" smtClean="0">
                <a:latin typeface="Arial" pitchFamily="34" charset="0"/>
                <a:cs typeface="Arial" pitchFamily="34" charset="0"/>
                <a:sym typeface="宋体" pitchFamily="2" charset="-122"/>
              </a:rPr>
              <a:t> customers</a:t>
            </a:r>
            <a:endParaRPr lang="en-US" altLang="zh-CN" sz="1100" dirty="0" smtClean="0">
              <a:latin typeface="Arial" pitchFamily="34" charset="0"/>
              <a:cs typeface="Arial" pitchFamily="34" charset="0"/>
              <a:sym typeface="宋体" pitchFamily="2" charset="-122"/>
            </a:endParaRPr>
          </a:p>
          <a:p>
            <a:pPr marL="742950" lvl="1" indent="-285750">
              <a:spcBef>
                <a:spcPct val="20000"/>
              </a:spcBef>
              <a:buFont typeface="Arial" charset="0"/>
              <a:buChar char="–"/>
            </a:pPr>
            <a:r>
              <a:rPr lang="en-US" altLang="zh-CN" sz="1100" dirty="0" smtClean="0">
                <a:latin typeface="Arial" pitchFamily="34" charset="0"/>
                <a:cs typeface="Arial" pitchFamily="34" charset="0"/>
                <a:sym typeface="宋体" pitchFamily="2" charset="-122"/>
              </a:rPr>
              <a:t>Do customer</a:t>
            </a:r>
            <a:r>
              <a:rPr lang="en-US" altLang="zh-CN" sz="1100" baseline="0" dirty="0" smtClean="0">
                <a:latin typeface="Arial" pitchFamily="34" charset="0"/>
                <a:cs typeface="Arial" pitchFamily="34" charset="0"/>
                <a:sym typeface="宋体" pitchFamily="2" charset="-122"/>
              </a:rPr>
              <a:t> survey regularly, such as this retirement readiness index survey, and NPS survey which we have done for three times.</a:t>
            </a:r>
            <a:endParaRPr lang="en-US" altLang="zh-CN" sz="1100" dirty="0" smtClean="0">
              <a:latin typeface="Arial" pitchFamily="34" charset="0"/>
              <a:cs typeface="Arial" pitchFamily="34" charset="0"/>
              <a:sym typeface="宋体" pitchFamily="2" charset="-122"/>
            </a:endParaRPr>
          </a:p>
          <a:p>
            <a:pPr>
              <a:spcBef>
                <a:spcPct val="20000"/>
              </a:spcBef>
              <a:buFontTx/>
              <a:buChar char="•"/>
            </a:pPr>
            <a:r>
              <a:rPr lang="en-US" altLang="zh-CN" sz="1100" dirty="0" smtClean="0">
                <a:latin typeface="Arial" pitchFamily="34" charset="0"/>
                <a:cs typeface="Arial" pitchFamily="34" charset="0"/>
                <a:sym typeface="宋体" pitchFamily="2" charset="-122"/>
              </a:rPr>
              <a:t>Communicating</a:t>
            </a:r>
            <a:r>
              <a:rPr lang="en-US" altLang="zh-CN" sz="1100" baseline="0" dirty="0" smtClean="0">
                <a:latin typeface="Arial" pitchFamily="34" charset="0"/>
                <a:cs typeface="Arial" pitchFamily="34" charset="0"/>
                <a:sym typeface="宋体" pitchFamily="2" charset="-122"/>
              </a:rPr>
              <a:t> with customers</a:t>
            </a:r>
            <a:endParaRPr lang="zh-CN" altLang="en-US" sz="1100" dirty="0" smtClean="0">
              <a:latin typeface="Arial" pitchFamily="34" charset="0"/>
              <a:cs typeface="Arial" pitchFamily="34" charset="0"/>
              <a:sym typeface="宋体" pitchFamily="2" charset="-122"/>
            </a:endParaRPr>
          </a:p>
          <a:p>
            <a:pPr marL="742950" lvl="1" indent="-285750">
              <a:spcBef>
                <a:spcPct val="20000"/>
              </a:spcBef>
              <a:buFont typeface="Arial" charset="0"/>
              <a:buChar char="–"/>
            </a:pPr>
            <a:r>
              <a:rPr lang="en-US" altLang="zh-CN" sz="1100" dirty="0" smtClean="0">
                <a:latin typeface="Arial" pitchFamily="34" charset="0"/>
                <a:cs typeface="Arial" pitchFamily="34" charset="0"/>
                <a:sym typeface="宋体" pitchFamily="2" charset="-122"/>
              </a:rPr>
              <a:t>Increase customers' awareness on retirement</a:t>
            </a:r>
            <a:r>
              <a:rPr lang="en-US" altLang="zh-CN" sz="1100" baseline="0" dirty="0" smtClean="0">
                <a:latin typeface="Arial" pitchFamily="34" charset="0"/>
                <a:cs typeface="Arial" pitchFamily="34" charset="0"/>
                <a:sym typeface="宋体" pitchFamily="2" charset="-122"/>
              </a:rPr>
              <a:t> financial planning by daily communication by agents/financial advisors/business partners with customers.</a:t>
            </a:r>
            <a:endParaRPr lang="en-US" altLang="zh-CN" sz="1100" dirty="0" smtClean="0">
              <a:latin typeface="Arial" pitchFamily="34" charset="0"/>
              <a:cs typeface="Arial" pitchFamily="34" charset="0"/>
              <a:sym typeface="宋体" pitchFamily="2" charset="-122"/>
            </a:endParaRPr>
          </a:p>
          <a:p>
            <a:pPr marL="742950" lvl="1" indent="-285750">
              <a:spcBef>
                <a:spcPct val="20000"/>
              </a:spcBef>
              <a:buFont typeface="Arial" charset="0"/>
              <a:buChar char="–"/>
            </a:pPr>
            <a:r>
              <a:rPr lang="en-US" altLang="zh-CN" sz="1100" dirty="0" smtClean="0">
                <a:latin typeface="Arial" pitchFamily="34" charset="0"/>
                <a:cs typeface="Arial" pitchFamily="34" charset="0"/>
                <a:sym typeface="宋体" pitchFamily="2" charset="-122"/>
              </a:rPr>
              <a:t>Cooperate</a:t>
            </a:r>
            <a:r>
              <a:rPr lang="en-US" altLang="zh-CN" sz="1100" baseline="0" dirty="0" smtClean="0">
                <a:latin typeface="Arial" pitchFamily="34" charset="0"/>
                <a:cs typeface="Arial" pitchFamily="34" charset="0"/>
                <a:sym typeface="宋体" pitchFamily="2" charset="-122"/>
              </a:rPr>
              <a:t> with employers, and offer financial training to employees.</a:t>
            </a:r>
            <a:endParaRPr lang="en-US" altLang="zh-CN" sz="1100" dirty="0" smtClean="0">
              <a:latin typeface="Arial" pitchFamily="34" charset="0"/>
              <a:cs typeface="Arial" pitchFamily="34" charset="0"/>
              <a:sym typeface="宋体" pitchFamily="2" charset="-122"/>
            </a:endParaRPr>
          </a:p>
          <a:p>
            <a:pPr marL="742950" lvl="1" indent="-285750">
              <a:spcBef>
                <a:spcPct val="20000"/>
              </a:spcBef>
              <a:buFont typeface="Arial" charset="0"/>
              <a:buChar char="–"/>
            </a:pPr>
            <a:r>
              <a:rPr lang="en-US" altLang="zh-CN" sz="1100" dirty="0" smtClean="0">
                <a:latin typeface="Arial" pitchFamily="34" charset="0"/>
                <a:cs typeface="Arial" pitchFamily="34" charset="0"/>
                <a:sym typeface="宋体" pitchFamily="2" charset="-122"/>
              </a:rPr>
              <a:t>Call for action</a:t>
            </a:r>
            <a:r>
              <a:rPr lang="en-US" altLang="zh-CN" sz="1100" baseline="0" dirty="0" smtClean="0">
                <a:latin typeface="Arial" pitchFamily="34" charset="0"/>
                <a:cs typeface="Arial" pitchFamily="34" charset="0"/>
                <a:sym typeface="宋体" pitchFamily="2" charset="-122"/>
              </a:rPr>
              <a:t> of retirement planning via mass media and other promotion activity</a:t>
            </a:r>
            <a:endParaRPr lang="en-US" altLang="zh-CN" sz="1100" dirty="0" smtClean="0">
              <a:latin typeface="Arial" pitchFamily="34" charset="0"/>
              <a:cs typeface="Arial" pitchFamily="34" charset="0"/>
              <a:sym typeface="宋体" pitchFamily="2" charset="-122"/>
            </a:endParaRPr>
          </a:p>
          <a:p>
            <a:pPr>
              <a:spcBef>
                <a:spcPct val="20000"/>
              </a:spcBef>
              <a:buFontTx/>
              <a:buChar char="•"/>
            </a:pPr>
            <a:r>
              <a:rPr lang="en-US" altLang="zh-CN" sz="1100" dirty="0" smtClean="0">
                <a:latin typeface="Arial" pitchFamily="34" charset="0"/>
                <a:cs typeface="Arial" pitchFamily="34" charset="0"/>
                <a:sym typeface="宋体" pitchFamily="2" charset="-122"/>
              </a:rPr>
              <a:t>Developing products which satisfy</a:t>
            </a:r>
            <a:r>
              <a:rPr lang="en-US" altLang="zh-CN" sz="1100" baseline="0" dirty="0" smtClean="0">
                <a:latin typeface="Arial" pitchFamily="34" charset="0"/>
                <a:cs typeface="Arial" pitchFamily="34" charset="0"/>
                <a:sym typeface="宋体" pitchFamily="2" charset="-122"/>
              </a:rPr>
              <a:t> customers’ needs</a:t>
            </a:r>
            <a:endParaRPr lang="zh-CN" altLang="en-US" sz="1100" dirty="0" smtClean="0">
              <a:latin typeface="Arial" pitchFamily="34" charset="0"/>
              <a:cs typeface="Arial" pitchFamily="34" charset="0"/>
              <a:sym typeface="宋体" pitchFamily="2" charset="-122"/>
            </a:endParaRPr>
          </a:p>
          <a:p>
            <a:pPr marL="742950" marR="0" lvl="1" indent="-285750" algn="l" defTabSz="914400" rtl="0" eaLnBrk="0" fontAlgn="base" latinLnBrk="0" hangingPunct="0">
              <a:lnSpc>
                <a:spcPct val="100000"/>
              </a:lnSpc>
              <a:spcBef>
                <a:spcPct val="20000"/>
              </a:spcBef>
              <a:spcAft>
                <a:spcPct val="0"/>
              </a:spcAft>
              <a:buClrTx/>
              <a:buSzTx/>
              <a:buFont typeface="Arial" charset="0"/>
              <a:buChar char="–"/>
              <a:tabLst/>
              <a:defRPr/>
            </a:pPr>
            <a:r>
              <a:rPr lang="en-US" altLang="zh-CN" sz="1100" dirty="0" err="1" smtClean="0">
                <a:latin typeface="Arial" pitchFamily="34" charset="0"/>
                <a:cs typeface="Arial" pitchFamily="34" charset="0"/>
                <a:sym typeface="宋体" pitchFamily="2" charset="-122"/>
              </a:rPr>
              <a:t>Aegon</a:t>
            </a:r>
            <a:r>
              <a:rPr lang="en-US" altLang="zh-CN" sz="1100" dirty="0" smtClean="0">
                <a:latin typeface="Arial" pitchFamily="34" charset="0"/>
                <a:cs typeface="Arial" pitchFamily="34" charset="0"/>
                <a:sym typeface="宋体" pitchFamily="2" charset="-122"/>
              </a:rPr>
              <a:t> provides many products</a:t>
            </a:r>
            <a:r>
              <a:rPr lang="en-US" altLang="zh-CN" sz="1100" baseline="0" dirty="0" smtClean="0">
                <a:latin typeface="Arial" pitchFamily="34" charset="0"/>
                <a:cs typeface="Arial" pitchFamily="34" charset="0"/>
                <a:sym typeface="宋体" pitchFamily="2" charset="-122"/>
              </a:rPr>
              <a:t> to support customers’ retirement planning, such as annuities, variable annuities, individual and group pension in America, Britain and Netherland.</a:t>
            </a:r>
            <a:endParaRPr lang="en-US" altLang="zh-CN" sz="1100" dirty="0" smtClean="0">
              <a:latin typeface="Arial" pitchFamily="34" charset="0"/>
              <a:cs typeface="Arial" pitchFamily="34" charset="0"/>
              <a:sym typeface="宋体" pitchFamily="2" charset="-122"/>
            </a:endParaRPr>
          </a:p>
          <a:p>
            <a:pPr marL="742950" lvl="1" indent="-285750">
              <a:spcBef>
                <a:spcPct val="20000"/>
              </a:spcBef>
              <a:buFont typeface="Arial" charset="0"/>
              <a:buChar char="–"/>
            </a:pPr>
            <a:r>
              <a:rPr lang="en-US" altLang="zh-CN" sz="1100" dirty="0" smtClean="0">
                <a:latin typeface="Arial" pitchFamily="34" charset="0"/>
                <a:cs typeface="Arial" pitchFamily="34" charset="0"/>
                <a:sym typeface="宋体" pitchFamily="2" charset="-122"/>
              </a:rPr>
              <a:t>Based on </a:t>
            </a:r>
            <a:r>
              <a:rPr lang="en-US" altLang="zh-CN" sz="1100" dirty="0" err="1" smtClean="0">
                <a:latin typeface="Arial" pitchFamily="34" charset="0"/>
                <a:cs typeface="Arial" pitchFamily="34" charset="0"/>
                <a:sym typeface="宋体" pitchFamily="2" charset="-122"/>
              </a:rPr>
              <a:t>Aegon’s</a:t>
            </a:r>
            <a:r>
              <a:rPr lang="en-US" altLang="zh-CN" sz="1100" dirty="0" smtClean="0">
                <a:latin typeface="Arial" pitchFamily="34" charset="0"/>
                <a:cs typeface="Arial" pitchFamily="34" charset="0"/>
                <a:sym typeface="宋体" pitchFamily="2" charset="-122"/>
              </a:rPr>
              <a:t> rich experience, </a:t>
            </a:r>
            <a:r>
              <a:rPr lang="en-US" altLang="zh-CN" sz="1100" dirty="0" err="1" smtClean="0">
                <a:latin typeface="Arial" pitchFamily="34" charset="0"/>
                <a:cs typeface="Arial" pitchFamily="34" charset="0"/>
                <a:sym typeface="宋体" pitchFamily="2" charset="-122"/>
              </a:rPr>
              <a:t>Aegon-Cnooc</a:t>
            </a:r>
            <a:r>
              <a:rPr lang="en-US" altLang="zh-CN" sz="1100" dirty="0" smtClean="0">
                <a:latin typeface="Arial" pitchFamily="34" charset="0"/>
                <a:cs typeface="Arial" pitchFamily="34" charset="0"/>
                <a:sym typeface="宋体" pitchFamily="2" charset="-122"/>
              </a:rPr>
              <a:t> is also</a:t>
            </a:r>
            <a:r>
              <a:rPr lang="en-US" altLang="zh-CN" sz="1100" baseline="0" dirty="0" smtClean="0">
                <a:latin typeface="Arial" pitchFamily="34" charset="0"/>
                <a:cs typeface="Arial" pitchFamily="34" charset="0"/>
                <a:sym typeface="宋体" pitchFamily="2" charset="-122"/>
              </a:rPr>
              <a:t> actively developing different kinds of products to support customers’ retirement planning, such as:</a:t>
            </a:r>
            <a:endParaRPr lang="en-US" altLang="zh-CN" sz="1100" dirty="0" smtClean="0">
              <a:latin typeface="Arial" pitchFamily="34" charset="0"/>
              <a:cs typeface="Arial" pitchFamily="34" charset="0"/>
              <a:sym typeface="宋体" pitchFamily="2" charset="-122"/>
            </a:endParaRPr>
          </a:p>
          <a:p>
            <a:pPr marL="1200150" marR="0" lvl="2" indent="-285750" algn="l" defTabSz="914400" rtl="0" eaLnBrk="0" fontAlgn="base" latinLnBrk="0" hangingPunct="0">
              <a:lnSpc>
                <a:spcPct val="100000"/>
              </a:lnSpc>
              <a:spcBef>
                <a:spcPct val="20000"/>
              </a:spcBef>
              <a:spcAft>
                <a:spcPct val="0"/>
              </a:spcAft>
              <a:buClrTx/>
              <a:buSzTx/>
              <a:buFont typeface="Wingdings" pitchFamily="2" charset="2"/>
              <a:buChar char="ü"/>
              <a:tabLst/>
              <a:defRPr/>
            </a:pPr>
            <a:r>
              <a:rPr lang="en-US" sz="1100" dirty="0" smtClean="0"/>
              <a:t>Endowment</a:t>
            </a:r>
            <a:endParaRPr lang="zh-CN" altLang="en-US" sz="1100" dirty="0" smtClean="0">
              <a:latin typeface="Arial" pitchFamily="34" charset="0"/>
              <a:cs typeface="Arial" pitchFamily="34" charset="0"/>
              <a:sym typeface="宋体" pitchFamily="2" charset="-122"/>
            </a:endParaRPr>
          </a:p>
          <a:p>
            <a:pPr marL="1200150" lvl="2" indent="-285750">
              <a:spcBef>
                <a:spcPct val="20000"/>
              </a:spcBef>
              <a:buFont typeface="Wingdings" pitchFamily="2" charset="2"/>
              <a:buChar char="ü"/>
            </a:pPr>
            <a:r>
              <a:rPr lang="en-US" altLang="zh-CN" sz="1100" dirty="0" smtClean="0">
                <a:latin typeface="Arial" pitchFamily="34" charset="0"/>
                <a:cs typeface="Arial" pitchFamily="34" charset="0"/>
                <a:sym typeface="宋体" pitchFamily="2" charset="-122"/>
              </a:rPr>
              <a:t>Annuity</a:t>
            </a:r>
            <a:endParaRPr lang="zh-CN" altLang="en-US" sz="1100" dirty="0" smtClean="0">
              <a:latin typeface="Arial" pitchFamily="34" charset="0"/>
              <a:cs typeface="Arial" pitchFamily="34" charset="0"/>
              <a:sym typeface="宋体" pitchFamily="2" charset="-122"/>
            </a:endParaRPr>
          </a:p>
          <a:p>
            <a:pPr marL="1200150" lvl="2" indent="-285750">
              <a:spcBef>
                <a:spcPct val="20000"/>
              </a:spcBef>
              <a:buFont typeface="Wingdings" pitchFamily="2" charset="2"/>
              <a:buChar char="ü"/>
            </a:pPr>
            <a:r>
              <a:rPr lang="en-US" altLang="zh-CN" sz="1100" dirty="0" smtClean="0">
                <a:latin typeface="Arial" pitchFamily="34" charset="0"/>
                <a:cs typeface="Arial" pitchFamily="34" charset="0"/>
                <a:sym typeface="宋体" pitchFamily="2" charset="-122"/>
              </a:rPr>
              <a:t>CI &amp; medical product</a:t>
            </a:r>
            <a:endParaRPr lang="zh-CN" altLang="en-US" sz="1100" dirty="0" smtClean="0">
              <a:latin typeface="Arial" pitchFamily="34" charset="0"/>
              <a:cs typeface="Arial" pitchFamily="34" charset="0"/>
              <a:sym typeface="宋体" pitchFamily="2" charset="-122"/>
            </a:endParaRPr>
          </a:p>
          <a:p>
            <a:pPr>
              <a:spcBef>
                <a:spcPct val="20000"/>
              </a:spcBef>
              <a:buFontTx/>
              <a:buChar char="•"/>
            </a:pPr>
            <a:r>
              <a:rPr lang="en-US" altLang="zh-CN" sz="1100" baseline="0" dirty="0" smtClean="0">
                <a:latin typeface="Arial" pitchFamily="34" charset="0"/>
                <a:cs typeface="Arial" pitchFamily="34" charset="0"/>
                <a:sym typeface="宋体" pitchFamily="2" charset="-122"/>
              </a:rPr>
              <a:t>Sharing e</a:t>
            </a:r>
            <a:r>
              <a:rPr lang="en-US" altLang="zh-CN" sz="1100" dirty="0" smtClean="0">
                <a:latin typeface="Arial" pitchFamily="34" charset="0"/>
                <a:cs typeface="Arial" pitchFamily="34" charset="0"/>
                <a:sym typeface="宋体" pitchFamily="2" charset="-122"/>
              </a:rPr>
              <a:t>xperience</a:t>
            </a:r>
          </a:p>
          <a:p>
            <a:pPr marL="742950" lvl="1" indent="-285750">
              <a:spcBef>
                <a:spcPct val="20000"/>
              </a:spcBef>
              <a:buFont typeface="Arial" charset="0"/>
              <a:buChar char="–"/>
            </a:pPr>
            <a:r>
              <a:rPr lang="en-US" altLang="zh-CN" sz="1100" dirty="0" smtClean="0">
                <a:latin typeface="Arial" pitchFamily="34" charset="0"/>
                <a:cs typeface="Arial" pitchFamily="34" charset="0"/>
                <a:sym typeface="宋体" pitchFamily="2" charset="-122"/>
              </a:rPr>
              <a:t>We keep a close contact with</a:t>
            </a:r>
            <a:r>
              <a:rPr lang="en-US" altLang="zh-CN" sz="1100" baseline="0" dirty="0" smtClean="0">
                <a:latin typeface="Arial" pitchFamily="34" charset="0"/>
                <a:cs typeface="Arial" pitchFamily="34" charset="0"/>
                <a:sym typeface="宋体" pitchFamily="2" charset="-122"/>
              </a:rPr>
              <a:t> regulatory organization, and share the industry information as well as </a:t>
            </a:r>
            <a:r>
              <a:rPr lang="en-US" altLang="zh-CN" sz="1100" baseline="0" dirty="0" err="1" smtClean="0">
                <a:latin typeface="Arial" pitchFamily="34" charset="0"/>
                <a:cs typeface="Arial" pitchFamily="34" charset="0"/>
                <a:sym typeface="宋体" pitchFamily="2" charset="-122"/>
              </a:rPr>
              <a:t>Aegon’s</a:t>
            </a:r>
            <a:r>
              <a:rPr lang="en-US" altLang="zh-CN" sz="1100" baseline="0" dirty="0" smtClean="0">
                <a:latin typeface="Arial" pitchFamily="34" charset="0"/>
                <a:cs typeface="Arial" pitchFamily="34" charset="0"/>
                <a:sym typeface="宋体" pitchFamily="2" charset="-122"/>
              </a:rPr>
              <a:t> advanced experience in pension field.</a:t>
            </a:r>
            <a:endParaRPr lang="en-US" altLang="zh-CN" sz="1100" dirty="0" smtClean="0">
              <a:latin typeface="Arial" pitchFamily="34" charset="0"/>
              <a:cs typeface="Arial" pitchFamily="34" charset="0"/>
              <a:sym typeface="宋体" pitchFamily="2" charset="-122"/>
            </a:endParaRPr>
          </a:p>
          <a:p>
            <a:pPr marL="742950" lvl="1" indent="-285750">
              <a:spcBef>
                <a:spcPct val="20000"/>
              </a:spcBef>
              <a:buFont typeface="Arial" charset="0"/>
              <a:buChar char="–"/>
            </a:pPr>
            <a:r>
              <a:rPr lang="en-US" altLang="zh-CN" sz="1100" dirty="0" smtClean="0">
                <a:latin typeface="Arial" pitchFamily="34" charset="0"/>
                <a:cs typeface="Arial" pitchFamily="34" charset="0"/>
                <a:sym typeface="宋体" pitchFamily="2" charset="-122"/>
              </a:rPr>
              <a:t>We also share the survey report to the public via mass media to provide useful and feasible </a:t>
            </a:r>
            <a:r>
              <a:rPr lang="en-US" altLang="zh-CN" sz="1100" baseline="0" dirty="0" smtClean="0">
                <a:latin typeface="Arial" pitchFamily="34" charset="0"/>
                <a:cs typeface="Arial" pitchFamily="34" charset="0"/>
                <a:sym typeface="宋体" pitchFamily="2" charset="-122"/>
              </a:rPr>
              <a:t>suggestions on </a:t>
            </a:r>
            <a:r>
              <a:rPr lang="en-US" altLang="zh-CN" sz="1100" dirty="0" smtClean="0">
                <a:latin typeface="Arial" pitchFamily="34" charset="0"/>
                <a:cs typeface="Arial" pitchFamily="34" charset="0"/>
                <a:sym typeface="宋体" pitchFamily="2" charset="-122"/>
              </a:rPr>
              <a:t>financial</a:t>
            </a:r>
            <a:r>
              <a:rPr lang="en-US" altLang="zh-CN" sz="1100" baseline="0" dirty="0" smtClean="0">
                <a:latin typeface="Arial" pitchFamily="34" charset="0"/>
                <a:cs typeface="Arial" pitchFamily="34" charset="0"/>
                <a:sym typeface="宋体" pitchFamily="2" charset="-122"/>
              </a:rPr>
              <a:t> planning.</a:t>
            </a:r>
            <a:endParaRPr lang="zh-CN" altLang="en-US" sz="1800" dirty="0" smtClean="0">
              <a:latin typeface="Arial" pitchFamily="34" charset="0"/>
              <a:cs typeface="Arial" pitchFamily="34" charset="0"/>
              <a:sym typeface="宋体" pitchFamily="2" charset="-122"/>
            </a:endParaRPr>
          </a:p>
          <a:p>
            <a:pPr>
              <a:spcBef>
                <a:spcPct val="20000"/>
              </a:spcBef>
              <a:buFontTx/>
              <a:buChar char="•"/>
            </a:pPr>
            <a:endParaRPr lang="zh-CN" altLang="en-US" sz="2400" dirty="0" smtClean="0">
              <a:latin typeface="Arial" pitchFamily="34" charset="0"/>
              <a:cs typeface="Arial" pitchFamily="34" charset="0"/>
              <a:sym typeface="宋体" pitchFamily="2" charset="-122"/>
            </a:endParaRPr>
          </a:p>
          <a:p>
            <a:pPr>
              <a:spcBef>
                <a:spcPct val="20000"/>
              </a:spcBef>
              <a:buFontTx/>
              <a:buNone/>
            </a:pPr>
            <a:endParaRPr lang="en-US" altLang="zh-CN" sz="1100" dirty="0" smtClean="0">
              <a:latin typeface="Arial" pitchFamily="34" charset="0"/>
              <a:cs typeface="Arial" pitchFamily="34" charset="0"/>
              <a:sym typeface="宋体" pitchFamily="2" charset="-122"/>
            </a:endParaRPr>
          </a:p>
        </p:txBody>
      </p:sp>
      <p:sp>
        <p:nvSpPr>
          <p:cNvPr id="71684" name="灯片编号占位符 3"/>
          <p:cNvSpPr txBox="1">
            <a:spLocks noGrp="1"/>
          </p:cNvSpPr>
          <p:nvPr/>
        </p:nvSpPr>
        <p:spPr bwMode="auto">
          <a:xfrm>
            <a:off x="3970339" y="8829676"/>
            <a:ext cx="3036887" cy="463550"/>
          </a:xfrm>
          <a:prstGeom prst="rect">
            <a:avLst/>
          </a:prstGeom>
          <a:noFill/>
          <a:ln w="9525">
            <a:noFill/>
            <a:miter lim="800000"/>
            <a:headEnd/>
            <a:tailEnd/>
          </a:ln>
        </p:spPr>
        <p:txBody>
          <a:bodyPr lIns="93177" tIns="46589" rIns="93177" bIns="46589" anchor="b"/>
          <a:lstStyle/>
          <a:p>
            <a:fld id="{7535B3AE-FBE3-4696-95B2-C4D34B4C61B7}" type="slidenum">
              <a:rPr lang="en-US" altLang="zh-CN"/>
              <a:pPr/>
              <a:t>28</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幻灯片图像占位符 1"/>
          <p:cNvSpPr>
            <a:spLocks noGrp="1" noRot="1" noChangeAspect="1" noTextEdit="1"/>
          </p:cNvSpPr>
          <p:nvPr>
            <p:ph type="sldImg"/>
          </p:nvPr>
        </p:nvSpPr>
        <p:spPr/>
      </p:sp>
      <p:sp>
        <p:nvSpPr>
          <p:cNvPr id="73731" name="备注占位符 2"/>
          <p:cNvSpPr>
            <a:spLocks noGrp="1"/>
          </p:cNvSpPr>
          <p:nvPr>
            <p:ph type="body" idx="1"/>
          </p:nvPr>
        </p:nvSpPr>
        <p:spPr>
          <a:noFill/>
          <a:ln/>
        </p:spPr>
        <p:txBody>
          <a:bodyPr/>
          <a:lstStyle/>
          <a:p>
            <a:endParaRPr lang="en-US" altLang="zh-CN" sz="1100" dirty="0" smtClean="0">
              <a:latin typeface="黑体" pitchFamily="49" charset="-122"/>
              <a:ea typeface="黑体" pitchFamily="49" charset="-122"/>
            </a:endParaRPr>
          </a:p>
        </p:txBody>
      </p:sp>
      <p:sp>
        <p:nvSpPr>
          <p:cNvPr id="73732" name="灯片编号占位符 3"/>
          <p:cNvSpPr>
            <a:spLocks noGrp="1"/>
          </p:cNvSpPr>
          <p:nvPr>
            <p:ph type="sldNum" sz="quarter" idx="5"/>
          </p:nvPr>
        </p:nvSpPr>
        <p:spPr>
          <a:noFill/>
        </p:spPr>
        <p:txBody>
          <a:bodyPr/>
          <a:lstStyle/>
          <a:p>
            <a:fld id="{A8B472FC-056C-4837-9EF5-0CF1DF34E628}" type="slidenum">
              <a:rPr lang="en-US" altLang="zh-CN" smtClean="0">
                <a:latin typeface="Arial" charset="0"/>
              </a:rPr>
              <a:pPr/>
              <a:t>29</a:t>
            </a:fld>
            <a:endParaRPr lang="en-US" altLang="zh-CN"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p:sp>
      <p:sp>
        <p:nvSpPr>
          <p:cNvPr id="62467" name="Rectangle 3"/>
          <p:cNvSpPr>
            <a:spLocks noGrp="1" noRot="1" noChangeAspect="1" noChangeArrowheads="1"/>
          </p:cNvSpPr>
          <p:nvPr>
            <p:ph type="body" idx="1"/>
          </p:nvPr>
        </p:nvSpPr>
        <p:spPr>
          <a:noFill/>
          <a:ln/>
        </p:spPr>
        <p:txBody>
          <a:bodyPr/>
          <a:lstStyle/>
          <a:p>
            <a:endParaRPr lang="zh-CN" altLang="en-US" dirty="0" smtClean="0">
              <a:latin typeface="黑体" pitchFamily="49" charset="-122"/>
              <a:ea typeface="黑体"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Rot="1" noChangeAspect="1" noChangeArrowheads="1" noTextEdit="1"/>
          </p:cNvSpPr>
          <p:nvPr>
            <p:ph type="sldImg"/>
          </p:nvPr>
        </p:nvSpPr>
        <p:spPr/>
      </p:sp>
      <p:sp>
        <p:nvSpPr>
          <p:cNvPr id="63491" name="Rectangle 3"/>
          <p:cNvSpPr>
            <a:spLocks noGrp="1" noRot="1" noChangeAspect="1" noChangeArrowheads="1"/>
          </p:cNvSpPr>
          <p:nvPr>
            <p:ph type="body" idx="1"/>
          </p:nvPr>
        </p:nvSpPr>
        <p:spPr>
          <a:noFill/>
          <a:ln/>
        </p:spPr>
        <p:txBody>
          <a:bodyPr/>
          <a:lstStyle/>
          <a:p>
            <a:endParaRPr lang="zh-CN" altLang="en-US" sz="1100" dirty="0" smtClean="0">
              <a:latin typeface="黑体" pitchFamily="49" charset="-122"/>
              <a:ea typeface="黑体" pitchFamily="49"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E004671-B3C4-4B68-B44C-7FAF57C5DEEB}" type="slidenum">
              <a:rPr lang="en-US" altLang="zh-CN" smtClean="0"/>
              <a:pPr>
                <a:defRPr/>
              </a:pPr>
              <a:t>8</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E004671-B3C4-4B68-B44C-7FAF57C5DEEB}" type="slidenum">
              <a:rPr lang="en-US" altLang="zh-CN" smtClean="0"/>
              <a:pPr>
                <a:defRPr/>
              </a:pPr>
              <a:t>11</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4E004671-B3C4-4B68-B44C-7FAF57C5DEEB}" type="slidenum">
              <a:rPr lang="en-US" altLang="zh-CN" smtClean="0"/>
              <a:pPr>
                <a:defRPr/>
              </a:pPr>
              <a:t>12</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幻灯片图像占位符 1"/>
          <p:cNvSpPr>
            <a:spLocks noGrp="1" noRot="1" noChangeAspect="1" noTextEdit="1"/>
          </p:cNvSpPr>
          <p:nvPr>
            <p:ph type="sldImg"/>
          </p:nvPr>
        </p:nvSpPr>
        <p:spPr/>
      </p:sp>
      <p:sp>
        <p:nvSpPr>
          <p:cNvPr id="66563" name="备注占位符 2"/>
          <p:cNvSpPr>
            <a:spLocks noGrp="1"/>
          </p:cNvSpPr>
          <p:nvPr>
            <p:ph type="body" idx="1"/>
          </p:nvPr>
        </p:nvSpPr>
        <p:spPr>
          <a:noFill/>
          <a:ln/>
        </p:spPr>
        <p:txBody>
          <a:bodyPr/>
          <a:lstStyle/>
          <a:p>
            <a:endParaRPr lang="en-US" altLang="zh-CN" dirty="0" smtClean="0">
              <a:solidFill>
                <a:srgbClr val="FFFFFF"/>
              </a:solidFill>
              <a:latin typeface="Arial" charset="0"/>
            </a:endParaRPr>
          </a:p>
          <a:p>
            <a:endParaRPr lang="en-US" altLang="zh-CN" dirty="0" smtClean="0">
              <a:latin typeface="Arial" charset="0"/>
            </a:endParaRPr>
          </a:p>
          <a:p>
            <a:endParaRPr lang="en-US" altLang="zh-CN" dirty="0" smtClean="0">
              <a:latin typeface="Arial" charset="0"/>
            </a:endParaRPr>
          </a:p>
          <a:p>
            <a:endParaRPr lang="en-US" altLang="zh-CN" dirty="0" smtClean="0">
              <a:latin typeface="Arial" charset="0"/>
            </a:endParaRPr>
          </a:p>
        </p:txBody>
      </p:sp>
      <p:sp>
        <p:nvSpPr>
          <p:cNvPr id="66564" name="灯片编号占位符 3"/>
          <p:cNvSpPr>
            <a:spLocks noGrp="1"/>
          </p:cNvSpPr>
          <p:nvPr>
            <p:ph type="sldNum" sz="quarter" idx="5"/>
          </p:nvPr>
        </p:nvSpPr>
        <p:spPr>
          <a:noFill/>
        </p:spPr>
        <p:txBody>
          <a:bodyPr/>
          <a:lstStyle/>
          <a:p>
            <a:fld id="{6D2C51AA-5EA1-4EDC-B5F2-8FE95BAC87A8}" type="slidenum">
              <a:rPr lang="en-US" altLang="zh-CN" smtClean="0">
                <a:latin typeface="Arial" charset="0"/>
              </a:rPr>
              <a:pPr/>
              <a:t>21</a:t>
            </a:fld>
            <a:endParaRPr lang="en-US" altLang="zh-CN"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6D5B5631-8F6F-4F7C-9E15-8D104CE72D74}" type="slidenum">
              <a:rPr lang="en-US" smtClean="0"/>
              <a:pPr>
                <a:defRPr/>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p:sp>
      <p:sp>
        <p:nvSpPr>
          <p:cNvPr id="67587" name="备注占位符 2"/>
          <p:cNvSpPr>
            <a:spLocks noGrp="1"/>
          </p:cNvSpPr>
          <p:nvPr>
            <p:ph type="body" idx="1"/>
          </p:nvPr>
        </p:nvSpPr>
        <p:spPr>
          <a:noFill/>
          <a:ln/>
        </p:spPr>
        <p:txBody>
          <a:bodyPr/>
          <a:lstStyle/>
          <a:p>
            <a:pPr>
              <a:lnSpc>
                <a:spcPct val="90000"/>
              </a:lnSpc>
            </a:pPr>
            <a:endParaRPr lang="zh-CN" altLang="en-US" dirty="0" smtClean="0">
              <a:latin typeface="宋体" pitchFamily="2" charset="-122"/>
            </a:endParaRPr>
          </a:p>
        </p:txBody>
      </p:sp>
      <p:sp>
        <p:nvSpPr>
          <p:cNvPr id="67588" name="灯片编号占位符 3"/>
          <p:cNvSpPr>
            <a:spLocks noGrp="1"/>
          </p:cNvSpPr>
          <p:nvPr>
            <p:ph type="sldNum" sz="quarter" idx="5"/>
          </p:nvPr>
        </p:nvSpPr>
        <p:spPr>
          <a:noFill/>
        </p:spPr>
        <p:txBody>
          <a:bodyPr/>
          <a:lstStyle/>
          <a:p>
            <a:fld id="{7CD52BE5-5284-402A-AD3F-09C9A181261C}" type="slidenum">
              <a:rPr lang="en-US" altLang="zh-CN" smtClean="0">
                <a:latin typeface="Arial" charset="0"/>
              </a:rPr>
              <a:pPr/>
              <a:t>23</a:t>
            </a:fld>
            <a:endParaRPr lang="en-US" altLang="zh-C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C3308EF-A6A7-4FF5-9017-917A0212F921}"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8C6BAB48-C3C5-4FC6-9D24-3517B0405753}" type="slidenum">
              <a:rPr lang="en-US" altLang="zh-CN"/>
              <a:pPr>
                <a:defRPr/>
              </a:pPr>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337"/>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600200"/>
            <a:ext cx="8229600" cy="4525963"/>
          </a:xfrm>
        </p:spPr>
        <p:txBody>
          <a:bodyPr/>
          <a:lstStyle/>
          <a:p>
            <a:pPr lvl="0"/>
            <a:endParaRPr lang="zh-CN" alt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24DCFD94-5C66-4C9D-9AC8-1BB164454B2B}" type="slidenum">
              <a:rPr lang="en-US" altLang="zh-CN"/>
              <a:pPr>
                <a:defRPr/>
              </a:pPr>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922337"/>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6D7E2C77-68CB-4C65-A0E8-C9307881967E}" type="slidenum">
              <a:rPr lang="en-US" altLang="zh-CN"/>
              <a:pPr>
                <a:defRPr/>
              </a:pPr>
              <a:t>‹#›</a:t>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6"/>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sz="1400">
              <a:solidFill>
                <a:schemeClr val="bg1"/>
              </a:solidFill>
            </a:endParaRPr>
          </a:p>
        </p:txBody>
      </p:sp>
      <p:sp>
        <p:nvSpPr>
          <p:cNvPr id="5" name="页脚占位符 4"/>
          <p:cNvSpPr>
            <a:spLocks noGrp="1"/>
          </p:cNvSpPr>
          <p:nvPr>
            <p:ph type="ftr" sz="quarter" idx="11"/>
          </p:nvPr>
        </p:nvSpPr>
        <p:spPr/>
        <p:txBody>
          <a:bodyPr/>
          <a:lstStyle>
            <a:lvl1pPr>
              <a:defRPr/>
            </a:lvl1pPr>
          </a:lstStyle>
          <a:p>
            <a:pPr>
              <a:defRPr/>
            </a:pPr>
            <a:endParaRPr lang="en-US"/>
          </a:p>
        </p:txBody>
      </p:sp>
      <p:sp>
        <p:nvSpPr>
          <p:cNvPr id="6" name="灯片编号占位符 5"/>
          <p:cNvSpPr>
            <a:spLocks noGrp="1"/>
          </p:cNvSpPr>
          <p:nvPr>
            <p:ph type="sldNum" sz="quarter" idx="12"/>
          </p:nvPr>
        </p:nvSpPr>
        <p:spPr/>
        <p:txBody>
          <a:bodyPr/>
          <a:lstStyle>
            <a:lvl1pPr>
              <a:defRPr/>
            </a:lvl1pPr>
          </a:lstStyle>
          <a:p>
            <a:pPr>
              <a:defRPr/>
            </a:pPr>
            <a:fld id="{35512829-E309-4BB7-85C5-4D22035F2CEA}" type="slidenum">
              <a:rPr lang="zh-CN" altLang="en-US"/>
              <a:pPr>
                <a:defRPr/>
              </a:pPr>
              <a:t>‹#›</a:t>
            </a:fld>
            <a:endParaRPr lang="en-US" sz="1400">
              <a:solidFill>
                <a:schemeClr val="bg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11" name="Tijdelijke aanduiding voor tekst 10"/>
          <p:cNvSpPr>
            <a:spLocks noGrp="1"/>
          </p:cNvSpPr>
          <p:nvPr>
            <p:ph type="body" sz="quarter" idx="11"/>
          </p:nvPr>
        </p:nvSpPr>
        <p:spPr>
          <a:xfrm>
            <a:off x="884321" y="1000401"/>
            <a:ext cx="7662243" cy="4923096"/>
          </a:xfrm>
        </p:spPr>
        <p:txBody>
          <a:bodyPr/>
          <a:lstStyle>
            <a:lvl1pPr>
              <a:spcBef>
                <a:spcPts val="600"/>
              </a:spcBef>
              <a:defRPr/>
            </a:lvl1pPr>
            <a:lvl2pPr marL="717550" indent="-358775">
              <a:spcBef>
                <a:spcPts val="600"/>
              </a:spcBef>
              <a:defRPr/>
            </a:lvl2pPr>
            <a:lvl3pPr marL="1076325" indent="-358775">
              <a:spcBef>
                <a:spcPts val="600"/>
              </a:spcBef>
              <a:defRPr/>
            </a:lvl3pPr>
            <a:lvl4pPr marL="1438275" indent="-361950">
              <a:spcBef>
                <a:spcPts val="600"/>
              </a:spcBef>
              <a:defRPr/>
            </a:lvl4pPr>
            <a:lvl5pPr>
              <a:spcBef>
                <a:spcPts val="600"/>
              </a:spcBef>
              <a:defRPr/>
            </a:lvl5p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12" name="Tijdelijke aanduiding voor titel 1"/>
          <p:cNvSpPr>
            <a:spLocks noGrp="1"/>
          </p:cNvSpPr>
          <p:nvPr>
            <p:ph type="title"/>
          </p:nvPr>
        </p:nvSpPr>
        <p:spPr bwMode="auto">
          <a:xfrm>
            <a:off x="456783" y="0"/>
            <a:ext cx="8190050" cy="688586"/>
          </a:xfrm>
          <a:prstGeom prst="rect">
            <a:avLst/>
          </a:prstGeom>
          <a:noFill/>
          <a:ln w="9525">
            <a:noFill/>
            <a:miter lim="800000"/>
            <a:headEnd/>
            <a:tailEnd/>
          </a:ln>
        </p:spPr>
        <p:txBody>
          <a:bodyPr/>
          <a:lstStyle/>
          <a:p>
            <a:pPr lvl="0"/>
            <a:r>
              <a:rPr lang="nl-NL" dirty="0" smtClean="0"/>
              <a:t>Klik om de stijl te bewerken</a:t>
            </a:r>
          </a:p>
        </p:txBody>
      </p:sp>
      <p:sp>
        <p:nvSpPr>
          <p:cNvPr id="4" name="日期占位符 3"/>
          <p:cNvSpPr>
            <a:spLocks noGrp="1"/>
          </p:cNvSpPr>
          <p:nvPr>
            <p:ph type="dt" sz="half" idx="12"/>
          </p:nvPr>
        </p:nvSpPr>
        <p:spPr/>
        <p:txBody>
          <a:bodyPr/>
          <a:lstStyle>
            <a:lvl1pPr>
              <a:defRPr/>
            </a:lvl1pPr>
          </a:lstStyle>
          <a:p>
            <a:pPr>
              <a:defRPr/>
            </a:pPr>
            <a:endParaRPr lang="en-US" sz="1400">
              <a:solidFill>
                <a:schemeClr val="bg1"/>
              </a:solidFill>
            </a:endParaRPr>
          </a:p>
        </p:txBody>
      </p:sp>
      <p:sp>
        <p:nvSpPr>
          <p:cNvPr id="5" name="页脚占位符 4"/>
          <p:cNvSpPr>
            <a:spLocks noGrp="1"/>
          </p:cNvSpPr>
          <p:nvPr>
            <p:ph type="ftr" sz="quarter" idx="13"/>
          </p:nvPr>
        </p:nvSpPr>
        <p:spPr/>
        <p:txBody>
          <a:bodyPr/>
          <a:lstStyle>
            <a:lvl1pPr>
              <a:defRPr/>
            </a:lvl1pPr>
          </a:lstStyle>
          <a:p>
            <a:pPr>
              <a:defRPr/>
            </a:pPr>
            <a:endParaRPr lang="en-US"/>
          </a:p>
        </p:txBody>
      </p:sp>
      <p:sp>
        <p:nvSpPr>
          <p:cNvPr id="6" name="灯片编号占位符 5"/>
          <p:cNvSpPr>
            <a:spLocks noGrp="1"/>
          </p:cNvSpPr>
          <p:nvPr>
            <p:ph type="sldNum" sz="quarter" idx="14"/>
          </p:nvPr>
        </p:nvSpPr>
        <p:spPr/>
        <p:txBody>
          <a:bodyPr/>
          <a:lstStyle>
            <a:lvl1pPr>
              <a:defRPr/>
            </a:lvl1pPr>
          </a:lstStyle>
          <a:p>
            <a:pPr>
              <a:defRPr/>
            </a:pPr>
            <a:fld id="{226E9552-1261-4A91-BC38-F5F17E78E4B2}" type="slidenum">
              <a:rPr lang="zh-CN" altLang="en-US"/>
              <a:pPr>
                <a:defRPr/>
              </a:pPr>
              <a:t>‹#›</a:t>
            </a:fld>
            <a:endParaRPr lang="en-US" sz="1400">
              <a:solidFill>
                <a:schemeClr val="bg1"/>
              </a:solidFill>
            </a:endParaRP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4941888"/>
            <a:ext cx="1620838" cy="1366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0438" y="4941888"/>
            <a:ext cx="1620837" cy="13668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97B3D591-0776-4562-BDC4-B9D700CF79C5}" type="slidenum">
              <a:rPr lang="en-US" altLang="zh-CN"/>
              <a:pPr>
                <a:defRPr/>
              </a:pPr>
              <a:t>‹#›</a:t>
            </a:fld>
            <a:endParaRPr lang="en-US" altLang="zh-C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352925" y="3357563"/>
            <a:ext cx="1298575" cy="2951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357563"/>
            <a:ext cx="3743325" cy="2951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B70602B2-6AC7-4A0C-B6A1-2CC430E14EF8}" type="slidenum">
              <a:rPr lang="en-US" altLang="zh-CN"/>
              <a:pPr>
                <a:defRPr/>
              </a:pPr>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9" name="Rectangle 6"/>
          <p:cNvSpPr>
            <a:spLocks noGrp="1" noChangeArrowheads="1"/>
          </p:cNvSpPr>
          <p:nvPr>
            <p:ph type="sldNum" sz="quarter" idx="12"/>
          </p:nvPr>
        </p:nvSpPr>
        <p:spPr>
          <a:ln/>
        </p:spPr>
        <p:txBody>
          <a:bodyPr/>
          <a:lstStyle>
            <a:lvl1pPr>
              <a:defRPr/>
            </a:lvl1pPr>
          </a:lstStyle>
          <a:p>
            <a:pPr>
              <a:defRPr/>
            </a:pPr>
            <a:fld id="{5683F3B3-6D2B-48D9-8F36-5E3B04806637}" type="slidenum">
              <a:rPr lang="en-US" altLang="zh-CN"/>
              <a:pPr>
                <a:defRPr/>
              </a:pPr>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5" name="Rectangle 6"/>
          <p:cNvSpPr>
            <a:spLocks noGrp="1" noChangeArrowheads="1"/>
          </p:cNvSpPr>
          <p:nvPr>
            <p:ph type="sldNum" sz="quarter" idx="12"/>
          </p:nvPr>
        </p:nvSpPr>
        <p:spPr>
          <a:ln/>
        </p:spPr>
        <p:txBody>
          <a:bodyPr/>
          <a:lstStyle>
            <a:lvl1pPr>
              <a:defRPr/>
            </a:lvl1pPr>
          </a:lstStyle>
          <a:p>
            <a:pPr>
              <a:defRPr/>
            </a:pPr>
            <a:fld id="{70118EF9-9E8A-438F-962B-AA95D1F12742}" type="slidenum">
              <a:rPr lang="en-US" altLang="zh-CN"/>
              <a:pPr>
                <a:defRPr/>
              </a:pPr>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4" name="Rectangle 6"/>
          <p:cNvSpPr>
            <a:spLocks noGrp="1" noChangeArrowheads="1"/>
          </p:cNvSpPr>
          <p:nvPr>
            <p:ph type="sldNum" sz="quarter" idx="12"/>
          </p:nvPr>
        </p:nvSpPr>
        <p:spPr>
          <a:ln/>
        </p:spPr>
        <p:txBody>
          <a:bodyPr/>
          <a:lstStyle>
            <a:lvl1pPr>
              <a:defRPr/>
            </a:lvl1pPr>
          </a:lstStyle>
          <a:p>
            <a:pPr>
              <a:defRPr/>
            </a:pPr>
            <a:fld id="{C016FA78-28E4-4825-AE3E-A7A3EFC82273}" type="slidenum">
              <a:rPr lang="en-US" altLang="zh-CN"/>
              <a:pPr>
                <a:defRPr/>
              </a:pPr>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E48046BB-0734-44C8-9C49-9566DF489E78}" type="slidenum">
              <a:rPr lang="en-US" altLang="zh-CN"/>
              <a:pPr>
                <a:defRPr/>
              </a:pPr>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a:ln/>
        </p:spPr>
        <p:txBody>
          <a:bodyPr/>
          <a:lstStyle>
            <a:lvl1pPr>
              <a:defRPr/>
            </a:lvl1pPr>
          </a:lstStyle>
          <a:p>
            <a:pPr>
              <a:defRPr/>
            </a:pPr>
            <a:fld id="{CC4130CA-DB8F-4F27-BED2-C2B6F1DD0CB5}" type="slidenum">
              <a:rPr lang="en-US" altLang="zh-CN"/>
              <a:pPr>
                <a:defRPr/>
              </a:pPr>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p:cNvSpPr>
            <a:spLocks noGrp="1" noChangeArrowheads="1"/>
          </p:cNvSpPr>
          <p:nvPr>
            <p:ph type="sldNum" sz="quarter" idx="12"/>
          </p:nvPr>
        </p:nvSpPr>
        <p:spPr>
          <a:ln/>
        </p:spPr>
        <p:txBody>
          <a:bodyPr/>
          <a:lstStyle>
            <a:lvl1pPr>
              <a:defRPr/>
            </a:lvl1pPr>
          </a:lstStyle>
          <a:p>
            <a:pPr>
              <a:defRPr/>
            </a:pPr>
            <a:fld id="{021377EF-E3B7-4827-A2BE-20BFE5888497}" type="slidenum">
              <a:rPr lang="en-US" altLang="zh-CN"/>
              <a:pPr>
                <a:defRPr/>
              </a:pPr>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9" descr="2"/>
          <p:cNvPicPr>
            <a:picLocks noChangeAspect="1" noChangeArrowheads="1"/>
          </p:cNvPicPr>
          <p:nvPr/>
        </p:nvPicPr>
        <p:blipFill>
          <a:blip r:embed="rId16"/>
          <a:srcRect/>
          <a:stretch>
            <a:fillRect/>
          </a:stretch>
        </p:blipFill>
        <p:spPr bwMode="auto">
          <a:xfrm>
            <a:off x="0" y="0"/>
            <a:ext cx="9144000" cy="64531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457200" y="274638"/>
            <a:ext cx="8229600" cy="9223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102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endParaRPr lang="en-US" altLang="zh-CN" smtClean="0"/>
          </a:p>
          <a:p>
            <a:pPr lvl="1"/>
            <a:r>
              <a:rPr lang="zh-CN" altLang="en-US" smtClean="0"/>
              <a:t>第二级</a:t>
            </a:r>
            <a:endParaRPr lang="en-US" altLang="zh-CN" smtClean="0"/>
          </a:p>
          <a:p>
            <a:pPr lvl="2"/>
            <a:r>
              <a:rPr lang="zh-CN" altLang="en-US" smtClean="0"/>
              <a:t>第三级</a:t>
            </a:r>
            <a:endParaRPr lang="en-US" altLang="zh-CN" smtClean="0"/>
          </a:p>
          <a:p>
            <a:pPr lvl="3"/>
            <a:r>
              <a:rPr lang="zh-CN" altLang="en-US" smtClean="0"/>
              <a:t>第四级</a:t>
            </a:r>
            <a:endParaRPr lang="en-US" altLang="zh-CN" smtClean="0"/>
          </a:p>
          <a:p>
            <a:pPr lvl="4"/>
            <a:r>
              <a:rPr lang="zh-CN" altLang="en-US" smtClean="0"/>
              <a:t>第五级</a:t>
            </a:r>
            <a:endParaRPr lang="en-US" altLang="zh-CN" smtClean="0"/>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a:latin typeface="Arial" pitchFamily="34" charset="0"/>
                <a:ea typeface="黑体" pitchFamily="2" charset="-122"/>
              </a:defRPr>
            </a:lvl1pPr>
          </a:lstStyle>
          <a:p>
            <a:pPr>
              <a:defRPr/>
            </a:pPr>
            <a:endParaRPr lang="en-US" altLang="zh-CN"/>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0">
                <a:latin typeface="Arial" pitchFamily="34" charset="0"/>
                <a:ea typeface="黑体" pitchFamily="2" charset="-122"/>
              </a:defRPr>
            </a:lvl1pPr>
          </a:lstStyle>
          <a:p>
            <a:pPr>
              <a:defRPr/>
            </a:pPr>
            <a:endParaRPr lang="en-US" altLang="zh-CN"/>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latin typeface="Arial" pitchFamily="34" charset="0"/>
                <a:ea typeface="黑体" pitchFamily="2" charset="-122"/>
              </a:defRPr>
            </a:lvl1pPr>
          </a:lstStyle>
          <a:p>
            <a:pPr>
              <a:defRPr/>
            </a:pPr>
            <a:fld id="{9478F293-BE70-4388-A331-0660151F9BBD}"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99" r:id="rId13"/>
    <p:sldLayoutId id="2147483700" r:id="rId14"/>
  </p:sldLayoutIdLst>
  <p:hf hdr="0" ftr="0" dt="0"/>
  <p:txStyles>
    <p:titleStyle>
      <a:lvl1pPr algn="r" rtl="0" eaLnBrk="0" fontAlgn="base" hangingPunct="0">
        <a:spcBef>
          <a:spcPct val="0"/>
        </a:spcBef>
        <a:spcAft>
          <a:spcPct val="0"/>
        </a:spcAft>
        <a:defRPr sz="3200">
          <a:solidFill>
            <a:srgbClr val="0079C1"/>
          </a:solidFill>
          <a:latin typeface="+mj-lt"/>
          <a:ea typeface="+mj-ea"/>
          <a:cs typeface="+mj-cs"/>
        </a:defRPr>
      </a:lvl1pPr>
      <a:lvl2pPr algn="r" rtl="0" eaLnBrk="0" fontAlgn="base" hangingPunct="0">
        <a:spcBef>
          <a:spcPct val="0"/>
        </a:spcBef>
        <a:spcAft>
          <a:spcPct val="0"/>
        </a:spcAft>
        <a:defRPr sz="3200">
          <a:solidFill>
            <a:srgbClr val="0079C1"/>
          </a:solidFill>
          <a:latin typeface="Arial" charset="0"/>
          <a:ea typeface="黑体" pitchFamily="2" charset="-122"/>
          <a:cs typeface="黑体" pitchFamily="2" charset="-122"/>
        </a:defRPr>
      </a:lvl2pPr>
      <a:lvl3pPr algn="r" rtl="0" eaLnBrk="0" fontAlgn="base" hangingPunct="0">
        <a:spcBef>
          <a:spcPct val="0"/>
        </a:spcBef>
        <a:spcAft>
          <a:spcPct val="0"/>
        </a:spcAft>
        <a:defRPr sz="3200">
          <a:solidFill>
            <a:srgbClr val="0079C1"/>
          </a:solidFill>
          <a:latin typeface="Arial" charset="0"/>
          <a:ea typeface="黑体" pitchFamily="2" charset="-122"/>
          <a:cs typeface="黑体" pitchFamily="2" charset="-122"/>
        </a:defRPr>
      </a:lvl3pPr>
      <a:lvl4pPr algn="r" rtl="0" eaLnBrk="0" fontAlgn="base" hangingPunct="0">
        <a:spcBef>
          <a:spcPct val="0"/>
        </a:spcBef>
        <a:spcAft>
          <a:spcPct val="0"/>
        </a:spcAft>
        <a:defRPr sz="3200">
          <a:solidFill>
            <a:srgbClr val="0079C1"/>
          </a:solidFill>
          <a:latin typeface="Arial" charset="0"/>
          <a:ea typeface="黑体" pitchFamily="2" charset="-122"/>
          <a:cs typeface="黑体" pitchFamily="2" charset="-122"/>
        </a:defRPr>
      </a:lvl4pPr>
      <a:lvl5pPr algn="r" rtl="0" eaLnBrk="0" fontAlgn="base" hangingPunct="0">
        <a:spcBef>
          <a:spcPct val="0"/>
        </a:spcBef>
        <a:spcAft>
          <a:spcPct val="0"/>
        </a:spcAft>
        <a:defRPr sz="3200">
          <a:solidFill>
            <a:srgbClr val="0079C1"/>
          </a:solidFill>
          <a:latin typeface="Arial" charset="0"/>
          <a:ea typeface="黑体" pitchFamily="2" charset="-122"/>
          <a:cs typeface="黑体" pitchFamily="2" charset="-122"/>
        </a:defRPr>
      </a:lvl5pPr>
      <a:lvl6pPr marL="457200" algn="r" rtl="0" fontAlgn="base">
        <a:spcBef>
          <a:spcPct val="0"/>
        </a:spcBef>
        <a:spcAft>
          <a:spcPct val="0"/>
        </a:spcAft>
        <a:defRPr sz="3200">
          <a:solidFill>
            <a:srgbClr val="0079C1"/>
          </a:solidFill>
          <a:latin typeface="Arial" charset="0"/>
          <a:ea typeface="黑体" pitchFamily="2" charset="-122"/>
          <a:cs typeface="黑体" pitchFamily="2" charset="-122"/>
        </a:defRPr>
      </a:lvl6pPr>
      <a:lvl7pPr marL="914400" algn="r" rtl="0" fontAlgn="base">
        <a:spcBef>
          <a:spcPct val="0"/>
        </a:spcBef>
        <a:spcAft>
          <a:spcPct val="0"/>
        </a:spcAft>
        <a:defRPr sz="3200">
          <a:solidFill>
            <a:srgbClr val="0079C1"/>
          </a:solidFill>
          <a:latin typeface="Arial" charset="0"/>
          <a:ea typeface="黑体" pitchFamily="2" charset="-122"/>
          <a:cs typeface="黑体" pitchFamily="2" charset="-122"/>
        </a:defRPr>
      </a:lvl7pPr>
      <a:lvl8pPr marL="1371600" algn="r" rtl="0" fontAlgn="base">
        <a:spcBef>
          <a:spcPct val="0"/>
        </a:spcBef>
        <a:spcAft>
          <a:spcPct val="0"/>
        </a:spcAft>
        <a:defRPr sz="3200">
          <a:solidFill>
            <a:srgbClr val="0079C1"/>
          </a:solidFill>
          <a:latin typeface="Arial" charset="0"/>
          <a:ea typeface="黑体" pitchFamily="2" charset="-122"/>
          <a:cs typeface="黑体" pitchFamily="2" charset="-122"/>
        </a:defRPr>
      </a:lvl8pPr>
      <a:lvl9pPr marL="1828800" algn="r" rtl="0" fontAlgn="base">
        <a:spcBef>
          <a:spcPct val="0"/>
        </a:spcBef>
        <a:spcAft>
          <a:spcPct val="0"/>
        </a:spcAft>
        <a:defRPr sz="3200">
          <a:solidFill>
            <a:srgbClr val="0079C1"/>
          </a:solidFill>
          <a:latin typeface="Arial" charset="0"/>
          <a:ea typeface="黑体" pitchFamily="2" charset="-122"/>
          <a:cs typeface="黑体" pitchFamily="2" charset="-122"/>
        </a:defRPr>
      </a:lvl9pPr>
    </p:titleStyle>
    <p:bodyStyle>
      <a:lvl1pPr marL="342900" indent="-342900" algn="l" rtl="0" eaLnBrk="0" fontAlgn="base" hangingPunct="0">
        <a:spcBef>
          <a:spcPct val="20000"/>
        </a:spcBef>
        <a:spcAft>
          <a:spcPct val="0"/>
        </a:spcAft>
        <a:buClr>
          <a:srgbClr val="0079C1"/>
        </a:buClr>
        <a:buSzPct val="90000"/>
        <a:buFont typeface="Wingdings" pitchFamily="2" charset="2"/>
        <a:buChar char="u"/>
        <a:defRPr sz="2800">
          <a:solidFill>
            <a:srgbClr val="5F5F5F"/>
          </a:solidFill>
          <a:latin typeface="+mn-lt"/>
          <a:ea typeface="+mn-ea"/>
          <a:cs typeface="+mn-cs"/>
        </a:defRPr>
      </a:lvl1pPr>
      <a:lvl2pPr marL="742950" indent="-285750" algn="l" rtl="0" eaLnBrk="0" fontAlgn="base" hangingPunct="0">
        <a:spcBef>
          <a:spcPct val="20000"/>
        </a:spcBef>
        <a:spcAft>
          <a:spcPct val="0"/>
        </a:spcAft>
        <a:buClr>
          <a:srgbClr val="0079C1"/>
        </a:buClr>
        <a:buSzPct val="90000"/>
        <a:buFont typeface="Wingdings" pitchFamily="2" charset="2"/>
        <a:buChar char="u"/>
        <a:defRPr sz="2400">
          <a:solidFill>
            <a:srgbClr val="5F5F5F"/>
          </a:solidFill>
          <a:latin typeface="+mn-lt"/>
          <a:ea typeface="+mn-ea"/>
          <a:cs typeface="+mn-cs"/>
        </a:defRPr>
      </a:lvl2pPr>
      <a:lvl3pPr marL="1143000" indent="-228600" algn="l" rtl="0" eaLnBrk="0" fontAlgn="base" hangingPunct="0">
        <a:spcBef>
          <a:spcPct val="20000"/>
        </a:spcBef>
        <a:spcAft>
          <a:spcPct val="0"/>
        </a:spcAft>
        <a:buClr>
          <a:srgbClr val="0079C1"/>
        </a:buClr>
        <a:buSzPct val="90000"/>
        <a:buFont typeface="Wingdings" pitchFamily="2" charset="2"/>
        <a:buChar char="u"/>
        <a:defRPr sz="2000">
          <a:solidFill>
            <a:srgbClr val="5F5F5F"/>
          </a:solidFill>
          <a:latin typeface="+mn-lt"/>
          <a:ea typeface="+mn-ea"/>
          <a:cs typeface="+mn-cs"/>
        </a:defRPr>
      </a:lvl3pPr>
      <a:lvl4pPr marL="1600200" indent="-228600" algn="l" rtl="0" eaLnBrk="0" fontAlgn="base" hangingPunct="0">
        <a:spcBef>
          <a:spcPct val="20000"/>
        </a:spcBef>
        <a:spcAft>
          <a:spcPct val="0"/>
        </a:spcAft>
        <a:buClr>
          <a:srgbClr val="0079C1"/>
        </a:buClr>
        <a:buSzPct val="90000"/>
        <a:buFont typeface="Wingdings" pitchFamily="2" charset="2"/>
        <a:buChar char="u"/>
        <a:defRPr>
          <a:solidFill>
            <a:srgbClr val="5F5F5F"/>
          </a:solidFill>
          <a:latin typeface="+mn-lt"/>
          <a:ea typeface="+mn-ea"/>
          <a:cs typeface="+mn-cs"/>
        </a:defRPr>
      </a:lvl4pPr>
      <a:lvl5pPr marL="2057400" indent="-228600" algn="l" rtl="0" eaLnBrk="0" fontAlgn="base" hangingPunct="0">
        <a:spcBef>
          <a:spcPct val="20000"/>
        </a:spcBef>
        <a:spcAft>
          <a:spcPct val="0"/>
        </a:spcAft>
        <a:buClr>
          <a:srgbClr val="0079C1"/>
        </a:buClr>
        <a:buSzPct val="90000"/>
        <a:buFont typeface="Wingdings" pitchFamily="2" charset="2"/>
        <a:buChar char="u"/>
        <a:defRPr>
          <a:solidFill>
            <a:srgbClr val="5F5F5F"/>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Group 17"/>
          <p:cNvGrpSpPr>
            <a:grpSpLocks/>
          </p:cNvGrpSpPr>
          <p:nvPr/>
        </p:nvGrpSpPr>
        <p:grpSpPr bwMode="auto">
          <a:xfrm>
            <a:off x="0" y="0"/>
            <a:ext cx="9144000" cy="6858000"/>
            <a:chOff x="0" y="0"/>
            <a:chExt cx="5760" cy="4320"/>
          </a:xfrm>
        </p:grpSpPr>
        <p:pic>
          <p:nvPicPr>
            <p:cNvPr id="2053" name="Picture 15" descr="2"/>
            <p:cNvPicPr>
              <a:picLocks noChangeAspect="1" noChangeArrowheads="1"/>
            </p:cNvPicPr>
            <p:nvPr userDrawn="1"/>
          </p:nvPicPr>
          <p:blipFill>
            <a:blip r:embed="rId13"/>
            <a:srcRect/>
            <a:stretch>
              <a:fillRect/>
            </a:stretch>
          </p:blipFill>
          <p:spPr bwMode="auto">
            <a:xfrm>
              <a:off x="0" y="2167"/>
              <a:ext cx="5760" cy="2153"/>
            </a:xfrm>
            <a:prstGeom prst="rect">
              <a:avLst/>
            </a:prstGeom>
            <a:noFill/>
            <a:ln w="9525">
              <a:noFill/>
              <a:miter lim="800000"/>
              <a:headEnd/>
              <a:tailEnd/>
            </a:ln>
          </p:spPr>
        </p:pic>
        <p:pic>
          <p:nvPicPr>
            <p:cNvPr id="2054" name="Picture 16" descr="a"/>
            <p:cNvPicPr>
              <a:picLocks noChangeAspect="1" noChangeArrowheads="1"/>
            </p:cNvPicPr>
            <p:nvPr userDrawn="1"/>
          </p:nvPicPr>
          <p:blipFill>
            <a:blip r:embed="rId14"/>
            <a:srcRect/>
            <a:stretch>
              <a:fillRect/>
            </a:stretch>
          </p:blipFill>
          <p:spPr bwMode="auto">
            <a:xfrm>
              <a:off x="0" y="0"/>
              <a:ext cx="5760" cy="2170"/>
            </a:xfrm>
            <a:prstGeom prst="rect">
              <a:avLst/>
            </a:prstGeom>
            <a:noFill/>
            <a:ln w="9525">
              <a:noFill/>
              <a:miter lim="800000"/>
              <a:headEnd/>
              <a:tailEnd/>
            </a:ln>
          </p:spPr>
        </p:pic>
      </p:grpSp>
      <p:sp>
        <p:nvSpPr>
          <p:cNvPr id="2051" name="Rectangle 13"/>
          <p:cNvSpPr>
            <a:spLocks noGrp="1" noChangeArrowheads="1"/>
          </p:cNvSpPr>
          <p:nvPr>
            <p:ph type="title"/>
          </p:nvPr>
        </p:nvSpPr>
        <p:spPr bwMode="auto">
          <a:xfrm>
            <a:off x="457200" y="3357563"/>
            <a:ext cx="51943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endParaRPr lang="en-US" altLang="zh-CN" smtClean="0"/>
          </a:p>
        </p:txBody>
      </p:sp>
      <p:sp>
        <p:nvSpPr>
          <p:cNvPr id="2052" name="Rectangle 14"/>
          <p:cNvSpPr>
            <a:spLocks noGrp="1" noChangeArrowheads="1"/>
          </p:cNvSpPr>
          <p:nvPr>
            <p:ph type="body" idx="1"/>
          </p:nvPr>
        </p:nvSpPr>
        <p:spPr bwMode="auto">
          <a:xfrm>
            <a:off x="457200" y="4941888"/>
            <a:ext cx="3394075" cy="13668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a:t>
            </a:r>
            <a:endParaRPr lang="en-US" altLang="zh-CN" smtClean="0"/>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hdr="0" ft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ea typeface="黑体" pitchFamily="2" charset="-122"/>
          <a:cs typeface="黑体" pitchFamily="2" charset="-122"/>
        </a:defRPr>
      </a:lvl2pPr>
      <a:lvl3pPr algn="l" rtl="0" eaLnBrk="0" fontAlgn="base" hangingPunct="0">
        <a:spcBef>
          <a:spcPct val="0"/>
        </a:spcBef>
        <a:spcAft>
          <a:spcPct val="0"/>
        </a:spcAft>
        <a:defRPr sz="3200">
          <a:solidFill>
            <a:schemeClr val="bg1"/>
          </a:solidFill>
          <a:latin typeface="Arial" charset="0"/>
          <a:ea typeface="黑体" pitchFamily="2" charset="-122"/>
          <a:cs typeface="黑体" pitchFamily="2" charset="-122"/>
        </a:defRPr>
      </a:lvl3pPr>
      <a:lvl4pPr algn="l" rtl="0" eaLnBrk="0" fontAlgn="base" hangingPunct="0">
        <a:spcBef>
          <a:spcPct val="0"/>
        </a:spcBef>
        <a:spcAft>
          <a:spcPct val="0"/>
        </a:spcAft>
        <a:defRPr sz="3200">
          <a:solidFill>
            <a:schemeClr val="bg1"/>
          </a:solidFill>
          <a:latin typeface="Arial" charset="0"/>
          <a:ea typeface="黑体" pitchFamily="2" charset="-122"/>
          <a:cs typeface="黑体" pitchFamily="2" charset="-122"/>
        </a:defRPr>
      </a:lvl4pPr>
      <a:lvl5pPr algn="l" rtl="0" eaLnBrk="0" fontAlgn="base" hangingPunct="0">
        <a:spcBef>
          <a:spcPct val="0"/>
        </a:spcBef>
        <a:spcAft>
          <a:spcPct val="0"/>
        </a:spcAft>
        <a:defRPr sz="3200">
          <a:solidFill>
            <a:schemeClr val="bg1"/>
          </a:solidFill>
          <a:latin typeface="Arial" charset="0"/>
          <a:ea typeface="黑体" pitchFamily="2" charset="-122"/>
          <a:cs typeface="黑体" pitchFamily="2" charset="-122"/>
        </a:defRPr>
      </a:lvl5pPr>
      <a:lvl6pPr marL="457200" algn="l" rtl="0" fontAlgn="base">
        <a:spcBef>
          <a:spcPct val="0"/>
        </a:spcBef>
        <a:spcAft>
          <a:spcPct val="0"/>
        </a:spcAft>
        <a:defRPr sz="3200">
          <a:solidFill>
            <a:schemeClr val="bg1"/>
          </a:solidFill>
          <a:latin typeface="Arial" charset="0"/>
          <a:ea typeface="黑体" pitchFamily="2" charset="-122"/>
          <a:cs typeface="黑体" pitchFamily="2" charset="-122"/>
        </a:defRPr>
      </a:lvl6pPr>
      <a:lvl7pPr marL="914400" algn="l" rtl="0" fontAlgn="base">
        <a:spcBef>
          <a:spcPct val="0"/>
        </a:spcBef>
        <a:spcAft>
          <a:spcPct val="0"/>
        </a:spcAft>
        <a:defRPr sz="3200">
          <a:solidFill>
            <a:schemeClr val="bg1"/>
          </a:solidFill>
          <a:latin typeface="Arial" charset="0"/>
          <a:ea typeface="黑体" pitchFamily="2" charset="-122"/>
          <a:cs typeface="黑体" pitchFamily="2" charset="-122"/>
        </a:defRPr>
      </a:lvl7pPr>
      <a:lvl8pPr marL="1371600" algn="l" rtl="0" fontAlgn="base">
        <a:spcBef>
          <a:spcPct val="0"/>
        </a:spcBef>
        <a:spcAft>
          <a:spcPct val="0"/>
        </a:spcAft>
        <a:defRPr sz="3200">
          <a:solidFill>
            <a:schemeClr val="bg1"/>
          </a:solidFill>
          <a:latin typeface="Arial" charset="0"/>
          <a:ea typeface="黑体" pitchFamily="2" charset="-122"/>
          <a:cs typeface="黑体" pitchFamily="2" charset="-122"/>
        </a:defRPr>
      </a:lvl8pPr>
      <a:lvl9pPr marL="1828800" algn="l" rtl="0" fontAlgn="base">
        <a:spcBef>
          <a:spcPct val="0"/>
        </a:spcBef>
        <a:spcAft>
          <a:spcPct val="0"/>
        </a:spcAft>
        <a:defRPr sz="3200">
          <a:solidFill>
            <a:schemeClr val="bg1"/>
          </a:solidFill>
          <a:latin typeface="Arial" charset="0"/>
          <a:ea typeface="黑体" pitchFamily="2" charset="-122"/>
          <a:cs typeface="黑体" pitchFamily="2" charset="-122"/>
        </a:defRPr>
      </a:lvl9pPr>
    </p:titleStyle>
    <p:bodyStyle>
      <a:lvl1pPr marL="342900" indent="-342900" algn="l" rtl="0" eaLnBrk="0" fontAlgn="base" hangingPunct="0">
        <a:spcBef>
          <a:spcPct val="20000"/>
        </a:spcBef>
        <a:spcAft>
          <a:spcPct val="0"/>
        </a:spcAft>
        <a:defRPr sz="28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a:solidFill>
            <a:schemeClr val="tx1"/>
          </a:solidFill>
          <a:latin typeface="+mn-lt"/>
          <a:ea typeface="+mn-ea"/>
          <a:cs typeface="+mn-cs"/>
        </a:defRPr>
      </a:lvl3pPr>
      <a:lvl4pPr marL="1600200" indent="-228600" algn="l" rtl="0" eaLnBrk="0" fontAlgn="base" hangingPunct="0">
        <a:spcBef>
          <a:spcPct val="20000"/>
        </a:spcBef>
        <a:spcAft>
          <a:spcPct val="0"/>
        </a:spcAft>
        <a:buChar char="–"/>
        <a:defRPr>
          <a:solidFill>
            <a:schemeClr val="tx1"/>
          </a:solidFill>
          <a:latin typeface="+mn-lt"/>
          <a:ea typeface="+mn-ea"/>
          <a:cs typeface="+mn-cs"/>
        </a:defRPr>
      </a:lvl4pPr>
      <a:lvl5pPr marL="2057400" indent="-228600" algn="l" rtl="0" eaLnBrk="0" fontAlgn="base" hangingPunct="0">
        <a:spcBef>
          <a:spcPct val="20000"/>
        </a:spcBef>
        <a:spcAft>
          <a:spcPct val="0"/>
        </a:spcAft>
        <a:buChar char="»"/>
        <a:defRPr>
          <a:solidFill>
            <a:schemeClr val="tx1"/>
          </a:solidFill>
          <a:latin typeface="+mn-lt"/>
          <a:ea typeface="+mn-ea"/>
          <a:cs typeface="+mn-cs"/>
        </a:defRPr>
      </a:lvl5pPr>
      <a:lvl6pPr marL="2514600" indent="-228600" algn="l" rtl="0" fontAlgn="base">
        <a:spcBef>
          <a:spcPct val="20000"/>
        </a:spcBef>
        <a:spcAft>
          <a:spcPct val="0"/>
        </a:spcAft>
        <a:buChar char="»"/>
        <a:defRPr>
          <a:solidFill>
            <a:schemeClr val="tx1"/>
          </a:solidFill>
          <a:latin typeface="+mn-lt"/>
          <a:ea typeface="+mn-ea"/>
          <a:cs typeface="+mn-cs"/>
        </a:defRPr>
      </a:lvl6pPr>
      <a:lvl7pPr marL="2971800" indent="-228600" algn="l" rtl="0" fontAlgn="base">
        <a:spcBef>
          <a:spcPct val="20000"/>
        </a:spcBef>
        <a:spcAft>
          <a:spcPct val="0"/>
        </a:spcAft>
        <a:buChar char="»"/>
        <a:defRPr>
          <a:solidFill>
            <a:schemeClr val="tx1"/>
          </a:solidFill>
          <a:latin typeface="+mn-lt"/>
          <a:ea typeface="+mn-ea"/>
          <a:cs typeface="+mn-cs"/>
        </a:defRPr>
      </a:lvl7pPr>
      <a:lvl8pPr marL="3429000" indent="-228600" algn="l" rtl="0" fontAlgn="base">
        <a:spcBef>
          <a:spcPct val="20000"/>
        </a:spcBef>
        <a:spcAft>
          <a:spcPct val="0"/>
        </a:spcAft>
        <a:buChar char="»"/>
        <a:defRPr>
          <a:solidFill>
            <a:schemeClr val="tx1"/>
          </a:solidFill>
          <a:latin typeface="+mn-lt"/>
          <a:ea typeface="+mn-ea"/>
          <a:cs typeface="+mn-cs"/>
        </a:defRPr>
      </a:lvl8pPr>
      <a:lvl9pPr marL="3886200" indent="-228600" algn="l" rtl="0" fontAlgn="base">
        <a:spcBef>
          <a:spcPct val="20000"/>
        </a:spcBef>
        <a:spcAft>
          <a:spcPct val="0"/>
        </a:spcAft>
        <a:buChar char="»"/>
        <a:defRPr>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20.pn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tags" Target="../tags/tag8.xml"/><Relationship Id="rId11" Type="http://schemas.openxmlformats.org/officeDocument/2006/relationships/chart" Target="../charts/chart1.xml"/><Relationship Id="rId5" Type="http://schemas.openxmlformats.org/officeDocument/2006/relationships/tags" Target="../tags/tag7.xml"/><Relationship Id="rId10" Type="http://schemas.openxmlformats.org/officeDocument/2006/relationships/oleObject" Target="../embeddings/oleObject1.bin"/><Relationship Id="rId4" Type="http://schemas.openxmlformats.org/officeDocument/2006/relationships/tags" Target="../tags/tag6.xml"/><Relationship Id="rId9"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tags" Target="../tags/tag11.xml"/><Relationship Id="rId7" Type="http://schemas.openxmlformats.org/officeDocument/2006/relationships/notesSlide" Target="../notesSlides/notesSlide6.xml"/><Relationship Id="rId2" Type="http://schemas.openxmlformats.org/officeDocument/2006/relationships/tags" Target="../tags/tag10.xml"/><Relationship Id="rId1" Type="http://schemas.openxmlformats.org/officeDocument/2006/relationships/vmlDrawing" Target="../drawings/vmlDrawing2.vml"/><Relationship Id="rId6" Type="http://schemas.openxmlformats.org/officeDocument/2006/relationships/slideLayout" Target="../slideLayouts/slideLayout1.xml"/><Relationship Id="rId5" Type="http://schemas.openxmlformats.org/officeDocument/2006/relationships/tags" Target="../tags/tag13.xml"/><Relationship Id="rId4" Type="http://schemas.openxmlformats.org/officeDocument/2006/relationships/tags" Target="../tags/tag12.xml"/><Relationship Id="rId9" Type="http://schemas.openxmlformats.org/officeDocument/2006/relationships/image" Target="../media/image21.png"/></Relationships>
</file>

<file path=ppt/slides/_rels/slide13.xml.rels><?xml version="1.0" encoding="UTF-8" standalone="yes"?>
<Relationships xmlns="http://schemas.openxmlformats.org/package/2006/relationships"><Relationship Id="rId8" Type="http://schemas.openxmlformats.org/officeDocument/2006/relationships/tags" Target="../tags/tag20.xml"/><Relationship Id="rId13" Type="http://schemas.openxmlformats.org/officeDocument/2006/relationships/tags" Target="../tags/tag25.xml"/><Relationship Id="rId18" Type="http://schemas.openxmlformats.org/officeDocument/2006/relationships/image" Target="../media/image22.png"/><Relationship Id="rId3" Type="http://schemas.openxmlformats.org/officeDocument/2006/relationships/tags" Target="../tags/tag15.xml"/><Relationship Id="rId7" Type="http://schemas.openxmlformats.org/officeDocument/2006/relationships/tags" Target="../tags/tag19.xml"/><Relationship Id="rId12" Type="http://schemas.openxmlformats.org/officeDocument/2006/relationships/tags" Target="../tags/tag24.xml"/><Relationship Id="rId17" Type="http://schemas.openxmlformats.org/officeDocument/2006/relationships/oleObject" Target="../embeddings/oleObject3.bin"/><Relationship Id="rId2" Type="http://schemas.openxmlformats.org/officeDocument/2006/relationships/tags" Target="../tags/tag14.xml"/><Relationship Id="rId16"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tags" Target="../tags/tag18.xml"/><Relationship Id="rId11" Type="http://schemas.openxmlformats.org/officeDocument/2006/relationships/tags" Target="../tags/tag23.xml"/><Relationship Id="rId5" Type="http://schemas.openxmlformats.org/officeDocument/2006/relationships/tags" Target="../tags/tag17.xml"/><Relationship Id="rId15" Type="http://schemas.openxmlformats.org/officeDocument/2006/relationships/tags" Target="../tags/tag27.xml"/><Relationship Id="rId10" Type="http://schemas.openxmlformats.org/officeDocument/2006/relationships/tags" Target="../tags/tag22.xml"/><Relationship Id="rId19" Type="http://schemas.openxmlformats.org/officeDocument/2006/relationships/image" Target="../media/image21.png"/><Relationship Id="rId4" Type="http://schemas.openxmlformats.org/officeDocument/2006/relationships/tags" Target="../tags/tag16.xml"/><Relationship Id="rId9" Type="http://schemas.openxmlformats.org/officeDocument/2006/relationships/tags" Target="../tags/tag21.xml"/><Relationship Id="rId14" Type="http://schemas.openxmlformats.org/officeDocument/2006/relationships/tags" Target="../tags/tag2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tags" Target="../tags/tag34.xml"/><Relationship Id="rId13" Type="http://schemas.openxmlformats.org/officeDocument/2006/relationships/tags" Target="../tags/tag39.xml"/><Relationship Id="rId18" Type="http://schemas.openxmlformats.org/officeDocument/2006/relationships/tags" Target="../tags/tag44.xml"/><Relationship Id="rId3" Type="http://schemas.openxmlformats.org/officeDocument/2006/relationships/tags" Target="../tags/tag29.xml"/><Relationship Id="rId21" Type="http://schemas.openxmlformats.org/officeDocument/2006/relationships/slideLayout" Target="../slideLayouts/slideLayout1.xml"/><Relationship Id="rId7" Type="http://schemas.openxmlformats.org/officeDocument/2006/relationships/tags" Target="../tags/tag33.xml"/><Relationship Id="rId12" Type="http://schemas.openxmlformats.org/officeDocument/2006/relationships/tags" Target="../tags/tag38.xml"/><Relationship Id="rId17" Type="http://schemas.openxmlformats.org/officeDocument/2006/relationships/tags" Target="../tags/tag43.xml"/><Relationship Id="rId2" Type="http://schemas.openxmlformats.org/officeDocument/2006/relationships/tags" Target="../tags/tag28.xml"/><Relationship Id="rId16" Type="http://schemas.openxmlformats.org/officeDocument/2006/relationships/tags" Target="../tags/tag42.xml"/><Relationship Id="rId20" Type="http://schemas.openxmlformats.org/officeDocument/2006/relationships/tags" Target="../tags/tag46.xml"/><Relationship Id="rId1" Type="http://schemas.openxmlformats.org/officeDocument/2006/relationships/vmlDrawing" Target="../drawings/vmlDrawing4.vml"/><Relationship Id="rId6" Type="http://schemas.openxmlformats.org/officeDocument/2006/relationships/tags" Target="../tags/tag32.xml"/><Relationship Id="rId11" Type="http://schemas.openxmlformats.org/officeDocument/2006/relationships/tags" Target="../tags/tag37.xml"/><Relationship Id="rId5" Type="http://schemas.openxmlformats.org/officeDocument/2006/relationships/tags" Target="../tags/tag31.xml"/><Relationship Id="rId15" Type="http://schemas.openxmlformats.org/officeDocument/2006/relationships/tags" Target="../tags/tag41.xml"/><Relationship Id="rId23" Type="http://schemas.openxmlformats.org/officeDocument/2006/relationships/image" Target="../media/image23.png"/><Relationship Id="rId10" Type="http://schemas.openxmlformats.org/officeDocument/2006/relationships/tags" Target="../tags/tag36.xml"/><Relationship Id="rId19" Type="http://schemas.openxmlformats.org/officeDocument/2006/relationships/tags" Target="../tags/tag45.xml"/><Relationship Id="rId4" Type="http://schemas.openxmlformats.org/officeDocument/2006/relationships/tags" Target="../tags/tag30.xml"/><Relationship Id="rId9" Type="http://schemas.openxmlformats.org/officeDocument/2006/relationships/tags" Target="../tags/tag35.xml"/><Relationship Id="rId14" Type="http://schemas.openxmlformats.org/officeDocument/2006/relationships/tags" Target="../tags/tag40.xml"/><Relationship Id="rId22"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8" Type="http://schemas.openxmlformats.org/officeDocument/2006/relationships/tags" Target="../tags/tag53.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vmlDrawing" Target="../drawings/vmlDrawing5.vml"/><Relationship Id="rId6" Type="http://schemas.openxmlformats.org/officeDocument/2006/relationships/tags" Target="../tags/tag51.xml"/><Relationship Id="rId11" Type="http://schemas.openxmlformats.org/officeDocument/2006/relationships/image" Target="../media/image24.png"/><Relationship Id="rId5" Type="http://schemas.openxmlformats.org/officeDocument/2006/relationships/tags" Target="../tags/tag50.xml"/><Relationship Id="rId10" Type="http://schemas.openxmlformats.org/officeDocument/2006/relationships/oleObject" Target="../embeddings/oleObject5.bin"/><Relationship Id="rId4" Type="http://schemas.openxmlformats.org/officeDocument/2006/relationships/tags" Target="../tags/tag49.xml"/><Relationship Id="rId9"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3" Type="http://schemas.openxmlformats.org/officeDocument/2006/relationships/tags" Target="../tags/tag55.xml"/><Relationship Id="rId21" Type="http://schemas.openxmlformats.org/officeDocument/2006/relationships/oleObject" Target="../embeddings/oleObject6.bin"/><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tags" Target="../tags/tag58.xml"/><Relationship Id="rId11" Type="http://schemas.openxmlformats.org/officeDocument/2006/relationships/tags" Target="../tags/tag63.xml"/><Relationship Id="rId5" Type="http://schemas.openxmlformats.org/officeDocument/2006/relationships/tags" Target="../tags/tag57.xml"/><Relationship Id="rId15" Type="http://schemas.openxmlformats.org/officeDocument/2006/relationships/tags" Target="../tags/tag67.xml"/><Relationship Id="rId10" Type="http://schemas.openxmlformats.org/officeDocument/2006/relationships/tags" Target="../tags/tag62.xml"/><Relationship Id="rId19" Type="http://schemas.openxmlformats.org/officeDocument/2006/relationships/tags" Target="../tags/tag71.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73.xml"/><Relationship Id="rId7" Type="http://schemas.openxmlformats.org/officeDocument/2006/relationships/tags" Target="../tags/tag77.xml"/><Relationship Id="rId2" Type="http://schemas.openxmlformats.org/officeDocument/2006/relationships/tags" Target="../tags/tag72.xml"/><Relationship Id="rId1" Type="http://schemas.openxmlformats.org/officeDocument/2006/relationships/vmlDrawing" Target="../drawings/vmlDrawing7.vml"/><Relationship Id="rId6" Type="http://schemas.openxmlformats.org/officeDocument/2006/relationships/tags" Target="../tags/tag76.xml"/><Relationship Id="rId5" Type="http://schemas.openxmlformats.org/officeDocument/2006/relationships/tags" Target="../tags/tag75.xml"/><Relationship Id="rId10" Type="http://schemas.openxmlformats.org/officeDocument/2006/relationships/image" Target="../media/image26.png"/><Relationship Id="rId4" Type="http://schemas.openxmlformats.org/officeDocument/2006/relationships/tags" Target="../tags/tag74.xml"/><Relationship Id="rId9" Type="http://schemas.openxmlformats.org/officeDocument/2006/relationships/oleObject" Target="../embeddings/oleObject7.bin"/></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2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notesSlide" Target="../notesSlides/notesSlide7.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1.xml"/><Relationship Id="rId16" Type="http://schemas.openxmlformats.org/officeDocument/2006/relationships/image" Target="../media/image16.png"/><Relationship Id="rId1" Type="http://schemas.openxmlformats.org/officeDocument/2006/relationships/vmlDrawing" Target="../drawings/vmlDrawing8.v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oleObject" Target="../embeddings/Microsoft_Office_Excel_97-2003_Worksheet1.xls"/><Relationship Id="rId9" Type="http://schemas.openxmlformats.org/officeDocument/2006/relationships/image" Target="../media/image9.png"/><Relationship Id="rId1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tags" Target="../tags/tag85.xml"/><Relationship Id="rId13" Type="http://schemas.openxmlformats.org/officeDocument/2006/relationships/oleObject" Target="../embeddings/oleObject8.bin"/><Relationship Id="rId3" Type="http://schemas.openxmlformats.org/officeDocument/2006/relationships/tags" Target="../tags/tag80.xml"/><Relationship Id="rId7" Type="http://schemas.openxmlformats.org/officeDocument/2006/relationships/tags" Target="../tags/tag84.xml"/><Relationship Id="rId12" Type="http://schemas.openxmlformats.org/officeDocument/2006/relationships/notesSlide" Target="../notesSlides/notesSlide9.xml"/><Relationship Id="rId2" Type="http://schemas.openxmlformats.org/officeDocument/2006/relationships/tags" Target="../tags/tag79.xml"/><Relationship Id="rId1" Type="http://schemas.openxmlformats.org/officeDocument/2006/relationships/vmlDrawing" Target="../drawings/vmlDrawing9.vml"/><Relationship Id="rId6" Type="http://schemas.openxmlformats.org/officeDocument/2006/relationships/tags" Target="../tags/tag83.xml"/><Relationship Id="rId11" Type="http://schemas.openxmlformats.org/officeDocument/2006/relationships/slideLayout" Target="../slideLayouts/slideLayout13.xml"/><Relationship Id="rId5" Type="http://schemas.openxmlformats.org/officeDocument/2006/relationships/tags" Target="../tags/tag82.xml"/><Relationship Id="rId10" Type="http://schemas.openxmlformats.org/officeDocument/2006/relationships/tags" Target="../tags/tag87.xml"/><Relationship Id="rId4" Type="http://schemas.openxmlformats.org/officeDocument/2006/relationships/tags" Target="../tags/tag81.xml"/><Relationship Id="rId9" Type="http://schemas.openxmlformats.org/officeDocument/2006/relationships/tags" Target="../tags/tag86.xml"/><Relationship Id="rId14" Type="http://schemas.openxmlformats.org/officeDocument/2006/relationships/oleObject" Target="../embeddings/oleObject9.bin"/></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35.jpeg"/><Relationship Id="rId4" Type="http://schemas.openxmlformats.org/officeDocument/2006/relationships/image" Target="../media/image34.jpeg"/></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8" Type="http://schemas.openxmlformats.org/officeDocument/2006/relationships/tags" Target="../tags/tag94.xml"/><Relationship Id="rId13" Type="http://schemas.openxmlformats.org/officeDocument/2006/relationships/tags" Target="../tags/tag99.xml"/><Relationship Id="rId18" Type="http://schemas.openxmlformats.org/officeDocument/2006/relationships/tags" Target="../tags/tag104.xml"/><Relationship Id="rId26" Type="http://schemas.openxmlformats.org/officeDocument/2006/relationships/notesSlide" Target="../notesSlides/notesSlide13.xml"/><Relationship Id="rId3" Type="http://schemas.openxmlformats.org/officeDocument/2006/relationships/tags" Target="../tags/tag89.xml"/><Relationship Id="rId21" Type="http://schemas.openxmlformats.org/officeDocument/2006/relationships/tags" Target="../tags/tag107.xml"/><Relationship Id="rId7" Type="http://schemas.openxmlformats.org/officeDocument/2006/relationships/tags" Target="../tags/tag93.xml"/><Relationship Id="rId12" Type="http://schemas.openxmlformats.org/officeDocument/2006/relationships/tags" Target="../tags/tag98.xml"/><Relationship Id="rId17" Type="http://schemas.openxmlformats.org/officeDocument/2006/relationships/tags" Target="../tags/tag103.xml"/><Relationship Id="rId25" Type="http://schemas.openxmlformats.org/officeDocument/2006/relationships/slideLayout" Target="../slideLayouts/slideLayout14.xml"/><Relationship Id="rId2" Type="http://schemas.openxmlformats.org/officeDocument/2006/relationships/tags" Target="../tags/tag88.xml"/><Relationship Id="rId16" Type="http://schemas.openxmlformats.org/officeDocument/2006/relationships/tags" Target="../tags/tag102.xml"/><Relationship Id="rId20" Type="http://schemas.openxmlformats.org/officeDocument/2006/relationships/tags" Target="../tags/tag106.xml"/><Relationship Id="rId1" Type="http://schemas.openxmlformats.org/officeDocument/2006/relationships/vmlDrawing" Target="../drawings/vmlDrawing10.vml"/><Relationship Id="rId6" Type="http://schemas.openxmlformats.org/officeDocument/2006/relationships/tags" Target="../tags/tag92.xml"/><Relationship Id="rId11" Type="http://schemas.openxmlformats.org/officeDocument/2006/relationships/tags" Target="../tags/tag97.xml"/><Relationship Id="rId24" Type="http://schemas.openxmlformats.org/officeDocument/2006/relationships/tags" Target="../tags/tag110.xml"/><Relationship Id="rId5" Type="http://schemas.openxmlformats.org/officeDocument/2006/relationships/tags" Target="../tags/tag91.xml"/><Relationship Id="rId15" Type="http://schemas.openxmlformats.org/officeDocument/2006/relationships/tags" Target="../tags/tag101.xml"/><Relationship Id="rId23" Type="http://schemas.openxmlformats.org/officeDocument/2006/relationships/tags" Target="../tags/tag109.xml"/><Relationship Id="rId10" Type="http://schemas.openxmlformats.org/officeDocument/2006/relationships/tags" Target="../tags/tag96.xml"/><Relationship Id="rId19" Type="http://schemas.openxmlformats.org/officeDocument/2006/relationships/tags" Target="../tags/tag105.xml"/><Relationship Id="rId4" Type="http://schemas.openxmlformats.org/officeDocument/2006/relationships/tags" Target="../tags/tag90.xml"/><Relationship Id="rId9" Type="http://schemas.openxmlformats.org/officeDocument/2006/relationships/tags" Target="../tags/tag95.xml"/><Relationship Id="rId14" Type="http://schemas.openxmlformats.org/officeDocument/2006/relationships/tags" Target="../tags/tag100.xml"/><Relationship Id="rId22" Type="http://schemas.openxmlformats.org/officeDocument/2006/relationships/tags" Target="../tags/tag108.xml"/><Relationship Id="rId27" Type="http://schemas.openxmlformats.org/officeDocument/2006/relationships/oleObject" Target="../embeddings/oleObject10.bin"/></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4"/>
          <p:cNvSpPr>
            <a:spLocks noChangeArrowheads="1"/>
          </p:cNvSpPr>
          <p:nvPr/>
        </p:nvSpPr>
        <p:spPr bwMode="auto">
          <a:xfrm>
            <a:off x="107504" y="3573016"/>
            <a:ext cx="7129487" cy="1225550"/>
          </a:xfrm>
          <a:prstGeom prst="rect">
            <a:avLst/>
          </a:prstGeom>
          <a:noFill/>
          <a:ln w="9525">
            <a:noFill/>
            <a:miter lim="800000"/>
            <a:headEnd/>
            <a:tailEnd/>
          </a:ln>
        </p:spPr>
        <p:txBody>
          <a:bodyPr/>
          <a:lstStyle/>
          <a:p>
            <a:pPr eaLnBrk="0" hangingPunct="0">
              <a:lnSpc>
                <a:spcPct val="140000"/>
              </a:lnSpc>
              <a:defRPr/>
            </a:pPr>
            <a:r>
              <a:rPr lang="en-US" altLang="zh-CN" sz="2400" dirty="0" smtClean="0">
                <a:solidFill>
                  <a:schemeClr val="bg1"/>
                </a:solidFill>
                <a:latin typeface="+mj-lt"/>
                <a:ea typeface="+mj-ea"/>
              </a:rPr>
              <a:t>2013 Retirement Readiness Index Survey</a:t>
            </a:r>
          </a:p>
          <a:p>
            <a:pPr eaLnBrk="0" hangingPunct="0">
              <a:lnSpc>
                <a:spcPct val="140000"/>
              </a:lnSpc>
              <a:defRPr/>
            </a:pPr>
            <a:r>
              <a:rPr lang="en-US" altLang="zh-CN" sz="2400" dirty="0" smtClean="0">
                <a:solidFill>
                  <a:schemeClr val="bg1"/>
                </a:solidFill>
                <a:latin typeface="+mj-lt"/>
                <a:ea typeface="+mj-ea"/>
              </a:rPr>
              <a:t>2013</a:t>
            </a:r>
            <a:r>
              <a:rPr lang="zh-CN" altLang="en-US" sz="2400" dirty="0" smtClean="0">
                <a:solidFill>
                  <a:schemeClr val="bg1"/>
                </a:solidFill>
                <a:latin typeface="+mj-lt"/>
                <a:ea typeface="+mj-ea"/>
              </a:rPr>
              <a:t>退休准备指数调研</a:t>
            </a:r>
            <a:endParaRPr lang="en-US" altLang="zh-CN" sz="2400" dirty="0" smtClean="0">
              <a:solidFill>
                <a:schemeClr val="bg1"/>
              </a:solidFill>
              <a:latin typeface="+mj-lt"/>
              <a:ea typeface="+mj-ea"/>
            </a:endParaRPr>
          </a:p>
          <a:p>
            <a:pPr eaLnBrk="0" hangingPunct="0">
              <a:lnSpc>
                <a:spcPct val="140000"/>
              </a:lnSpc>
              <a:defRPr/>
            </a:pPr>
            <a:endParaRPr lang="en-US" altLang="zh-CN" sz="2400" dirty="0">
              <a:solidFill>
                <a:schemeClr val="bg1"/>
              </a:solidFill>
              <a:latin typeface="+mj-lt"/>
              <a:ea typeface="+mj-ea"/>
            </a:endParaRPr>
          </a:p>
        </p:txBody>
      </p:sp>
      <p:sp>
        <p:nvSpPr>
          <p:cNvPr id="3" name="Rectangle 4"/>
          <p:cNvSpPr>
            <a:spLocks noChangeArrowheads="1"/>
          </p:cNvSpPr>
          <p:nvPr/>
        </p:nvSpPr>
        <p:spPr bwMode="auto">
          <a:xfrm>
            <a:off x="107504" y="4941168"/>
            <a:ext cx="7129487" cy="1225550"/>
          </a:xfrm>
          <a:prstGeom prst="rect">
            <a:avLst/>
          </a:prstGeom>
          <a:noFill/>
          <a:ln w="9525">
            <a:noFill/>
            <a:miter lim="800000"/>
            <a:headEnd/>
            <a:tailEnd/>
          </a:ln>
        </p:spPr>
        <p:txBody>
          <a:bodyPr/>
          <a:lstStyle/>
          <a:p>
            <a:pPr eaLnBrk="0" hangingPunct="0">
              <a:lnSpc>
                <a:spcPct val="140000"/>
              </a:lnSpc>
              <a:defRPr/>
            </a:pPr>
            <a:r>
              <a:rPr lang="en-US" altLang="zh-CN" sz="1600" dirty="0" smtClean="0">
                <a:solidFill>
                  <a:schemeClr val="bg1"/>
                </a:solidFill>
                <a:latin typeface="+mj-lt"/>
                <a:ea typeface="+mj-ea"/>
              </a:rPr>
              <a:t>Marco Groot Wassink </a:t>
            </a:r>
          </a:p>
          <a:p>
            <a:pPr eaLnBrk="0" hangingPunct="0">
              <a:lnSpc>
                <a:spcPct val="140000"/>
              </a:lnSpc>
              <a:defRPr/>
            </a:pPr>
            <a:r>
              <a:rPr lang="zh-CN" altLang="en-US" sz="1600" dirty="0" smtClean="0">
                <a:solidFill>
                  <a:schemeClr val="bg1"/>
                </a:solidFill>
                <a:latin typeface="+mj-lt"/>
                <a:ea typeface="+mj-ea"/>
              </a:rPr>
              <a:t>华宇轩</a:t>
            </a:r>
            <a:endParaRPr lang="en-US" altLang="zh-CN" sz="1600" dirty="0" smtClean="0">
              <a:solidFill>
                <a:schemeClr val="bg1"/>
              </a:solidFill>
              <a:latin typeface="+mj-lt"/>
              <a:ea typeface="+mj-ea"/>
            </a:endParaRPr>
          </a:p>
          <a:p>
            <a:pPr eaLnBrk="0" hangingPunct="0">
              <a:lnSpc>
                <a:spcPct val="140000"/>
              </a:lnSpc>
              <a:defRPr/>
            </a:pPr>
            <a:r>
              <a:rPr lang="en-US" altLang="zh-CN" sz="1400" dirty="0" smtClean="0">
                <a:solidFill>
                  <a:schemeClr val="bg1"/>
                </a:solidFill>
                <a:latin typeface="+mj-lt"/>
                <a:ea typeface="+mj-ea"/>
              </a:rPr>
              <a:t>EVP, </a:t>
            </a:r>
            <a:r>
              <a:rPr lang="en-US" altLang="zh-CN" sz="1400" dirty="0" err="1" smtClean="0">
                <a:solidFill>
                  <a:schemeClr val="bg1"/>
                </a:solidFill>
                <a:latin typeface="+mj-lt"/>
                <a:ea typeface="+mj-ea"/>
              </a:rPr>
              <a:t>Aegon</a:t>
            </a:r>
            <a:r>
              <a:rPr lang="en-US" altLang="zh-CN" sz="1400" dirty="0" smtClean="0">
                <a:solidFill>
                  <a:schemeClr val="bg1"/>
                </a:solidFill>
                <a:latin typeface="+mj-lt"/>
                <a:ea typeface="+mj-ea"/>
              </a:rPr>
              <a:t>-CNOOC</a:t>
            </a:r>
          </a:p>
          <a:p>
            <a:pPr eaLnBrk="0" hangingPunct="0">
              <a:lnSpc>
                <a:spcPct val="140000"/>
              </a:lnSpc>
              <a:defRPr/>
            </a:pPr>
            <a:r>
              <a:rPr lang="zh-CN" altLang="en-US" sz="1400" b="0" dirty="0" smtClean="0">
                <a:solidFill>
                  <a:schemeClr val="bg1"/>
                </a:solidFill>
                <a:latin typeface="+mj-lt"/>
                <a:ea typeface="+mj-ea"/>
              </a:rPr>
              <a:t>海康人寿执行副总经理</a:t>
            </a:r>
            <a:endParaRPr lang="en-US" altLang="zh-CN" sz="1400" b="0" dirty="0" smtClean="0">
              <a:solidFill>
                <a:schemeClr val="bg1"/>
              </a:solidFill>
              <a:latin typeface="+mj-lt"/>
              <a:ea typeface="+mj-ea"/>
            </a:endParaRPr>
          </a:p>
          <a:p>
            <a:pPr eaLnBrk="0" hangingPunct="0">
              <a:lnSpc>
                <a:spcPct val="140000"/>
              </a:lnSpc>
              <a:defRPr/>
            </a:pPr>
            <a:r>
              <a:rPr lang="en-US" altLang="zh-CN" sz="1400" dirty="0" smtClean="0">
                <a:solidFill>
                  <a:schemeClr val="bg1"/>
                </a:solidFill>
                <a:latin typeface="+mj-lt"/>
                <a:ea typeface="+mj-ea"/>
              </a:rPr>
              <a:t>July. 20</a:t>
            </a:r>
            <a:r>
              <a:rPr lang="en-US" altLang="zh-CN" sz="1400" baseline="30000" dirty="0" smtClean="0">
                <a:solidFill>
                  <a:schemeClr val="bg1"/>
                </a:solidFill>
                <a:latin typeface="+mj-lt"/>
                <a:ea typeface="+mj-ea"/>
              </a:rPr>
              <a:t>th</a:t>
            </a:r>
            <a:r>
              <a:rPr lang="en-US" altLang="zh-CN" sz="1400" dirty="0" smtClean="0">
                <a:solidFill>
                  <a:schemeClr val="bg1"/>
                </a:solidFill>
                <a:latin typeface="+mj-lt"/>
                <a:ea typeface="+mj-ea"/>
              </a:rPr>
              <a:t> , 2013</a:t>
            </a:r>
          </a:p>
          <a:p>
            <a:pPr eaLnBrk="0" hangingPunct="0">
              <a:lnSpc>
                <a:spcPct val="140000"/>
              </a:lnSpc>
              <a:defRPr/>
            </a:pPr>
            <a:r>
              <a:rPr lang="en-US" altLang="zh-CN" sz="1400" dirty="0" smtClean="0">
                <a:solidFill>
                  <a:schemeClr val="bg1"/>
                </a:solidFill>
                <a:latin typeface="+mj-lt"/>
                <a:ea typeface="+mj-ea"/>
              </a:rPr>
              <a:t>2013</a:t>
            </a:r>
            <a:r>
              <a:rPr lang="zh-CN" altLang="en-US" sz="1400" dirty="0" smtClean="0">
                <a:solidFill>
                  <a:schemeClr val="bg1"/>
                </a:solidFill>
                <a:latin typeface="+mj-lt"/>
                <a:ea typeface="+mj-ea"/>
              </a:rPr>
              <a:t>年</a:t>
            </a:r>
            <a:r>
              <a:rPr lang="en-US" altLang="zh-CN" sz="1400" dirty="0" smtClean="0">
                <a:solidFill>
                  <a:schemeClr val="bg1"/>
                </a:solidFill>
                <a:latin typeface="+mj-lt"/>
                <a:ea typeface="+mj-ea"/>
              </a:rPr>
              <a:t>7</a:t>
            </a:r>
            <a:r>
              <a:rPr lang="zh-CN" altLang="en-US" sz="1400" dirty="0" smtClean="0">
                <a:solidFill>
                  <a:schemeClr val="bg1"/>
                </a:solidFill>
                <a:latin typeface="+mj-lt"/>
                <a:ea typeface="+mj-ea"/>
              </a:rPr>
              <a:t>月</a:t>
            </a:r>
            <a:r>
              <a:rPr lang="en-US" altLang="zh-CN" sz="1400" dirty="0" smtClean="0">
                <a:solidFill>
                  <a:schemeClr val="bg1"/>
                </a:solidFill>
                <a:latin typeface="+mj-lt"/>
                <a:ea typeface="+mj-ea"/>
              </a:rPr>
              <a:t>20</a:t>
            </a:r>
            <a:r>
              <a:rPr lang="zh-CN" altLang="en-US" sz="1400" dirty="0" smtClean="0">
                <a:solidFill>
                  <a:schemeClr val="bg1"/>
                </a:solidFill>
                <a:latin typeface="+mj-lt"/>
                <a:ea typeface="+mj-ea"/>
              </a:rPr>
              <a:t>日</a:t>
            </a:r>
            <a:r>
              <a:rPr lang="en-US" altLang="zh-CN" sz="1400" dirty="0" smtClean="0">
                <a:solidFill>
                  <a:schemeClr val="bg1"/>
                </a:solidFill>
                <a:latin typeface="+mj-lt"/>
                <a:ea typeface="+mj-ea"/>
              </a:rPr>
              <a:t> </a:t>
            </a:r>
            <a:endParaRPr lang="en-US" altLang="zh-CN" sz="1400" dirty="0">
              <a:solidFill>
                <a:schemeClr val="bg1"/>
              </a:solidFill>
              <a:latin typeface="+mj-lt"/>
              <a:ea typeface="+mj-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251520" y="2794695"/>
            <a:ext cx="8640960" cy="922337"/>
          </a:xfrm>
        </p:spPr>
        <p:txBody>
          <a:bodyPr/>
          <a:lstStyle/>
          <a:p>
            <a:pPr algn="ctr" eaLnBrk="1" hangingPunct="1">
              <a:defRPr/>
            </a:pPr>
            <a:r>
              <a:rPr lang="en-US" altLang="zh-CN" sz="2400" b="1" dirty="0" smtClean="0"/>
              <a:t>Positive Aspiration for Retirement</a:t>
            </a:r>
            <a:br>
              <a:rPr lang="en-US" altLang="zh-CN" sz="2400" b="1" dirty="0" smtClean="0"/>
            </a:br>
            <a:r>
              <a:rPr lang="zh-CN" altLang="en-US" sz="2400" b="1" dirty="0" smtClean="0"/>
              <a:t>中国居民退休生活预期普遍较高</a:t>
            </a:r>
            <a:r>
              <a:rPr lang="en-US" altLang="zh-CN" sz="2400" b="1" dirty="0" smtClean="0"/>
              <a:t/>
            </a:r>
            <a:br>
              <a:rPr lang="en-US" altLang="zh-CN" sz="2400" b="1" dirty="0" smtClean="0"/>
            </a:br>
            <a:r>
              <a:rPr lang="en-US" altLang="zh-CN" sz="2400" b="1" dirty="0" smtClean="0"/>
              <a:t/>
            </a:r>
            <a:br>
              <a:rPr lang="en-US" altLang="zh-CN" sz="2400" b="1" dirty="0" smtClean="0"/>
            </a:br>
            <a:r>
              <a:rPr lang="en-US" altLang="zh-CN" sz="2000" b="1" dirty="0" smtClean="0"/>
              <a:t>vs.</a:t>
            </a:r>
            <a:r>
              <a:rPr lang="en-US" altLang="zh-CN" sz="1800" b="1" dirty="0" smtClean="0"/>
              <a:t/>
            </a:r>
            <a:br>
              <a:rPr lang="en-US" altLang="zh-CN" sz="1800" b="1" dirty="0" smtClean="0"/>
            </a:br>
            <a:r>
              <a:rPr lang="en-US" altLang="zh-CN" sz="2400" b="1" dirty="0" smtClean="0"/>
              <a:t/>
            </a:r>
            <a:br>
              <a:rPr lang="en-US" altLang="zh-CN" sz="2400" b="1" dirty="0" smtClean="0"/>
            </a:br>
            <a:r>
              <a:rPr lang="en-US" altLang="zh-CN" sz="2400" b="1" dirty="0" smtClean="0"/>
              <a:t>Low confidence in Achieving Expected</a:t>
            </a:r>
            <a:br>
              <a:rPr lang="en-US" altLang="zh-CN" sz="2400" b="1" dirty="0" smtClean="0"/>
            </a:br>
            <a:r>
              <a:rPr lang="en-US" altLang="zh-CN" sz="2400" b="1" dirty="0" smtClean="0"/>
              <a:t> Retirement Income</a:t>
            </a:r>
            <a:br>
              <a:rPr lang="en-US" altLang="zh-CN" sz="2400" b="1" dirty="0" smtClean="0"/>
            </a:br>
            <a:r>
              <a:rPr lang="zh-CN" altLang="en-US" sz="2400" b="1" dirty="0" smtClean="0"/>
              <a:t>对取得期望退休收入缺乏信心</a:t>
            </a:r>
          </a:p>
        </p:txBody>
      </p:sp>
      <p:sp>
        <p:nvSpPr>
          <p:cNvPr id="4" name="灯片编号占位符 3"/>
          <p:cNvSpPr>
            <a:spLocks noGrp="1"/>
          </p:cNvSpPr>
          <p:nvPr>
            <p:ph type="sldNum" sz="quarter" idx="12"/>
          </p:nvPr>
        </p:nvSpPr>
        <p:spPr/>
        <p:txBody>
          <a:bodyPr/>
          <a:lstStyle/>
          <a:p>
            <a:pPr>
              <a:defRPr/>
            </a:pPr>
            <a:fld id="{0C3308EF-A6A7-4FF5-9017-917A0212F921}" type="slidenum">
              <a:rPr lang="en-US" altLang="zh-CN" smtClean="0"/>
              <a:pPr>
                <a:defRPr/>
              </a:pPr>
              <a:t>10</a:t>
            </a:fld>
            <a:endParaRPr lang="en-US" altLang="zh-CN"/>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对象 12" hidden="1"/>
          <p:cNvGraphicFramePr>
            <a:graphicFrameLocks/>
          </p:cNvGraphicFramePr>
          <p:nvPr/>
        </p:nvGraphicFramePr>
        <p:xfrm>
          <a:off x="0" y="0"/>
          <a:ext cx="158750" cy="158750"/>
        </p:xfrm>
        <a:graphic>
          <a:graphicData uri="http://schemas.openxmlformats.org/presentationml/2006/ole">
            <p:oleObj spid="_x0000_s166914" name="think-cell Slide" r:id="rId10" imgW="0" imgH="0" progId="">
              <p:embed/>
            </p:oleObj>
          </a:graphicData>
        </a:graphic>
      </p:graphicFrame>
      <p:sp>
        <p:nvSpPr>
          <p:cNvPr id="15363" name="Rectangle 3"/>
          <p:cNvSpPr>
            <a:spLocks noGrp="1" noChangeArrowheads="1"/>
          </p:cNvSpPr>
          <p:nvPr>
            <p:ph type="body" idx="1"/>
            <p:custDataLst>
              <p:tags r:id="rId2"/>
            </p:custDataLst>
          </p:nvPr>
        </p:nvSpPr>
        <p:spPr>
          <a:xfrm>
            <a:off x="35496" y="1340891"/>
            <a:ext cx="8712968" cy="431925"/>
          </a:xfrm>
        </p:spPr>
        <p:txBody>
          <a:bodyPr/>
          <a:lstStyle/>
          <a:p>
            <a:pPr lvl="1" eaLnBrk="1" hangingPunct="1">
              <a:spcBef>
                <a:spcPct val="50000"/>
              </a:spcBef>
              <a:buClr>
                <a:srgbClr val="0082D1"/>
              </a:buClr>
              <a:buSzTx/>
              <a:buNone/>
              <a:defRPr/>
            </a:pPr>
            <a:r>
              <a:rPr lang="en-US" sz="1600" b="1" dirty="0" smtClean="0">
                <a:solidFill>
                  <a:schemeClr val="tx1"/>
                </a:solidFill>
              </a:rPr>
              <a:t>Q: Which of the following words do you most associate with retirement? </a:t>
            </a:r>
          </a:p>
          <a:p>
            <a:pPr lvl="1" eaLnBrk="1" hangingPunct="1">
              <a:spcBef>
                <a:spcPct val="50000"/>
              </a:spcBef>
              <a:buClr>
                <a:srgbClr val="0082D1"/>
              </a:buClr>
              <a:buSzTx/>
              <a:buNone/>
              <a:defRPr/>
            </a:pPr>
            <a:r>
              <a:rPr kumimoji="1" lang="zh-CN" altLang="en-US" sz="1600" dirty="0" smtClean="0">
                <a:solidFill>
                  <a:schemeClr val="tx1"/>
                </a:solidFill>
                <a:latin typeface="+mj-ea"/>
                <a:ea typeface="+mj-ea"/>
              </a:rPr>
              <a:t>问：请问您最有可能将下列哪些词语与退休联系在一起？</a:t>
            </a:r>
          </a:p>
          <a:p>
            <a:pPr lvl="1" eaLnBrk="1" hangingPunct="1">
              <a:spcBef>
                <a:spcPct val="50000"/>
              </a:spcBef>
              <a:buClr>
                <a:srgbClr val="0082D1"/>
              </a:buClr>
              <a:buSzTx/>
              <a:buNone/>
              <a:defRPr/>
            </a:pPr>
            <a:r>
              <a:rPr kumimoji="1" lang="en-US" altLang="zh-CN" sz="1100" b="1" dirty="0" smtClean="0">
                <a:solidFill>
                  <a:schemeClr val="tx1"/>
                </a:solidFill>
                <a:latin typeface="+mj-lt"/>
                <a:ea typeface="DotumChe" pitchFamily="49" charset="-127"/>
              </a:rPr>
              <a:t>	</a:t>
            </a:r>
            <a:endParaRPr kumimoji="1" lang="en-US" altLang="zh-CN" sz="1100" dirty="0" smtClean="0">
              <a:solidFill>
                <a:schemeClr val="tx1"/>
              </a:solidFill>
              <a:latin typeface="Times New Roman" pitchFamily="18" charset="0"/>
              <a:ea typeface="楷体_GB2312" pitchFamily="49" charset="-122"/>
            </a:endParaRPr>
          </a:p>
          <a:p>
            <a:pPr eaLnBrk="1" hangingPunct="1">
              <a:spcBef>
                <a:spcPct val="20000"/>
              </a:spcBef>
              <a:spcAft>
                <a:spcPct val="0"/>
              </a:spcAft>
              <a:buSzTx/>
              <a:buFont typeface="Wingdings" pitchFamily="2" charset="2"/>
              <a:buChar char="l"/>
            </a:pPr>
            <a:endParaRPr kumimoji="1" lang="zh-CN" altLang="en-US" dirty="0" smtClean="0">
              <a:solidFill>
                <a:schemeClr val="tx1"/>
              </a:solidFill>
              <a:latin typeface="Times New Roman" pitchFamily="18" charset="0"/>
              <a:ea typeface="楷体_GB2312" pitchFamily="49" charset="-122"/>
            </a:endParaRPr>
          </a:p>
          <a:p>
            <a:pPr eaLnBrk="1" hangingPunct="1">
              <a:spcBef>
                <a:spcPct val="20000"/>
              </a:spcBef>
              <a:spcAft>
                <a:spcPct val="0"/>
              </a:spcAft>
              <a:buSzTx/>
              <a:buFont typeface="Wingdings" pitchFamily="2" charset="2"/>
              <a:buChar char="l"/>
            </a:pPr>
            <a:endParaRPr kumimoji="1" lang="en-US" altLang="zh-CN" dirty="0" smtClean="0">
              <a:solidFill>
                <a:schemeClr val="tx1"/>
              </a:solidFill>
              <a:latin typeface="Times New Roman" pitchFamily="18" charset="0"/>
              <a:ea typeface="楷体_GB2312" pitchFamily="49" charset="-122"/>
            </a:endParaRPr>
          </a:p>
        </p:txBody>
      </p:sp>
      <p:sp>
        <p:nvSpPr>
          <p:cNvPr id="7" name="Rectangle 2"/>
          <p:cNvSpPr>
            <a:spLocks noGrp="1" noChangeArrowheads="1"/>
          </p:cNvSpPr>
          <p:nvPr>
            <p:ph type="title"/>
            <p:custDataLst>
              <p:tags r:id="rId3"/>
            </p:custDataLst>
          </p:nvPr>
        </p:nvSpPr>
        <p:spPr>
          <a:xfrm>
            <a:off x="457200" y="274638"/>
            <a:ext cx="8229600" cy="922337"/>
          </a:xfrm>
        </p:spPr>
        <p:txBody>
          <a:bodyPr/>
          <a:lstStyle/>
          <a:p>
            <a:pPr eaLnBrk="1" hangingPunct="1">
              <a:defRPr/>
            </a:pPr>
            <a:r>
              <a:rPr lang="en-US" altLang="zh-CN" sz="2400" b="1" dirty="0" smtClean="0"/>
              <a:t>Aspiration</a:t>
            </a:r>
            <a:br>
              <a:rPr lang="en-US" altLang="zh-CN" sz="2400" b="1" dirty="0" smtClean="0"/>
            </a:br>
            <a:r>
              <a:rPr lang="zh-CN" altLang="en-US" sz="2400" b="1" dirty="0" smtClean="0"/>
              <a:t>对退休生活的期望</a:t>
            </a:r>
            <a:endParaRPr kumimoji="1" lang="zh-CN" altLang="en-US" sz="2800" dirty="0" smtClean="0">
              <a:solidFill>
                <a:srgbClr val="000099"/>
              </a:solidFill>
              <a:effectLst/>
              <a:latin typeface="Times New Roman" pitchFamily="18" charset="0"/>
            </a:endParaRPr>
          </a:p>
        </p:txBody>
      </p:sp>
      <p:sp>
        <p:nvSpPr>
          <p:cNvPr id="8" name="矩形 7"/>
          <p:cNvSpPr/>
          <p:nvPr>
            <p:custDataLst>
              <p:tags r:id="rId4"/>
            </p:custDataLst>
          </p:nvPr>
        </p:nvSpPr>
        <p:spPr>
          <a:xfrm>
            <a:off x="467544" y="5220489"/>
            <a:ext cx="7920880" cy="830997"/>
          </a:xfrm>
          <a:prstGeom prst="rect">
            <a:avLst/>
          </a:prstGeom>
        </p:spPr>
        <p:txBody>
          <a:bodyPr wrap="square">
            <a:spAutoFit/>
          </a:bodyPr>
          <a:lstStyle/>
          <a:p>
            <a:pPr lvl="1" eaLnBrk="1" hangingPunct="1">
              <a:spcBef>
                <a:spcPts val="0"/>
              </a:spcBef>
              <a:buClr>
                <a:srgbClr val="0082D1"/>
              </a:buClr>
              <a:buSzTx/>
              <a:buNone/>
              <a:defRPr/>
            </a:pPr>
            <a:r>
              <a:rPr lang="en-US" altLang="zh-CN" sz="1600" dirty="0" smtClean="0">
                <a:solidFill>
                  <a:srgbClr val="0070C0"/>
                </a:solidFill>
                <a:ea typeface="DotumChe" pitchFamily="49" charset="-127"/>
              </a:rPr>
              <a:t>Most people expect their life in retirement associated with enjoyment, leisure and freedom. </a:t>
            </a:r>
          </a:p>
          <a:p>
            <a:pPr lvl="1">
              <a:spcBef>
                <a:spcPts val="0"/>
              </a:spcBef>
              <a:buClr>
                <a:srgbClr val="0082D1"/>
              </a:buClr>
              <a:defRPr/>
            </a:pPr>
            <a:r>
              <a:rPr lang="zh-CN" altLang="en-US" sz="1600" b="0" dirty="0" smtClean="0">
                <a:solidFill>
                  <a:srgbClr val="0070C0"/>
                </a:solidFill>
                <a:latin typeface="+mn-ea"/>
                <a:ea typeface="+mn-ea"/>
              </a:rPr>
              <a:t>大部分受访者将退休生活与“享受生活”、“悠闲”和“自由”联系在一起。</a:t>
            </a:r>
            <a:endParaRPr lang="en-US" altLang="zh-CN" sz="1600" b="0" dirty="0" smtClean="0">
              <a:solidFill>
                <a:srgbClr val="0070C0"/>
              </a:solidFill>
              <a:latin typeface="+mn-ea"/>
              <a:ea typeface="+mn-ea"/>
            </a:endParaRPr>
          </a:p>
        </p:txBody>
      </p:sp>
      <p:graphicFrame>
        <p:nvGraphicFramePr>
          <p:cNvPr id="6" name="图表 5"/>
          <p:cNvGraphicFramePr/>
          <p:nvPr>
            <p:custDataLst>
              <p:tags r:id="rId5"/>
            </p:custDataLst>
          </p:nvPr>
        </p:nvGraphicFramePr>
        <p:xfrm>
          <a:off x="1763688" y="2060848"/>
          <a:ext cx="5544616" cy="2664296"/>
        </p:xfrm>
        <a:graphic>
          <a:graphicData uri="http://schemas.openxmlformats.org/drawingml/2006/chart">
            <c:chart xmlns:c="http://schemas.openxmlformats.org/drawingml/2006/chart" xmlns:r="http://schemas.openxmlformats.org/officeDocument/2006/relationships" r:id="rId11"/>
          </a:graphicData>
        </a:graphic>
      </p:graphicFrame>
      <p:pic>
        <p:nvPicPr>
          <p:cNvPr id="108545" name="Picture 1"/>
          <p:cNvPicPr>
            <a:picLocks noChangeAspect="1" noChangeArrowheads="1"/>
          </p:cNvPicPr>
          <p:nvPr>
            <p:custDataLst>
              <p:tags r:id="rId6"/>
            </p:custDataLst>
          </p:nvPr>
        </p:nvPicPr>
        <p:blipFill>
          <a:blip r:embed="rId12"/>
          <a:srcRect l="33075" t="61734" r="26425" b="30883"/>
          <a:stretch>
            <a:fillRect/>
          </a:stretch>
        </p:blipFill>
        <p:spPr bwMode="auto">
          <a:xfrm>
            <a:off x="971600" y="4365104"/>
            <a:ext cx="5832648" cy="864096"/>
          </a:xfrm>
          <a:prstGeom prst="rect">
            <a:avLst/>
          </a:prstGeom>
          <a:noFill/>
          <a:ln w="9525">
            <a:noFill/>
            <a:miter lim="800000"/>
            <a:headEnd/>
            <a:tailEnd/>
          </a:ln>
        </p:spPr>
      </p:pic>
      <p:sp>
        <p:nvSpPr>
          <p:cNvPr id="9" name="圆角矩形 8"/>
          <p:cNvSpPr/>
          <p:nvPr>
            <p:custDataLst>
              <p:tags r:id="rId7"/>
            </p:custDataLst>
          </p:nvPr>
        </p:nvSpPr>
        <p:spPr>
          <a:xfrm>
            <a:off x="3563888" y="2204863"/>
            <a:ext cx="1008112" cy="1440000"/>
          </a:xfrm>
          <a:prstGeom prst="roundRect">
            <a:avLst/>
          </a:prstGeom>
          <a:ln w="25400">
            <a:solidFill>
              <a:srgbClr val="FF0000"/>
            </a:solidFill>
            <a:prstDash val="dash"/>
          </a:ln>
        </p:spPr>
        <p:txBody>
          <a:bodyPr wrap="square" rtlCol="0" anchor="ctr">
            <a:spAutoFit/>
          </a:bodyPr>
          <a:lstStyle/>
          <a:p>
            <a:pPr algn="ctr"/>
            <a:endParaRPr lang="zh-CN" altLang="en-US" sz="800" dirty="0"/>
          </a:p>
        </p:txBody>
      </p:sp>
      <p:sp>
        <p:nvSpPr>
          <p:cNvPr id="11" name="灯片编号占位符 10"/>
          <p:cNvSpPr>
            <a:spLocks noGrp="1"/>
          </p:cNvSpPr>
          <p:nvPr>
            <p:ph type="sldNum" sz="quarter" idx="12"/>
          </p:nvPr>
        </p:nvSpPr>
        <p:spPr/>
        <p:txBody>
          <a:bodyPr/>
          <a:lstStyle/>
          <a:p>
            <a:pPr>
              <a:defRPr/>
            </a:pPr>
            <a:fld id="{0C3308EF-A6A7-4FF5-9017-917A0212F921}" type="slidenum">
              <a:rPr lang="en-US" altLang="zh-CN" smtClean="0"/>
              <a:pPr>
                <a:defRPr/>
              </a:pPr>
              <a:t>11</a:t>
            </a:fld>
            <a:endParaRPr lang="en-US" altLang="zh-CN"/>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对象 61" hidden="1"/>
          <p:cNvGraphicFramePr>
            <a:graphicFrameLocks/>
          </p:cNvGraphicFramePr>
          <p:nvPr/>
        </p:nvGraphicFramePr>
        <p:xfrm>
          <a:off x="0" y="0"/>
          <a:ext cx="158750" cy="158750"/>
        </p:xfrm>
        <a:graphic>
          <a:graphicData uri="http://schemas.openxmlformats.org/presentationml/2006/ole">
            <p:oleObj spid="_x0000_s167938" name="think-cell Slide" r:id="rId8" imgW="0" imgH="0" progId="">
              <p:embed/>
            </p:oleObj>
          </a:graphicData>
        </a:graphic>
      </p:graphicFrame>
      <p:grpSp>
        <p:nvGrpSpPr>
          <p:cNvPr id="2" name="组合 60"/>
          <p:cNvGrpSpPr/>
          <p:nvPr>
            <p:custDataLst>
              <p:tags r:id="rId2"/>
            </p:custDataLst>
          </p:nvPr>
        </p:nvGrpSpPr>
        <p:grpSpPr>
          <a:xfrm>
            <a:off x="1403648" y="2060848"/>
            <a:ext cx="6480720" cy="3600400"/>
            <a:chOff x="1403648" y="2060848"/>
            <a:chExt cx="6480720" cy="3600400"/>
          </a:xfrm>
        </p:grpSpPr>
        <p:pic>
          <p:nvPicPr>
            <p:cNvPr id="143362" name="图表 26"/>
            <p:cNvPicPr>
              <a:picLocks noChangeArrowheads="1"/>
            </p:cNvPicPr>
            <p:nvPr/>
          </p:nvPicPr>
          <p:blipFill>
            <a:blip r:embed="rId9"/>
            <a:srcRect/>
            <a:stretch>
              <a:fillRect/>
            </a:stretch>
          </p:blipFill>
          <p:spPr bwMode="auto">
            <a:xfrm>
              <a:off x="1403648" y="2060848"/>
              <a:ext cx="4680520" cy="3600400"/>
            </a:xfrm>
            <a:prstGeom prst="rect">
              <a:avLst/>
            </a:prstGeom>
            <a:noFill/>
            <a:ln w="9525">
              <a:noFill/>
              <a:miter lim="800000"/>
              <a:headEnd/>
              <a:tailEnd/>
            </a:ln>
          </p:spPr>
        </p:pic>
        <p:sp>
          <p:nvSpPr>
            <p:cNvPr id="20" name="矩形 19"/>
            <p:cNvSpPr/>
            <p:nvPr/>
          </p:nvSpPr>
          <p:spPr>
            <a:xfrm>
              <a:off x="4283968" y="2420888"/>
              <a:ext cx="3600400" cy="307777"/>
            </a:xfrm>
            <a:prstGeom prst="rect">
              <a:avLst/>
            </a:prstGeom>
            <a:solidFill>
              <a:schemeClr val="bg1"/>
            </a:solidFill>
          </p:spPr>
          <p:txBody>
            <a:bodyPr wrap="square">
              <a:spAutoFit/>
            </a:bodyPr>
            <a:lstStyle/>
            <a:p>
              <a:r>
                <a:rPr lang="en-GB" sz="1400" dirty="0" smtClean="0"/>
                <a:t>Less than 40% of what I currently earn</a:t>
              </a:r>
            </a:p>
          </p:txBody>
        </p:sp>
        <p:sp>
          <p:nvSpPr>
            <p:cNvPr id="21" name="矩形 20"/>
            <p:cNvSpPr/>
            <p:nvPr/>
          </p:nvSpPr>
          <p:spPr>
            <a:xfrm>
              <a:off x="4283968" y="3140968"/>
              <a:ext cx="3600400" cy="307777"/>
            </a:xfrm>
            <a:prstGeom prst="rect">
              <a:avLst/>
            </a:prstGeom>
            <a:solidFill>
              <a:schemeClr val="bg1"/>
            </a:solidFill>
          </p:spPr>
          <p:txBody>
            <a:bodyPr wrap="square">
              <a:spAutoFit/>
            </a:bodyPr>
            <a:lstStyle/>
            <a:p>
              <a:r>
                <a:rPr lang="en-GB" sz="1400" dirty="0" smtClean="0"/>
                <a:t>About 40 - 59% of what I currently earn</a:t>
              </a:r>
            </a:p>
          </p:txBody>
        </p:sp>
        <p:sp>
          <p:nvSpPr>
            <p:cNvPr id="22" name="矩形 21"/>
            <p:cNvSpPr/>
            <p:nvPr/>
          </p:nvSpPr>
          <p:spPr>
            <a:xfrm>
              <a:off x="4283968" y="3861048"/>
              <a:ext cx="3600400" cy="307777"/>
            </a:xfrm>
            <a:prstGeom prst="rect">
              <a:avLst/>
            </a:prstGeom>
            <a:solidFill>
              <a:schemeClr val="bg1"/>
            </a:solidFill>
          </p:spPr>
          <p:txBody>
            <a:bodyPr wrap="square">
              <a:spAutoFit/>
            </a:bodyPr>
            <a:lstStyle/>
            <a:p>
              <a:r>
                <a:rPr lang="en-GB" sz="1400" dirty="0" smtClean="0"/>
                <a:t>About 60 - 79% of what I currently earn</a:t>
              </a:r>
            </a:p>
          </p:txBody>
        </p:sp>
        <p:sp>
          <p:nvSpPr>
            <p:cNvPr id="23" name="矩形 22"/>
            <p:cNvSpPr/>
            <p:nvPr/>
          </p:nvSpPr>
          <p:spPr>
            <a:xfrm>
              <a:off x="4283968" y="4581128"/>
              <a:ext cx="3600400" cy="307777"/>
            </a:xfrm>
            <a:prstGeom prst="rect">
              <a:avLst/>
            </a:prstGeom>
            <a:solidFill>
              <a:schemeClr val="bg1"/>
            </a:solidFill>
          </p:spPr>
          <p:txBody>
            <a:bodyPr wrap="square">
              <a:spAutoFit/>
            </a:bodyPr>
            <a:lstStyle/>
            <a:p>
              <a:r>
                <a:rPr lang="en-GB" sz="1400" dirty="0" smtClean="0"/>
                <a:t>About 80 - 100% of what I currently earn</a:t>
              </a:r>
            </a:p>
          </p:txBody>
        </p:sp>
        <p:sp>
          <p:nvSpPr>
            <p:cNvPr id="24" name="矩形 23"/>
            <p:cNvSpPr/>
            <p:nvPr/>
          </p:nvSpPr>
          <p:spPr>
            <a:xfrm>
              <a:off x="4283968" y="5301208"/>
              <a:ext cx="3600400" cy="307777"/>
            </a:xfrm>
            <a:prstGeom prst="rect">
              <a:avLst/>
            </a:prstGeom>
            <a:solidFill>
              <a:schemeClr val="bg1"/>
            </a:solidFill>
          </p:spPr>
          <p:txBody>
            <a:bodyPr wrap="square">
              <a:spAutoFit/>
            </a:bodyPr>
            <a:lstStyle/>
            <a:p>
              <a:r>
                <a:rPr lang="en-GB" sz="1400" dirty="0" smtClean="0"/>
                <a:t>More than 100% of what I currently earn</a:t>
              </a:r>
              <a:endParaRPr lang="zh-CN" altLang="en-US" sz="1400" dirty="0" smtClean="0"/>
            </a:p>
          </p:txBody>
        </p:sp>
        <p:pic>
          <p:nvPicPr>
            <p:cNvPr id="12" name="图表 26"/>
            <p:cNvPicPr>
              <a:picLocks noChangeArrowheads="1"/>
            </p:cNvPicPr>
            <p:nvPr/>
          </p:nvPicPr>
          <p:blipFill>
            <a:blip r:embed="rId9"/>
            <a:srcRect l="20000" t="60000" r="60000" b="30000"/>
            <a:stretch>
              <a:fillRect/>
            </a:stretch>
          </p:blipFill>
          <p:spPr bwMode="auto">
            <a:xfrm>
              <a:off x="2699792" y="3933056"/>
              <a:ext cx="936104" cy="360040"/>
            </a:xfrm>
            <a:prstGeom prst="rect">
              <a:avLst/>
            </a:prstGeom>
            <a:noFill/>
            <a:ln w="9525">
              <a:noFill/>
              <a:miter lim="800000"/>
              <a:headEnd/>
              <a:tailEnd/>
            </a:ln>
          </p:spPr>
        </p:pic>
        <p:sp>
          <p:nvSpPr>
            <p:cNvPr id="13" name="TextBox 12"/>
            <p:cNvSpPr txBox="1"/>
            <p:nvPr/>
          </p:nvSpPr>
          <p:spPr>
            <a:xfrm>
              <a:off x="2771800" y="4005064"/>
              <a:ext cx="543739" cy="307777"/>
            </a:xfrm>
            <a:prstGeom prst="rect">
              <a:avLst/>
            </a:prstGeom>
            <a:noFill/>
          </p:spPr>
          <p:txBody>
            <a:bodyPr wrap="none" rtlCol="0">
              <a:spAutoFit/>
            </a:bodyPr>
            <a:lstStyle/>
            <a:p>
              <a:r>
                <a:rPr lang="en-US" altLang="zh-CN" sz="1400" b="0" dirty="0" smtClean="0">
                  <a:solidFill>
                    <a:schemeClr val="bg1"/>
                  </a:solidFill>
                </a:rPr>
                <a:t>39%</a:t>
              </a:r>
              <a:endParaRPr lang="zh-CN" altLang="en-US" sz="1400" b="0" dirty="0">
                <a:solidFill>
                  <a:schemeClr val="bg1"/>
                </a:solidFill>
              </a:endParaRPr>
            </a:p>
          </p:txBody>
        </p:sp>
        <p:pic>
          <p:nvPicPr>
            <p:cNvPr id="14" name="图表 26"/>
            <p:cNvPicPr>
              <a:picLocks noChangeArrowheads="1"/>
            </p:cNvPicPr>
            <p:nvPr/>
          </p:nvPicPr>
          <p:blipFill>
            <a:blip r:embed="rId9"/>
            <a:srcRect l="36744" t="23767" r="53683" b="70233"/>
            <a:stretch>
              <a:fillRect/>
            </a:stretch>
          </p:blipFill>
          <p:spPr bwMode="auto">
            <a:xfrm>
              <a:off x="3059832" y="3140968"/>
              <a:ext cx="648072" cy="216024"/>
            </a:xfrm>
            <a:prstGeom prst="rect">
              <a:avLst/>
            </a:prstGeom>
            <a:noFill/>
            <a:ln w="9525">
              <a:noFill/>
              <a:miter lim="800000"/>
              <a:headEnd/>
              <a:tailEnd/>
            </a:ln>
          </p:spPr>
        </p:pic>
        <p:pic>
          <p:nvPicPr>
            <p:cNvPr id="15" name="图表 26"/>
            <p:cNvPicPr>
              <a:picLocks noChangeArrowheads="1"/>
            </p:cNvPicPr>
            <p:nvPr/>
          </p:nvPicPr>
          <p:blipFill>
            <a:blip r:embed="rId9"/>
            <a:srcRect l="8872" t="45534" r="78820" b="48466"/>
            <a:stretch>
              <a:fillRect/>
            </a:stretch>
          </p:blipFill>
          <p:spPr bwMode="auto">
            <a:xfrm>
              <a:off x="1763688" y="3429000"/>
              <a:ext cx="720080" cy="288032"/>
            </a:xfrm>
            <a:prstGeom prst="rect">
              <a:avLst/>
            </a:prstGeom>
            <a:noFill/>
            <a:ln w="9525">
              <a:noFill/>
              <a:miter lim="800000"/>
              <a:headEnd/>
              <a:tailEnd/>
            </a:ln>
          </p:spPr>
        </p:pic>
        <p:sp>
          <p:nvSpPr>
            <p:cNvPr id="16" name="TextBox 15"/>
            <p:cNvSpPr txBox="1"/>
            <p:nvPr/>
          </p:nvSpPr>
          <p:spPr>
            <a:xfrm>
              <a:off x="1907704" y="3429000"/>
              <a:ext cx="543739" cy="307777"/>
            </a:xfrm>
            <a:prstGeom prst="rect">
              <a:avLst/>
            </a:prstGeom>
            <a:noFill/>
          </p:spPr>
          <p:txBody>
            <a:bodyPr wrap="none" rtlCol="0">
              <a:spAutoFit/>
            </a:bodyPr>
            <a:lstStyle/>
            <a:p>
              <a:r>
                <a:rPr lang="en-US" altLang="zh-CN" sz="1400" b="0" dirty="0" smtClean="0">
                  <a:solidFill>
                    <a:schemeClr val="bg1"/>
                  </a:solidFill>
                </a:rPr>
                <a:t>29%</a:t>
              </a:r>
              <a:endParaRPr lang="zh-CN" altLang="en-US" sz="1400" b="0" dirty="0">
                <a:solidFill>
                  <a:schemeClr val="bg1"/>
                </a:solidFill>
              </a:endParaRPr>
            </a:p>
          </p:txBody>
        </p:sp>
        <p:sp>
          <p:nvSpPr>
            <p:cNvPr id="17" name="TextBox 16"/>
            <p:cNvSpPr txBox="1"/>
            <p:nvPr/>
          </p:nvSpPr>
          <p:spPr>
            <a:xfrm>
              <a:off x="3059832" y="3068960"/>
              <a:ext cx="543739" cy="307777"/>
            </a:xfrm>
            <a:prstGeom prst="rect">
              <a:avLst/>
            </a:prstGeom>
            <a:noFill/>
          </p:spPr>
          <p:txBody>
            <a:bodyPr wrap="none" rtlCol="0">
              <a:spAutoFit/>
            </a:bodyPr>
            <a:lstStyle/>
            <a:p>
              <a:r>
                <a:rPr lang="en-US" altLang="zh-CN" sz="1400" b="0" dirty="0" smtClean="0">
                  <a:solidFill>
                    <a:schemeClr val="bg1"/>
                  </a:solidFill>
                </a:rPr>
                <a:t>19%</a:t>
              </a:r>
              <a:endParaRPr lang="zh-CN" altLang="en-US" sz="1400" b="0" dirty="0">
                <a:solidFill>
                  <a:schemeClr val="bg1"/>
                </a:solidFill>
              </a:endParaRPr>
            </a:p>
          </p:txBody>
        </p:sp>
        <p:sp>
          <p:nvSpPr>
            <p:cNvPr id="18" name="TextBox 17"/>
            <p:cNvSpPr txBox="1"/>
            <p:nvPr/>
          </p:nvSpPr>
          <p:spPr>
            <a:xfrm>
              <a:off x="1907704" y="2225412"/>
              <a:ext cx="1028390" cy="307777"/>
            </a:xfrm>
            <a:prstGeom prst="rect">
              <a:avLst/>
            </a:prstGeom>
            <a:solidFill>
              <a:schemeClr val="bg1"/>
            </a:solidFill>
          </p:spPr>
          <p:txBody>
            <a:bodyPr wrap="square" rtlCol="0">
              <a:spAutoFit/>
            </a:bodyPr>
            <a:lstStyle/>
            <a:p>
              <a:r>
                <a:rPr lang="en-US" altLang="zh-CN" sz="1400" b="0" dirty="0" smtClean="0"/>
                <a:t>        9%</a:t>
              </a:r>
              <a:endParaRPr lang="zh-CN" altLang="en-US" sz="1400" b="0" dirty="0"/>
            </a:p>
          </p:txBody>
        </p:sp>
        <p:sp>
          <p:nvSpPr>
            <p:cNvPr id="19" name="TextBox 18"/>
            <p:cNvSpPr txBox="1"/>
            <p:nvPr/>
          </p:nvSpPr>
          <p:spPr>
            <a:xfrm>
              <a:off x="2771710" y="2225412"/>
              <a:ext cx="648072" cy="307777"/>
            </a:xfrm>
            <a:prstGeom prst="rect">
              <a:avLst/>
            </a:prstGeom>
            <a:solidFill>
              <a:schemeClr val="bg1"/>
            </a:solidFill>
          </p:spPr>
          <p:txBody>
            <a:bodyPr wrap="square" rtlCol="0">
              <a:spAutoFit/>
            </a:bodyPr>
            <a:lstStyle/>
            <a:p>
              <a:r>
                <a:rPr lang="en-US" altLang="zh-CN" sz="1400" b="0" dirty="0" smtClean="0"/>
                <a:t>4%</a:t>
              </a:r>
              <a:endParaRPr lang="zh-CN" altLang="en-US" sz="1400" b="0" dirty="0"/>
            </a:p>
          </p:txBody>
        </p:sp>
        <p:pic>
          <p:nvPicPr>
            <p:cNvPr id="26" name="图表 26"/>
            <p:cNvPicPr>
              <a:picLocks noChangeArrowheads="1"/>
            </p:cNvPicPr>
            <p:nvPr/>
          </p:nvPicPr>
          <p:blipFill>
            <a:blip r:embed="rId9"/>
            <a:srcRect l="62897" t="11767" r="4795" b="82233"/>
            <a:stretch>
              <a:fillRect/>
            </a:stretch>
          </p:blipFill>
          <p:spPr bwMode="auto">
            <a:xfrm>
              <a:off x="5868144" y="2184316"/>
              <a:ext cx="1512168" cy="216024"/>
            </a:xfrm>
            <a:prstGeom prst="rect">
              <a:avLst/>
            </a:prstGeom>
            <a:noFill/>
            <a:ln w="9525">
              <a:noFill/>
              <a:miter lim="800000"/>
              <a:headEnd/>
              <a:tailEnd/>
            </a:ln>
          </p:spPr>
        </p:pic>
        <p:pic>
          <p:nvPicPr>
            <p:cNvPr id="57" name="图表 26"/>
            <p:cNvPicPr>
              <a:picLocks noChangeArrowheads="1"/>
            </p:cNvPicPr>
            <p:nvPr/>
          </p:nvPicPr>
          <p:blipFill>
            <a:blip r:embed="rId9"/>
            <a:srcRect l="62898" t="31767" r="18641" b="62233"/>
            <a:stretch>
              <a:fillRect/>
            </a:stretch>
          </p:blipFill>
          <p:spPr bwMode="auto">
            <a:xfrm>
              <a:off x="6022434" y="2914670"/>
              <a:ext cx="864096" cy="216024"/>
            </a:xfrm>
            <a:prstGeom prst="rect">
              <a:avLst/>
            </a:prstGeom>
            <a:noFill/>
            <a:ln w="9525">
              <a:noFill/>
              <a:miter lim="800000"/>
              <a:headEnd/>
              <a:tailEnd/>
            </a:ln>
          </p:spPr>
        </p:pic>
        <p:pic>
          <p:nvPicPr>
            <p:cNvPr id="58" name="图表 26"/>
            <p:cNvPicPr>
              <a:picLocks noChangeArrowheads="1"/>
            </p:cNvPicPr>
            <p:nvPr/>
          </p:nvPicPr>
          <p:blipFill>
            <a:blip r:embed="rId9"/>
            <a:srcRect l="62898" t="51767" r="18641" b="40233"/>
            <a:stretch>
              <a:fillRect/>
            </a:stretch>
          </p:blipFill>
          <p:spPr bwMode="auto">
            <a:xfrm>
              <a:off x="6032708" y="3624386"/>
              <a:ext cx="864096" cy="288032"/>
            </a:xfrm>
            <a:prstGeom prst="rect">
              <a:avLst/>
            </a:prstGeom>
            <a:noFill/>
            <a:ln w="9525">
              <a:noFill/>
              <a:miter lim="800000"/>
              <a:headEnd/>
              <a:tailEnd/>
            </a:ln>
          </p:spPr>
        </p:pic>
        <p:pic>
          <p:nvPicPr>
            <p:cNvPr id="59" name="图表 26"/>
            <p:cNvPicPr>
              <a:picLocks noChangeArrowheads="1"/>
            </p:cNvPicPr>
            <p:nvPr/>
          </p:nvPicPr>
          <p:blipFill>
            <a:blip r:embed="rId9"/>
            <a:srcRect l="62898" t="71767" b="22233"/>
            <a:stretch>
              <a:fillRect/>
            </a:stretch>
          </p:blipFill>
          <p:spPr bwMode="auto">
            <a:xfrm>
              <a:off x="6022434" y="4365104"/>
              <a:ext cx="1736576" cy="216024"/>
            </a:xfrm>
            <a:prstGeom prst="rect">
              <a:avLst/>
            </a:prstGeom>
            <a:noFill/>
            <a:ln w="9525">
              <a:noFill/>
              <a:miter lim="800000"/>
              <a:headEnd/>
              <a:tailEnd/>
            </a:ln>
          </p:spPr>
        </p:pic>
        <p:pic>
          <p:nvPicPr>
            <p:cNvPr id="60" name="图表 26"/>
            <p:cNvPicPr>
              <a:picLocks noChangeArrowheads="1"/>
            </p:cNvPicPr>
            <p:nvPr/>
          </p:nvPicPr>
          <p:blipFill>
            <a:blip r:embed="rId9"/>
            <a:srcRect l="62897" t="91767" r="24795" b="2233"/>
            <a:stretch>
              <a:fillRect/>
            </a:stretch>
          </p:blipFill>
          <p:spPr bwMode="auto">
            <a:xfrm>
              <a:off x="5847596" y="5074910"/>
              <a:ext cx="576064" cy="216024"/>
            </a:xfrm>
            <a:prstGeom prst="rect">
              <a:avLst/>
            </a:prstGeom>
            <a:noFill/>
            <a:ln w="9525">
              <a:noFill/>
              <a:miter lim="800000"/>
              <a:headEnd/>
              <a:tailEnd/>
            </a:ln>
          </p:spPr>
        </p:pic>
      </p:grpSp>
      <p:sp>
        <p:nvSpPr>
          <p:cNvPr id="15363" name="Rectangle 3"/>
          <p:cNvSpPr>
            <a:spLocks noGrp="1" noChangeArrowheads="1"/>
          </p:cNvSpPr>
          <p:nvPr>
            <p:ph type="body" idx="1"/>
            <p:custDataLst>
              <p:tags r:id="rId3"/>
            </p:custDataLst>
          </p:nvPr>
        </p:nvSpPr>
        <p:spPr>
          <a:xfrm>
            <a:off x="432048" y="1196752"/>
            <a:ext cx="8244408" cy="1728192"/>
          </a:xfrm>
        </p:spPr>
        <p:txBody>
          <a:bodyPr/>
          <a:lstStyle/>
          <a:p>
            <a:pPr eaLnBrk="1" hangingPunct="1">
              <a:spcBef>
                <a:spcPct val="50000"/>
              </a:spcBef>
              <a:buClr>
                <a:srgbClr val="0082D1"/>
              </a:buClr>
              <a:buSzTx/>
              <a:buNone/>
              <a:defRPr/>
            </a:pPr>
            <a:r>
              <a:rPr lang="en-US" sz="1600" b="1" dirty="0" smtClean="0">
                <a:solidFill>
                  <a:schemeClr val="tx1"/>
                </a:solidFill>
              </a:rPr>
              <a:t>Q: Thinking about what money can buy today, what gross annual income do you expect to need in retirement, as a proportion of your current earnings?</a:t>
            </a:r>
          </a:p>
          <a:p>
            <a:pPr>
              <a:buNone/>
            </a:pPr>
            <a:r>
              <a:rPr lang="zh-CN" altLang="en-US" sz="1600" dirty="0" smtClean="0">
                <a:solidFill>
                  <a:schemeClr val="tx1"/>
                </a:solidFill>
                <a:latin typeface="+mj-ea"/>
                <a:ea typeface="+mj-ea"/>
              </a:rPr>
              <a:t>问：考虑通货膨胀，您期望退休后，每年的总收入占您目前收入的多少？（总收入是您期望税前能取得的收入）</a:t>
            </a:r>
            <a:endParaRPr lang="en-US" altLang="zh-CN" sz="1600" dirty="0" smtClean="0">
              <a:solidFill>
                <a:schemeClr val="tx1"/>
              </a:solidFill>
              <a:latin typeface="+mj-ea"/>
              <a:ea typeface="+mj-ea"/>
            </a:endParaRPr>
          </a:p>
        </p:txBody>
      </p:sp>
      <p:sp>
        <p:nvSpPr>
          <p:cNvPr id="7" name="Rectangle 2"/>
          <p:cNvSpPr>
            <a:spLocks noGrp="1" noChangeArrowheads="1"/>
          </p:cNvSpPr>
          <p:nvPr>
            <p:ph type="title"/>
            <p:custDataLst>
              <p:tags r:id="rId4"/>
            </p:custDataLst>
          </p:nvPr>
        </p:nvSpPr>
        <p:spPr>
          <a:xfrm>
            <a:off x="662880" y="274638"/>
            <a:ext cx="8229600" cy="922337"/>
          </a:xfrm>
        </p:spPr>
        <p:txBody>
          <a:bodyPr/>
          <a:lstStyle/>
          <a:p>
            <a:pPr eaLnBrk="1" hangingPunct="1">
              <a:defRPr/>
            </a:pPr>
            <a:r>
              <a:rPr lang="en-US" altLang="zh-CN" sz="2400" b="1" dirty="0" smtClean="0"/>
              <a:t>Expected Retirement Income</a:t>
            </a:r>
            <a:br>
              <a:rPr lang="en-US" altLang="zh-CN" sz="2400" b="1" dirty="0" smtClean="0"/>
            </a:br>
            <a:r>
              <a:rPr lang="zh-CN" altLang="en-US" sz="2400" b="1" dirty="0" smtClean="0"/>
              <a:t>预期退休收入</a:t>
            </a:r>
            <a:r>
              <a:rPr lang="en-US" altLang="zh-CN" sz="2400" b="1" dirty="0" smtClean="0"/>
              <a:t> </a:t>
            </a:r>
            <a:endParaRPr kumimoji="1" lang="zh-CN" altLang="en-US" sz="2800" dirty="0" smtClean="0">
              <a:solidFill>
                <a:srgbClr val="000099"/>
              </a:solidFill>
              <a:effectLst/>
              <a:latin typeface="Times New Roman" pitchFamily="18" charset="0"/>
            </a:endParaRPr>
          </a:p>
        </p:txBody>
      </p:sp>
      <p:sp>
        <p:nvSpPr>
          <p:cNvPr id="8" name="矩形 7"/>
          <p:cNvSpPr/>
          <p:nvPr>
            <p:custDataLst>
              <p:tags r:id="rId5"/>
            </p:custDataLst>
          </p:nvPr>
        </p:nvSpPr>
        <p:spPr>
          <a:xfrm>
            <a:off x="35496" y="5589240"/>
            <a:ext cx="8748464" cy="584775"/>
          </a:xfrm>
          <a:prstGeom prst="rect">
            <a:avLst/>
          </a:prstGeom>
        </p:spPr>
        <p:txBody>
          <a:bodyPr wrap="square">
            <a:spAutoFit/>
          </a:bodyPr>
          <a:lstStyle/>
          <a:p>
            <a:pPr lvl="1" eaLnBrk="1" hangingPunct="1">
              <a:spcBef>
                <a:spcPts val="0"/>
              </a:spcBef>
              <a:buClr>
                <a:srgbClr val="0082D1"/>
              </a:buClr>
              <a:buSzTx/>
              <a:buNone/>
              <a:defRPr/>
            </a:pPr>
            <a:r>
              <a:rPr lang="en-US" altLang="zh-CN" sz="1600" dirty="0" smtClean="0">
                <a:solidFill>
                  <a:srgbClr val="0070C0"/>
                </a:solidFill>
                <a:ea typeface="DotumChe" pitchFamily="49" charset="-127"/>
              </a:rPr>
              <a:t>Most people expect to get 60-79% of what they currently earn as retirement income.</a:t>
            </a:r>
          </a:p>
          <a:p>
            <a:pPr lvl="1" eaLnBrk="1" hangingPunct="1">
              <a:spcBef>
                <a:spcPts val="0"/>
              </a:spcBef>
              <a:buClr>
                <a:srgbClr val="0082D1"/>
              </a:buClr>
              <a:buSzTx/>
              <a:buNone/>
              <a:defRPr/>
            </a:pPr>
            <a:r>
              <a:rPr lang="zh-CN" altLang="en-US" sz="1600" b="0" dirty="0" smtClean="0">
                <a:solidFill>
                  <a:srgbClr val="0070C0"/>
                </a:solidFill>
                <a:latin typeface="+mn-lt"/>
                <a:ea typeface="+mn-ea"/>
              </a:rPr>
              <a:t>大部分受访者希望退休后的收入是目前收入的</a:t>
            </a:r>
            <a:r>
              <a:rPr lang="en-US" altLang="zh-CN" sz="1600" b="0" dirty="0" smtClean="0">
                <a:solidFill>
                  <a:srgbClr val="0070C0"/>
                </a:solidFill>
                <a:latin typeface="+mn-lt"/>
                <a:ea typeface="+mn-ea"/>
              </a:rPr>
              <a:t>60%-79%</a:t>
            </a:r>
            <a:r>
              <a:rPr lang="zh-CN" altLang="en-US" sz="1600" b="0" dirty="0" smtClean="0">
                <a:solidFill>
                  <a:srgbClr val="0070C0"/>
                </a:solidFill>
                <a:latin typeface="+mn-lt"/>
                <a:ea typeface="+mn-ea"/>
              </a:rPr>
              <a:t>。</a:t>
            </a:r>
            <a:endParaRPr lang="en-US" altLang="zh-CN" sz="1600" b="0" dirty="0" smtClean="0">
              <a:solidFill>
                <a:srgbClr val="0070C0"/>
              </a:solidFill>
              <a:latin typeface="+mn-lt"/>
              <a:ea typeface="+mn-ea"/>
            </a:endParaRPr>
          </a:p>
        </p:txBody>
      </p:sp>
      <p:sp>
        <p:nvSpPr>
          <p:cNvPr id="28" name="灯片编号占位符 27"/>
          <p:cNvSpPr>
            <a:spLocks noGrp="1"/>
          </p:cNvSpPr>
          <p:nvPr>
            <p:ph type="sldNum" sz="quarter" idx="12"/>
          </p:nvPr>
        </p:nvSpPr>
        <p:spPr/>
        <p:txBody>
          <a:bodyPr/>
          <a:lstStyle/>
          <a:p>
            <a:pPr>
              <a:defRPr/>
            </a:pPr>
            <a:fld id="{0C3308EF-A6A7-4FF5-9017-917A0212F921}" type="slidenum">
              <a:rPr lang="en-US" altLang="zh-CN" smtClean="0"/>
              <a:pPr>
                <a:defRPr/>
              </a:pPr>
              <a:t>12</a:t>
            </a:fld>
            <a:endParaRPr lang="en-US" altLang="zh-CN"/>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对象 23" hidden="1"/>
          <p:cNvGraphicFramePr>
            <a:graphicFrameLocks/>
          </p:cNvGraphicFramePr>
          <p:nvPr/>
        </p:nvGraphicFramePr>
        <p:xfrm>
          <a:off x="0" y="0"/>
          <a:ext cx="158750" cy="158750"/>
        </p:xfrm>
        <a:graphic>
          <a:graphicData uri="http://schemas.openxmlformats.org/presentationml/2006/ole">
            <p:oleObj spid="_x0000_s168962" name="think-cell Slide" r:id="rId17" imgW="0" imgH="0" progId="">
              <p:embed/>
            </p:oleObj>
          </a:graphicData>
        </a:graphic>
      </p:graphicFrame>
      <p:sp>
        <p:nvSpPr>
          <p:cNvPr id="7" name="Rectangle 2"/>
          <p:cNvSpPr>
            <a:spLocks noGrp="1" noChangeArrowheads="1"/>
          </p:cNvSpPr>
          <p:nvPr>
            <p:ph type="title"/>
            <p:custDataLst>
              <p:tags r:id="rId2"/>
            </p:custDataLst>
          </p:nvPr>
        </p:nvSpPr>
        <p:spPr>
          <a:xfrm>
            <a:off x="734888" y="274638"/>
            <a:ext cx="8229600" cy="922337"/>
          </a:xfrm>
        </p:spPr>
        <p:txBody>
          <a:bodyPr/>
          <a:lstStyle/>
          <a:p>
            <a:pPr eaLnBrk="1" hangingPunct="1">
              <a:defRPr/>
            </a:pPr>
            <a:r>
              <a:rPr lang="en-US" altLang="zh-CN" sz="2400" b="1" dirty="0" smtClean="0"/>
              <a:t>Confidence in Achieving Expected</a:t>
            </a:r>
            <a:br>
              <a:rPr lang="en-US" altLang="zh-CN" sz="2400" b="1" dirty="0" smtClean="0"/>
            </a:br>
            <a:r>
              <a:rPr lang="en-US" altLang="zh-CN" sz="2400" b="1" dirty="0" smtClean="0"/>
              <a:t> Retirement Income</a:t>
            </a:r>
            <a:br>
              <a:rPr lang="en-US" altLang="zh-CN" sz="2400" b="1" dirty="0" smtClean="0"/>
            </a:br>
            <a:r>
              <a:rPr lang="zh-CN" altLang="en-US" sz="2400" b="1" dirty="0" smtClean="0"/>
              <a:t>对取得预期退休收入的信心</a:t>
            </a:r>
            <a:endParaRPr kumimoji="1" lang="zh-CN" altLang="en-US" sz="2800" dirty="0" smtClean="0">
              <a:solidFill>
                <a:srgbClr val="000099"/>
              </a:solidFill>
              <a:effectLst/>
              <a:latin typeface="Times New Roman" pitchFamily="18" charset="0"/>
            </a:endParaRPr>
          </a:p>
        </p:txBody>
      </p:sp>
      <p:sp>
        <p:nvSpPr>
          <p:cNvPr id="8" name="矩形 7"/>
          <p:cNvSpPr/>
          <p:nvPr>
            <p:custDataLst>
              <p:tags r:id="rId3"/>
            </p:custDataLst>
          </p:nvPr>
        </p:nvSpPr>
        <p:spPr>
          <a:xfrm>
            <a:off x="35496" y="5589240"/>
            <a:ext cx="9001000" cy="584775"/>
          </a:xfrm>
          <a:prstGeom prst="rect">
            <a:avLst/>
          </a:prstGeom>
        </p:spPr>
        <p:txBody>
          <a:bodyPr wrap="square">
            <a:spAutoFit/>
          </a:bodyPr>
          <a:lstStyle/>
          <a:p>
            <a:pPr lvl="1" eaLnBrk="1" hangingPunct="1">
              <a:spcBef>
                <a:spcPts val="0"/>
              </a:spcBef>
              <a:buClr>
                <a:srgbClr val="0082D1"/>
              </a:buClr>
              <a:buSzTx/>
              <a:buNone/>
              <a:defRPr/>
            </a:pPr>
            <a:r>
              <a:rPr lang="en-US" altLang="zh-CN" sz="1600" dirty="0" smtClean="0">
                <a:solidFill>
                  <a:srgbClr val="0070C0"/>
                </a:solidFill>
                <a:ea typeface="DotumChe" pitchFamily="49" charset="-127"/>
              </a:rPr>
              <a:t>However, most people are not confident in achieving retirement income as expected.</a:t>
            </a:r>
          </a:p>
          <a:p>
            <a:pPr lvl="1" eaLnBrk="1" hangingPunct="1">
              <a:spcBef>
                <a:spcPts val="0"/>
              </a:spcBef>
              <a:buClr>
                <a:srgbClr val="0082D1"/>
              </a:buClr>
              <a:buSzTx/>
              <a:buNone/>
              <a:defRPr/>
            </a:pPr>
            <a:r>
              <a:rPr lang="zh-CN" altLang="en-US" sz="1600" b="0" dirty="0" smtClean="0">
                <a:solidFill>
                  <a:srgbClr val="0070C0"/>
                </a:solidFill>
                <a:latin typeface="+mj-ea"/>
                <a:ea typeface="+mj-ea"/>
              </a:rPr>
              <a:t>然而，大部分受访者对取得这些期望的退休收入表示没有信心。</a:t>
            </a:r>
            <a:endParaRPr lang="en-US" altLang="zh-CN" sz="1600" b="0" dirty="0" smtClean="0">
              <a:solidFill>
                <a:srgbClr val="0070C0"/>
              </a:solidFill>
              <a:latin typeface="+mj-ea"/>
              <a:ea typeface="+mj-ea"/>
            </a:endParaRPr>
          </a:p>
        </p:txBody>
      </p:sp>
      <p:grpSp>
        <p:nvGrpSpPr>
          <p:cNvPr id="2" name="组合 25"/>
          <p:cNvGrpSpPr/>
          <p:nvPr>
            <p:custDataLst>
              <p:tags r:id="rId4"/>
            </p:custDataLst>
          </p:nvPr>
        </p:nvGrpSpPr>
        <p:grpSpPr>
          <a:xfrm>
            <a:off x="1403648" y="1844824"/>
            <a:ext cx="7488832" cy="3744416"/>
            <a:chOff x="1403648" y="1916832"/>
            <a:chExt cx="7488832" cy="3744416"/>
          </a:xfrm>
        </p:grpSpPr>
        <p:pic>
          <p:nvPicPr>
            <p:cNvPr id="143363" name="图表 25"/>
            <p:cNvPicPr>
              <a:picLocks noChangeArrowheads="1"/>
            </p:cNvPicPr>
            <p:nvPr/>
          </p:nvPicPr>
          <p:blipFill>
            <a:blip r:embed="rId18"/>
            <a:srcRect r="-73"/>
            <a:stretch>
              <a:fillRect/>
            </a:stretch>
          </p:blipFill>
          <p:spPr bwMode="auto">
            <a:xfrm>
              <a:off x="1403648" y="1916832"/>
              <a:ext cx="4608512" cy="3384376"/>
            </a:xfrm>
            <a:prstGeom prst="rect">
              <a:avLst/>
            </a:prstGeom>
            <a:noFill/>
            <a:ln w="9525">
              <a:noFill/>
              <a:miter lim="800000"/>
              <a:headEnd/>
              <a:tailEnd/>
            </a:ln>
          </p:spPr>
        </p:pic>
        <p:sp>
          <p:nvSpPr>
            <p:cNvPr id="9" name="矩形 8"/>
            <p:cNvSpPr/>
            <p:nvPr/>
          </p:nvSpPr>
          <p:spPr>
            <a:xfrm>
              <a:off x="4211960" y="2204864"/>
              <a:ext cx="3600400" cy="523220"/>
            </a:xfrm>
            <a:prstGeom prst="rect">
              <a:avLst/>
            </a:prstGeom>
            <a:solidFill>
              <a:schemeClr val="bg1"/>
            </a:solidFill>
          </p:spPr>
          <p:txBody>
            <a:bodyPr wrap="square">
              <a:spAutoFit/>
            </a:bodyPr>
            <a:lstStyle/>
            <a:p>
              <a:r>
                <a:rPr lang="en-GB" sz="1400" dirty="0" smtClean="0"/>
                <a:t>I don’t know if I am on course to achieve my retirement income</a:t>
              </a:r>
            </a:p>
          </p:txBody>
        </p:sp>
        <p:sp>
          <p:nvSpPr>
            <p:cNvPr id="10" name="矩形 9"/>
            <p:cNvSpPr/>
            <p:nvPr/>
          </p:nvSpPr>
          <p:spPr>
            <a:xfrm>
              <a:off x="4211960" y="2978368"/>
              <a:ext cx="4392488" cy="523220"/>
            </a:xfrm>
            <a:prstGeom prst="rect">
              <a:avLst/>
            </a:prstGeom>
            <a:solidFill>
              <a:schemeClr val="bg1"/>
            </a:solidFill>
          </p:spPr>
          <p:txBody>
            <a:bodyPr wrap="square">
              <a:spAutoFit/>
            </a:bodyPr>
            <a:lstStyle/>
            <a:p>
              <a:r>
                <a:rPr lang="en-GB" sz="1400" dirty="0" smtClean="0"/>
                <a:t>No, I am on course to achieve around one-quarter (25%) of my retirement income</a:t>
              </a:r>
            </a:p>
          </p:txBody>
        </p:sp>
        <p:sp>
          <p:nvSpPr>
            <p:cNvPr id="11" name="矩形 10"/>
            <p:cNvSpPr/>
            <p:nvPr/>
          </p:nvSpPr>
          <p:spPr>
            <a:xfrm>
              <a:off x="4211960" y="3789040"/>
              <a:ext cx="4320480" cy="523220"/>
            </a:xfrm>
            <a:prstGeom prst="rect">
              <a:avLst/>
            </a:prstGeom>
            <a:solidFill>
              <a:schemeClr val="bg1"/>
            </a:solidFill>
          </p:spPr>
          <p:txBody>
            <a:bodyPr wrap="square">
              <a:spAutoFit/>
            </a:bodyPr>
            <a:lstStyle/>
            <a:p>
              <a:r>
                <a:rPr lang="en-GB" sz="1400" dirty="0" smtClean="0"/>
                <a:t>No, I am on course to achieve around half of my retirement income</a:t>
              </a:r>
            </a:p>
          </p:txBody>
        </p:sp>
        <p:sp>
          <p:nvSpPr>
            <p:cNvPr id="12" name="矩形 11"/>
            <p:cNvSpPr/>
            <p:nvPr/>
          </p:nvSpPr>
          <p:spPr>
            <a:xfrm>
              <a:off x="4211960" y="4561964"/>
              <a:ext cx="4608512" cy="523220"/>
            </a:xfrm>
            <a:prstGeom prst="rect">
              <a:avLst/>
            </a:prstGeom>
            <a:solidFill>
              <a:schemeClr val="bg1"/>
            </a:solidFill>
          </p:spPr>
          <p:txBody>
            <a:bodyPr wrap="square">
              <a:spAutoFit/>
            </a:bodyPr>
            <a:lstStyle/>
            <a:p>
              <a:r>
                <a:rPr lang="en-GB" sz="1400" dirty="0" smtClean="0"/>
                <a:t>No, I am on course to achieve around three-quarters (75%) of my retirement income</a:t>
              </a:r>
            </a:p>
          </p:txBody>
        </p:sp>
        <p:sp>
          <p:nvSpPr>
            <p:cNvPr id="13" name="矩形 12"/>
            <p:cNvSpPr/>
            <p:nvPr/>
          </p:nvSpPr>
          <p:spPr>
            <a:xfrm>
              <a:off x="4211960" y="5353471"/>
              <a:ext cx="4680520" cy="307777"/>
            </a:xfrm>
            <a:prstGeom prst="rect">
              <a:avLst/>
            </a:prstGeom>
            <a:solidFill>
              <a:schemeClr val="bg1"/>
            </a:solidFill>
          </p:spPr>
          <p:txBody>
            <a:bodyPr wrap="square">
              <a:spAutoFit/>
            </a:bodyPr>
            <a:lstStyle/>
            <a:p>
              <a:r>
                <a:rPr lang="en-GB" sz="1400" dirty="0" smtClean="0"/>
                <a:t>Yes, I am on course to achieve my retirement income</a:t>
              </a:r>
            </a:p>
          </p:txBody>
        </p:sp>
        <p:pic>
          <p:nvPicPr>
            <p:cNvPr id="15" name="图表 26"/>
            <p:cNvPicPr>
              <a:picLocks noChangeArrowheads="1"/>
            </p:cNvPicPr>
            <p:nvPr>
              <p:custDataLst>
                <p:tags r:id="rId6"/>
              </p:custDataLst>
            </p:nvPr>
          </p:nvPicPr>
          <p:blipFill>
            <a:blip r:embed="rId19"/>
            <a:srcRect l="36744" t="23767" r="53683" b="70233"/>
            <a:stretch>
              <a:fillRect/>
            </a:stretch>
          </p:blipFill>
          <p:spPr bwMode="auto">
            <a:xfrm>
              <a:off x="2051720" y="4005064"/>
              <a:ext cx="648072" cy="216024"/>
            </a:xfrm>
            <a:prstGeom prst="rect">
              <a:avLst/>
            </a:prstGeom>
            <a:noFill/>
            <a:ln w="9525">
              <a:noFill/>
              <a:miter lim="800000"/>
              <a:headEnd/>
              <a:tailEnd/>
            </a:ln>
          </p:spPr>
        </p:pic>
        <p:pic>
          <p:nvPicPr>
            <p:cNvPr id="16" name="图表 26"/>
            <p:cNvPicPr>
              <a:picLocks noChangeArrowheads="1"/>
            </p:cNvPicPr>
            <p:nvPr>
              <p:custDataLst>
                <p:tags r:id="rId7"/>
              </p:custDataLst>
            </p:nvPr>
          </p:nvPicPr>
          <p:blipFill>
            <a:blip r:embed="rId19"/>
            <a:srcRect l="20000" t="60000" r="60000" b="30000"/>
            <a:stretch>
              <a:fillRect/>
            </a:stretch>
          </p:blipFill>
          <p:spPr bwMode="auto">
            <a:xfrm>
              <a:off x="1835696" y="3140968"/>
              <a:ext cx="936104" cy="360040"/>
            </a:xfrm>
            <a:prstGeom prst="rect">
              <a:avLst/>
            </a:prstGeom>
            <a:noFill/>
            <a:ln w="9525">
              <a:noFill/>
              <a:miter lim="800000"/>
              <a:headEnd/>
              <a:tailEnd/>
            </a:ln>
          </p:spPr>
        </p:pic>
        <p:pic>
          <p:nvPicPr>
            <p:cNvPr id="17" name="图表 26"/>
            <p:cNvPicPr>
              <a:picLocks noChangeArrowheads="1"/>
            </p:cNvPicPr>
            <p:nvPr>
              <p:custDataLst>
                <p:tags r:id="rId8"/>
              </p:custDataLst>
            </p:nvPr>
          </p:nvPicPr>
          <p:blipFill>
            <a:blip r:embed="rId19"/>
            <a:srcRect l="8872" t="45534" r="78820" b="48466"/>
            <a:stretch>
              <a:fillRect/>
            </a:stretch>
          </p:blipFill>
          <p:spPr bwMode="auto">
            <a:xfrm>
              <a:off x="3059832" y="2924944"/>
              <a:ext cx="720080" cy="288032"/>
            </a:xfrm>
            <a:prstGeom prst="rect">
              <a:avLst/>
            </a:prstGeom>
            <a:noFill/>
            <a:ln w="9525">
              <a:noFill/>
              <a:miter lim="800000"/>
              <a:headEnd/>
              <a:tailEnd/>
            </a:ln>
          </p:spPr>
        </p:pic>
        <p:sp>
          <p:nvSpPr>
            <p:cNvPr id="18" name="TextBox 17"/>
            <p:cNvSpPr txBox="1"/>
            <p:nvPr>
              <p:custDataLst>
                <p:tags r:id="rId9"/>
              </p:custDataLst>
            </p:nvPr>
          </p:nvSpPr>
          <p:spPr>
            <a:xfrm>
              <a:off x="3059832" y="2852936"/>
              <a:ext cx="543739" cy="307777"/>
            </a:xfrm>
            <a:prstGeom prst="rect">
              <a:avLst/>
            </a:prstGeom>
            <a:noFill/>
          </p:spPr>
          <p:txBody>
            <a:bodyPr wrap="none" rtlCol="0">
              <a:spAutoFit/>
            </a:bodyPr>
            <a:lstStyle/>
            <a:p>
              <a:r>
                <a:rPr lang="en-US" altLang="zh-CN" sz="1400" b="0" dirty="0" smtClean="0">
                  <a:solidFill>
                    <a:schemeClr val="bg1"/>
                  </a:solidFill>
                </a:rPr>
                <a:t>23%</a:t>
              </a:r>
              <a:endParaRPr lang="zh-CN" altLang="en-US" sz="1400" b="0" dirty="0">
                <a:solidFill>
                  <a:schemeClr val="bg1"/>
                </a:solidFill>
              </a:endParaRPr>
            </a:p>
          </p:txBody>
        </p:sp>
        <p:sp>
          <p:nvSpPr>
            <p:cNvPr id="19" name="TextBox 18"/>
            <p:cNvSpPr txBox="1"/>
            <p:nvPr>
              <p:custDataLst>
                <p:tags r:id="rId10"/>
              </p:custDataLst>
            </p:nvPr>
          </p:nvSpPr>
          <p:spPr>
            <a:xfrm>
              <a:off x="2051720" y="2955856"/>
              <a:ext cx="543739" cy="307777"/>
            </a:xfrm>
            <a:prstGeom prst="rect">
              <a:avLst/>
            </a:prstGeom>
            <a:noFill/>
          </p:spPr>
          <p:txBody>
            <a:bodyPr wrap="none" rtlCol="0">
              <a:spAutoFit/>
            </a:bodyPr>
            <a:lstStyle/>
            <a:p>
              <a:r>
                <a:rPr lang="en-US" altLang="zh-CN" sz="1400" b="0" dirty="0" smtClean="0">
                  <a:solidFill>
                    <a:schemeClr val="bg1"/>
                  </a:solidFill>
                </a:rPr>
                <a:t>31%</a:t>
              </a:r>
              <a:endParaRPr lang="zh-CN" altLang="en-US" sz="1400" b="0" dirty="0">
                <a:solidFill>
                  <a:schemeClr val="bg1"/>
                </a:solidFill>
              </a:endParaRPr>
            </a:p>
          </p:txBody>
        </p:sp>
        <p:sp>
          <p:nvSpPr>
            <p:cNvPr id="20" name="TextBox 19"/>
            <p:cNvSpPr txBox="1"/>
            <p:nvPr>
              <p:custDataLst>
                <p:tags r:id="rId11"/>
              </p:custDataLst>
            </p:nvPr>
          </p:nvSpPr>
          <p:spPr>
            <a:xfrm>
              <a:off x="2195736" y="3861048"/>
              <a:ext cx="543739" cy="307777"/>
            </a:xfrm>
            <a:prstGeom prst="rect">
              <a:avLst/>
            </a:prstGeom>
            <a:noFill/>
          </p:spPr>
          <p:txBody>
            <a:bodyPr wrap="none" rtlCol="0">
              <a:spAutoFit/>
            </a:bodyPr>
            <a:lstStyle/>
            <a:p>
              <a:r>
                <a:rPr lang="en-US" altLang="zh-CN" sz="1400" b="0" dirty="0" smtClean="0">
                  <a:solidFill>
                    <a:schemeClr val="bg1"/>
                  </a:solidFill>
                </a:rPr>
                <a:t>18%</a:t>
              </a:r>
              <a:endParaRPr lang="zh-CN" altLang="en-US" sz="1400" b="0" dirty="0">
                <a:solidFill>
                  <a:schemeClr val="bg1"/>
                </a:solidFill>
              </a:endParaRPr>
            </a:p>
          </p:txBody>
        </p:sp>
        <p:pic>
          <p:nvPicPr>
            <p:cNvPr id="23" name="图表 25"/>
            <p:cNvPicPr>
              <a:picLocks noChangeArrowheads="1"/>
            </p:cNvPicPr>
            <p:nvPr>
              <p:custDataLst>
                <p:tags r:id="rId12"/>
              </p:custDataLst>
            </p:nvPr>
          </p:nvPicPr>
          <p:blipFill>
            <a:blip r:embed="rId18"/>
            <a:srcRect l="32655" t="59327" r="53273" b="34290"/>
            <a:stretch>
              <a:fillRect/>
            </a:stretch>
          </p:blipFill>
          <p:spPr bwMode="auto">
            <a:xfrm>
              <a:off x="2915816" y="4149080"/>
              <a:ext cx="648072" cy="216024"/>
            </a:xfrm>
            <a:prstGeom prst="rect">
              <a:avLst/>
            </a:prstGeom>
            <a:noFill/>
            <a:ln w="9525">
              <a:noFill/>
              <a:miter lim="800000"/>
              <a:headEnd/>
              <a:tailEnd/>
            </a:ln>
          </p:spPr>
        </p:pic>
        <p:sp>
          <p:nvSpPr>
            <p:cNvPr id="21" name="TextBox 20"/>
            <p:cNvSpPr txBox="1"/>
            <p:nvPr>
              <p:custDataLst>
                <p:tags r:id="rId13"/>
              </p:custDataLst>
            </p:nvPr>
          </p:nvSpPr>
          <p:spPr>
            <a:xfrm>
              <a:off x="2915816" y="4005064"/>
              <a:ext cx="543739" cy="307777"/>
            </a:xfrm>
            <a:prstGeom prst="rect">
              <a:avLst/>
            </a:prstGeom>
            <a:noFill/>
          </p:spPr>
          <p:txBody>
            <a:bodyPr wrap="none" rtlCol="0">
              <a:spAutoFit/>
            </a:bodyPr>
            <a:lstStyle/>
            <a:p>
              <a:r>
                <a:rPr lang="en-US" altLang="zh-CN" sz="1400" b="0" dirty="0" smtClean="0">
                  <a:solidFill>
                    <a:schemeClr val="bg1"/>
                  </a:solidFill>
                </a:rPr>
                <a:t>18%</a:t>
              </a:r>
              <a:endParaRPr lang="zh-CN" altLang="en-US" sz="1400" b="0" dirty="0">
                <a:solidFill>
                  <a:schemeClr val="bg1"/>
                </a:solidFill>
              </a:endParaRPr>
            </a:p>
          </p:txBody>
        </p:sp>
        <p:pic>
          <p:nvPicPr>
            <p:cNvPr id="25" name="图表 25"/>
            <p:cNvPicPr>
              <a:picLocks noChangeArrowheads="1"/>
            </p:cNvPicPr>
            <p:nvPr>
              <p:custDataLst>
                <p:tags r:id="rId14"/>
              </p:custDataLst>
            </p:nvPr>
          </p:nvPicPr>
          <p:blipFill>
            <a:blip r:embed="rId18"/>
            <a:srcRect l="42305" t="48866" r="44727" b="50779"/>
            <a:stretch>
              <a:fillRect/>
            </a:stretch>
          </p:blipFill>
          <p:spPr bwMode="auto">
            <a:xfrm>
              <a:off x="3358138" y="3552468"/>
              <a:ext cx="576064" cy="216024"/>
            </a:xfrm>
            <a:prstGeom prst="rect">
              <a:avLst/>
            </a:prstGeom>
            <a:noFill/>
            <a:ln w="9525">
              <a:noFill/>
              <a:miter lim="800000"/>
              <a:headEnd/>
              <a:tailEnd/>
            </a:ln>
          </p:spPr>
        </p:pic>
        <p:sp>
          <p:nvSpPr>
            <p:cNvPr id="22" name="TextBox 21"/>
            <p:cNvSpPr txBox="1"/>
            <p:nvPr>
              <p:custDataLst>
                <p:tags r:id="rId15"/>
              </p:custDataLst>
            </p:nvPr>
          </p:nvSpPr>
          <p:spPr>
            <a:xfrm>
              <a:off x="3419872" y="3501008"/>
              <a:ext cx="543739" cy="307777"/>
            </a:xfrm>
            <a:prstGeom prst="rect">
              <a:avLst/>
            </a:prstGeom>
            <a:noFill/>
          </p:spPr>
          <p:txBody>
            <a:bodyPr wrap="none" rtlCol="0">
              <a:spAutoFit/>
            </a:bodyPr>
            <a:lstStyle/>
            <a:p>
              <a:r>
                <a:rPr lang="en-US" altLang="zh-CN" sz="1400" b="0" dirty="0" smtClean="0">
                  <a:solidFill>
                    <a:schemeClr val="bg1"/>
                  </a:solidFill>
                </a:rPr>
                <a:t>10%</a:t>
              </a:r>
              <a:endParaRPr lang="zh-CN" altLang="en-US" sz="1400" b="0" dirty="0">
                <a:solidFill>
                  <a:schemeClr val="bg1"/>
                </a:solidFill>
              </a:endParaRPr>
            </a:p>
          </p:txBody>
        </p:sp>
      </p:grpSp>
      <p:sp>
        <p:nvSpPr>
          <p:cNvPr id="15363" name="Rectangle 3"/>
          <p:cNvSpPr>
            <a:spLocks noGrp="1" noChangeArrowheads="1"/>
          </p:cNvSpPr>
          <p:nvPr>
            <p:ph type="body" idx="1"/>
            <p:custDataLst>
              <p:tags r:id="rId5"/>
            </p:custDataLst>
          </p:nvPr>
        </p:nvSpPr>
        <p:spPr>
          <a:xfrm>
            <a:off x="-252536" y="1268883"/>
            <a:ext cx="8712968" cy="431925"/>
          </a:xfrm>
        </p:spPr>
        <p:txBody>
          <a:bodyPr/>
          <a:lstStyle/>
          <a:p>
            <a:pPr lvl="1" eaLnBrk="1" hangingPunct="1">
              <a:spcBef>
                <a:spcPct val="50000"/>
              </a:spcBef>
              <a:buClr>
                <a:srgbClr val="0082D1"/>
              </a:buClr>
              <a:buSzTx/>
              <a:buNone/>
              <a:defRPr/>
            </a:pPr>
            <a:r>
              <a:rPr lang="en-US" sz="1600" b="1" dirty="0" smtClean="0">
                <a:solidFill>
                  <a:schemeClr val="tx1"/>
                </a:solidFill>
              </a:rPr>
              <a:t>Q: </a:t>
            </a:r>
            <a:r>
              <a:rPr lang="en-GB" sz="1600" b="1" dirty="0" smtClean="0">
                <a:solidFill>
                  <a:schemeClr val="tx1"/>
                </a:solidFill>
              </a:rPr>
              <a:t>Do you think you will achieve the retirement income as expected?</a:t>
            </a:r>
          </a:p>
          <a:p>
            <a:pPr lvl="1" eaLnBrk="1" hangingPunct="1">
              <a:spcBef>
                <a:spcPct val="50000"/>
              </a:spcBef>
              <a:buClr>
                <a:srgbClr val="0082D1"/>
              </a:buClr>
              <a:buSzTx/>
              <a:buNone/>
              <a:defRPr/>
            </a:pPr>
            <a:r>
              <a:rPr lang="zh-CN" altLang="en-US" sz="1600" dirty="0" smtClean="0">
                <a:solidFill>
                  <a:schemeClr val="tx1"/>
                </a:solidFill>
              </a:rPr>
              <a:t>问：您觉得自己将来能取得这些期望的退休收入吗？</a:t>
            </a:r>
            <a:endParaRPr lang="en-US" altLang="zh-CN" sz="1600" dirty="0" smtClean="0">
              <a:solidFill>
                <a:schemeClr val="tx1"/>
              </a:solidFill>
            </a:endParaRPr>
          </a:p>
        </p:txBody>
      </p:sp>
      <p:sp>
        <p:nvSpPr>
          <p:cNvPr id="27" name="灯片编号占位符 26"/>
          <p:cNvSpPr>
            <a:spLocks noGrp="1"/>
          </p:cNvSpPr>
          <p:nvPr>
            <p:ph type="sldNum" sz="quarter" idx="12"/>
          </p:nvPr>
        </p:nvSpPr>
        <p:spPr/>
        <p:txBody>
          <a:bodyPr/>
          <a:lstStyle/>
          <a:p>
            <a:pPr>
              <a:defRPr/>
            </a:pPr>
            <a:fld id="{0C3308EF-A6A7-4FF5-9017-917A0212F921}" type="slidenum">
              <a:rPr lang="en-US" altLang="zh-CN" smtClean="0"/>
              <a:pPr>
                <a:defRPr/>
              </a:pPr>
              <a:t>13</a:t>
            </a:fld>
            <a:endParaRPr lang="en-US" altLang="zh-CN"/>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467544" y="2564904"/>
            <a:ext cx="8229600" cy="922337"/>
          </a:xfrm>
        </p:spPr>
        <p:txBody>
          <a:bodyPr/>
          <a:lstStyle/>
          <a:p>
            <a:pPr algn="ctr" eaLnBrk="1" hangingPunct="1">
              <a:defRPr/>
            </a:pPr>
            <a:r>
              <a:rPr lang="en-US" altLang="zh-CN" sz="2400" b="1" dirty="0" smtClean="0"/>
              <a:t>High Awareness of Retirement Responsibility</a:t>
            </a:r>
            <a:br>
              <a:rPr lang="en-US" altLang="zh-CN" sz="2400" b="1" dirty="0" smtClean="0"/>
            </a:br>
            <a:r>
              <a:rPr lang="zh-CN" altLang="en-US" sz="2400" b="1" dirty="0" smtClean="0"/>
              <a:t>中国居民认为退休最需要靠自身</a:t>
            </a:r>
            <a:r>
              <a:rPr lang="en-US" altLang="zh-CN" sz="2400" b="1" dirty="0" smtClean="0"/>
              <a:t/>
            </a:r>
            <a:br>
              <a:rPr lang="en-US" altLang="zh-CN" sz="2400" b="1" dirty="0" smtClean="0"/>
            </a:br>
            <a:r>
              <a:rPr lang="en-US" altLang="zh-CN" sz="2400" b="1" dirty="0" smtClean="0"/>
              <a:t/>
            </a:r>
            <a:br>
              <a:rPr lang="en-US" altLang="zh-CN" sz="2400" b="1" dirty="0" smtClean="0"/>
            </a:br>
            <a:r>
              <a:rPr lang="en-US" altLang="zh-CN" sz="2000" b="1" dirty="0" smtClean="0"/>
              <a:t>vs.</a:t>
            </a:r>
            <a:r>
              <a:rPr lang="en-US" altLang="zh-CN" sz="1800" b="1" dirty="0" smtClean="0"/>
              <a:t/>
            </a:r>
            <a:br>
              <a:rPr lang="en-US" altLang="zh-CN" sz="1800" b="1" dirty="0" smtClean="0"/>
            </a:br>
            <a:r>
              <a:rPr lang="en-US" altLang="zh-CN" sz="2400" b="1" dirty="0" smtClean="0"/>
              <a:t/>
            </a:r>
            <a:br>
              <a:rPr lang="en-US" altLang="zh-CN" sz="2400" b="1" dirty="0" smtClean="0"/>
            </a:br>
            <a:r>
              <a:rPr lang="en-US" altLang="zh-CN" sz="2400" b="1" dirty="0" smtClean="0"/>
              <a:t>Traditional and Limited Retirement Income Sources</a:t>
            </a:r>
            <a:br>
              <a:rPr lang="en-US" altLang="zh-CN" sz="2400" b="1" dirty="0" smtClean="0"/>
            </a:br>
            <a:r>
              <a:rPr lang="zh-CN" altLang="en-US" sz="2400" b="1" dirty="0" smtClean="0"/>
              <a:t>退休收入来源仍较为传统和单一</a:t>
            </a:r>
          </a:p>
        </p:txBody>
      </p:sp>
      <p:sp>
        <p:nvSpPr>
          <p:cNvPr id="4" name="灯片编号占位符 3"/>
          <p:cNvSpPr>
            <a:spLocks noGrp="1"/>
          </p:cNvSpPr>
          <p:nvPr>
            <p:ph type="sldNum" sz="quarter" idx="12"/>
          </p:nvPr>
        </p:nvSpPr>
        <p:spPr/>
        <p:txBody>
          <a:bodyPr/>
          <a:lstStyle/>
          <a:p>
            <a:pPr>
              <a:defRPr/>
            </a:pPr>
            <a:fld id="{0C3308EF-A6A7-4FF5-9017-917A0212F921}" type="slidenum">
              <a:rPr lang="en-US" altLang="zh-CN" smtClean="0"/>
              <a:pPr>
                <a:defRPr/>
              </a:pPr>
              <a:t>14</a:t>
            </a:fld>
            <a:endParaRPr lang="en-US" altLang="zh-CN"/>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对象 15" hidden="1"/>
          <p:cNvGraphicFramePr>
            <a:graphicFrameLocks/>
          </p:cNvGraphicFramePr>
          <p:nvPr/>
        </p:nvGraphicFramePr>
        <p:xfrm>
          <a:off x="0" y="0"/>
          <a:ext cx="158750" cy="158750"/>
        </p:xfrm>
        <a:graphic>
          <a:graphicData uri="http://schemas.openxmlformats.org/presentationml/2006/ole">
            <p:oleObj spid="_x0000_s169986" name="think-cell Slide" r:id="rId22" imgW="0" imgH="0" progId="">
              <p:embed/>
            </p:oleObj>
          </a:graphicData>
        </a:graphic>
      </p:graphicFrame>
      <p:sp>
        <p:nvSpPr>
          <p:cNvPr id="41986" name="Rectangle 2"/>
          <p:cNvSpPr>
            <a:spLocks noGrp="1" noChangeArrowheads="1"/>
          </p:cNvSpPr>
          <p:nvPr>
            <p:ph type="title"/>
            <p:custDataLst>
              <p:tags r:id="rId2"/>
            </p:custDataLst>
          </p:nvPr>
        </p:nvSpPr>
        <p:spPr>
          <a:xfrm>
            <a:off x="518864" y="214089"/>
            <a:ext cx="8229600" cy="982663"/>
          </a:xfrm>
        </p:spPr>
        <p:txBody>
          <a:bodyPr/>
          <a:lstStyle/>
          <a:p>
            <a:r>
              <a:rPr lang="en-US" altLang="zh-CN" sz="2400" b="1" dirty="0" smtClean="0"/>
              <a:t>Retirement Responsibility</a:t>
            </a:r>
            <a:br>
              <a:rPr lang="en-US" altLang="zh-CN" sz="2400" b="1" dirty="0" smtClean="0"/>
            </a:br>
            <a:r>
              <a:rPr lang="zh-CN" altLang="en-US" sz="2400" b="1" dirty="0" smtClean="0"/>
              <a:t>对退休后谁来承担经济保障责任的认知</a:t>
            </a:r>
            <a:endParaRPr lang="zh-CN" altLang="en-US" sz="2400" dirty="0"/>
          </a:p>
        </p:txBody>
      </p:sp>
      <p:sp>
        <p:nvSpPr>
          <p:cNvPr id="23556" name="Rectangle 4"/>
          <p:cNvSpPr>
            <a:spLocks noChangeArrowheads="1"/>
          </p:cNvSpPr>
          <p:nvPr>
            <p:custDataLst>
              <p:tags r:id="rId3"/>
            </p:custDataLst>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3557" name="Rectangle 5"/>
          <p:cNvSpPr>
            <a:spLocks noChangeArrowheads="1"/>
          </p:cNvSpPr>
          <p:nvPr>
            <p:custDataLst>
              <p:tags r:id="rId4"/>
            </p:custDataLst>
          </p:nvPr>
        </p:nvSpPr>
        <p:spPr bwMode="auto">
          <a:xfrm>
            <a:off x="0" y="1844675"/>
            <a:ext cx="9144000" cy="0"/>
          </a:xfrm>
          <a:prstGeom prst="rect">
            <a:avLst/>
          </a:prstGeom>
          <a:noFill/>
          <a:ln w="9525">
            <a:noFill/>
            <a:miter lim="800000"/>
            <a:headEnd/>
            <a:tailEnd/>
          </a:ln>
        </p:spPr>
        <p:txBody>
          <a:bodyPr wrap="none" anchor="ctr">
            <a:spAutoFit/>
          </a:bodyPr>
          <a:lstStyle/>
          <a:p>
            <a:endParaRPr lang="zh-CN" altLang="en-US"/>
          </a:p>
        </p:txBody>
      </p:sp>
      <p:pic>
        <p:nvPicPr>
          <p:cNvPr id="23558" name="图表 28"/>
          <p:cNvPicPr>
            <a:picLocks noChangeArrowheads="1"/>
          </p:cNvPicPr>
          <p:nvPr>
            <p:custDataLst>
              <p:tags r:id="rId5"/>
            </p:custDataLst>
          </p:nvPr>
        </p:nvPicPr>
        <p:blipFill>
          <a:blip r:embed="rId23"/>
          <a:srcRect/>
          <a:stretch>
            <a:fillRect/>
          </a:stretch>
        </p:blipFill>
        <p:spPr bwMode="auto">
          <a:xfrm>
            <a:off x="34925" y="2060848"/>
            <a:ext cx="9074150" cy="3384550"/>
          </a:xfrm>
          <a:prstGeom prst="rect">
            <a:avLst/>
          </a:prstGeom>
          <a:noFill/>
          <a:ln w="9525">
            <a:noFill/>
            <a:miter lim="800000"/>
            <a:headEnd/>
            <a:tailEnd/>
          </a:ln>
        </p:spPr>
      </p:pic>
      <p:sp>
        <p:nvSpPr>
          <p:cNvPr id="7" name="矩形 6"/>
          <p:cNvSpPr/>
          <p:nvPr>
            <p:custDataLst>
              <p:tags r:id="rId6"/>
            </p:custDataLst>
          </p:nvPr>
        </p:nvSpPr>
        <p:spPr>
          <a:xfrm>
            <a:off x="4499992" y="2924944"/>
            <a:ext cx="3960440" cy="338554"/>
          </a:xfrm>
          <a:prstGeom prst="rect">
            <a:avLst/>
          </a:prstGeom>
          <a:solidFill>
            <a:schemeClr val="bg1"/>
          </a:solidFill>
        </p:spPr>
        <p:txBody>
          <a:bodyPr wrap="square" rtlCol="0" anchor="ctr">
            <a:spAutoFit/>
          </a:bodyPr>
          <a:lstStyle/>
          <a:p>
            <a:r>
              <a:rPr lang="en-US" altLang="zh-CN" sz="1600" dirty="0" smtClean="0"/>
              <a:t>1- I don’t feel responsible at all (1.0)</a:t>
            </a:r>
            <a:endParaRPr lang="zh-CN" altLang="en-US" sz="1600" dirty="0"/>
          </a:p>
        </p:txBody>
      </p:sp>
      <p:sp>
        <p:nvSpPr>
          <p:cNvPr id="8" name="矩形 7"/>
          <p:cNvSpPr/>
          <p:nvPr>
            <p:custDataLst>
              <p:tags r:id="rId7"/>
            </p:custDataLst>
          </p:nvPr>
        </p:nvSpPr>
        <p:spPr>
          <a:xfrm>
            <a:off x="4438258" y="4930894"/>
            <a:ext cx="3240360" cy="338554"/>
          </a:xfrm>
          <a:prstGeom prst="rect">
            <a:avLst/>
          </a:prstGeom>
          <a:solidFill>
            <a:schemeClr val="bg1"/>
          </a:solidFill>
        </p:spPr>
        <p:txBody>
          <a:bodyPr wrap="square" rtlCol="0" anchor="ctr">
            <a:spAutoFit/>
          </a:bodyPr>
          <a:lstStyle/>
          <a:p>
            <a:r>
              <a:rPr lang="en-US" altLang="zh-CN" sz="1600" dirty="0" smtClean="0"/>
              <a:t>5- I feel very responsible (5.0)</a:t>
            </a:r>
            <a:endParaRPr lang="zh-CN" altLang="en-US" sz="1600" dirty="0"/>
          </a:p>
        </p:txBody>
      </p:sp>
      <p:sp>
        <p:nvSpPr>
          <p:cNvPr id="9" name="矩形 8"/>
          <p:cNvSpPr/>
          <p:nvPr>
            <p:custDataLst>
              <p:tags r:id="rId8"/>
            </p:custDataLst>
          </p:nvPr>
        </p:nvSpPr>
        <p:spPr>
          <a:xfrm>
            <a:off x="611560" y="5589240"/>
            <a:ext cx="7920880" cy="584775"/>
          </a:xfrm>
          <a:prstGeom prst="rect">
            <a:avLst/>
          </a:prstGeom>
        </p:spPr>
        <p:txBody>
          <a:bodyPr wrap="square">
            <a:spAutoFit/>
          </a:bodyPr>
          <a:lstStyle/>
          <a:p>
            <a:r>
              <a:rPr lang="en-US" altLang="zh-CN" sz="1600" dirty="0" smtClean="0">
                <a:solidFill>
                  <a:srgbClr val="0070C0"/>
                </a:solidFill>
              </a:rPr>
              <a:t>Most people feel responsible for the sufficient income in retirement.</a:t>
            </a:r>
          </a:p>
          <a:p>
            <a:r>
              <a:rPr lang="zh-CN" altLang="en-US" sz="1600" b="0" dirty="0" smtClean="0">
                <a:solidFill>
                  <a:srgbClr val="0070C0"/>
                </a:solidFill>
                <a:latin typeface="黑体" pitchFamily="2" charset="-122"/>
                <a:ea typeface="黑体" pitchFamily="2" charset="-122"/>
              </a:rPr>
              <a:t>大部分受访者认为自己应当对退休后有足够的收入负责。</a:t>
            </a:r>
            <a:endParaRPr lang="zh-CN" altLang="en-US" sz="1600" b="0" dirty="0">
              <a:solidFill>
                <a:srgbClr val="0070C0"/>
              </a:solidFill>
              <a:latin typeface="黑体" pitchFamily="2" charset="-122"/>
              <a:ea typeface="黑体" pitchFamily="2" charset="-122"/>
            </a:endParaRPr>
          </a:p>
        </p:txBody>
      </p:sp>
      <p:sp>
        <p:nvSpPr>
          <p:cNvPr id="12" name="TextBox 11"/>
          <p:cNvSpPr txBox="1"/>
          <p:nvPr>
            <p:custDataLst>
              <p:tags r:id="rId9"/>
            </p:custDataLst>
          </p:nvPr>
        </p:nvSpPr>
        <p:spPr>
          <a:xfrm>
            <a:off x="1979712" y="4365104"/>
            <a:ext cx="543739" cy="307777"/>
          </a:xfrm>
          <a:prstGeom prst="rect">
            <a:avLst/>
          </a:prstGeom>
          <a:noFill/>
        </p:spPr>
        <p:txBody>
          <a:bodyPr wrap="square" rtlCol="0">
            <a:spAutoFit/>
          </a:bodyPr>
          <a:lstStyle/>
          <a:p>
            <a:r>
              <a:rPr lang="en-US" altLang="zh-CN" sz="1400" b="0" dirty="0" smtClean="0">
                <a:solidFill>
                  <a:schemeClr val="bg1"/>
                </a:solidFill>
              </a:rPr>
              <a:t>30%</a:t>
            </a:r>
            <a:endParaRPr lang="zh-CN" altLang="en-US" sz="1400" b="0" dirty="0">
              <a:solidFill>
                <a:schemeClr val="bg1"/>
              </a:solidFill>
            </a:endParaRPr>
          </a:p>
        </p:txBody>
      </p:sp>
      <p:pic>
        <p:nvPicPr>
          <p:cNvPr id="15" name="图表 28"/>
          <p:cNvPicPr>
            <a:picLocks noChangeArrowheads="1"/>
          </p:cNvPicPr>
          <p:nvPr>
            <p:custDataLst>
              <p:tags r:id="rId10"/>
            </p:custDataLst>
          </p:nvPr>
        </p:nvPicPr>
        <p:blipFill>
          <a:blip r:embed="rId23"/>
          <a:srcRect l="12611" t="46558" r="80247" b="44931"/>
          <a:stretch>
            <a:fillRect/>
          </a:stretch>
        </p:blipFill>
        <p:spPr bwMode="auto">
          <a:xfrm>
            <a:off x="1115616" y="3429000"/>
            <a:ext cx="648072" cy="288032"/>
          </a:xfrm>
          <a:prstGeom prst="rect">
            <a:avLst/>
          </a:prstGeom>
          <a:noFill/>
          <a:ln w="9525">
            <a:noFill/>
            <a:miter lim="800000"/>
            <a:headEnd/>
            <a:tailEnd/>
          </a:ln>
        </p:spPr>
      </p:pic>
      <p:sp>
        <p:nvSpPr>
          <p:cNvPr id="14" name="TextBox 13"/>
          <p:cNvSpPr txBox="1"/>
          <p:nvPr>
            <p:custDataLst>
              <p:tags r:id="rId11"/>
            </p:custDataLst>
          </p:nvPr>
        </p:nvSpPr>
        <p:spPr>
          <a:xfrm>
            <a:off x="1331640" y="3501008"/>
            <a:ext cx="543739" cy="307777"/>
          </a:xfrm>
          <a:prstGeom prst="rect">
            <a:avLst/>
          </a:prstGeom>
          <a:noFill/>
        </p:spPr>
        <p:txBody>
          <a:bodyPr wrap="square" rtlCol="0">
            <a:spAutoFit/>
          </a:bodyPr>
          <a:lstStyle/>
          <a:p>
            <a:r>
              <a:rPr lang="en-US" altLang="zh-CN" sz="1400" b="0" dirty="0" smtClean="0">
                <a:solidFill>
                  <a:schemeClr val="bg1"/>
                </a:solidFill>
              </a:rPr>
              <a:t>35%</a:t>
            </a:r>
            <a:endParaRPr lang="zh-CN" altLang="en-US" sz="1400" b="0" dirty="0">
              <a:solidFill>
                <a:schemeClr val="bg1"/>
              </a:solidFill>
            </a:endParaRPr>
          </a:p>
        </p:txBody>
      </p:sp>
      <p:pic>
        <p:nvPicPr>
          <p:cNvPr id="17" name="图表 28"/>
          <p:cNvPicPr>
            <a:picLocks noChangeArrowheads="1"/>
          </p:cNvPicPr>
          <p:nvPr>
            <p:custDataLst>
              <p:tags r:id="rId12"/>
            </p:custDataLst>
          </p:nvPr>
        </p:nvPicPr>
        <p:blipFill>
          <a:blip r:embed="rId23"/>
          <a:srcRect l="30863" t="55069" r="62789" b="36421"/>
          <a:stretch>
            <a:fillRect/>
          </a:stretch>
        </p:blipFill>
        <p:spPr bwMode="auto">
          <a:xfrm>
            <a:off x="2771800" y="3645024"/>
            <a:ext cx="720080" cy="288032"/>
          </a:xfrm>
          <a:prstGeom prst="rect">
            <a:avLst/>
          </a:prstGeom>
          <a:noFill/>
          <a:ln w="9525">
            <a:noFill/>
            <a:miter lim="800000"/>
            <a:headEnd/>
            <a:tailEnd/>
          </a:ln>
        </p:spPr>
      </p:pic>
      <p:sp>
        <p:nvSpPr>
          <p:cNvPr id="13" name="TextBox 12"/>
          <p:cNvSpPr txBox="1"/>
          <p:nvPr>
            <p:custDataLst>
              <p:tags r:id="rId13"/>
            </p:custDataLst>
          </p:nvPr>
        </p:nvSpPr>
        <p:spPr>
          <a:xfrm>
            <a:off x="2771800" y="3645024"/>
            <a:ext cx="543739" cy="307777"/>
          </a:xfrm>
          <a:prstGeom prst="rect">
            <a:avLst/>
          </a:prstGeom>
          <a:noFill/>
        </p:spPr>
        <p:txBody>
          <a:bodyPr wrap="square" rtlCol="0">
            <a:spAutoFit/>
          </a:bodyPr>
          <a:lstStyle/>
          <a:p>
            <a:r>
              <a:rPr lang="en-US" altLang="zh-CN" sz="1400" b="0" dirty="0" smtClean="0">
                <a:solidFill>
                  <a:schemeClr val="bg1"/>
                </a:solidFill>
              </a:rPr>
              <a:t>25%</a:t>
            </a:r>
            <a:endParaRPr lang="zh-CN" altLang="en-US" sz="1400" b="0" dirty="0">
              <a:solidFill>
                <a:schemeClr val="bg1"/>
              </a:solidFill>
            </a:endParaRPr>
          </a:p>
        </p:txBody>
      </p:sp>
      <p:pic>
        <p:nvPicPr>
          <p:cNvPr id="18" name="图表 28"/>
          <p:cNvPicPr>
            <a:picLocks noChangeArrowheads="1"/>
          </p:cNvPicPr>
          <p:nvPr>
            <p:custDataLst>
              <p:tags r:id="rId14"/>
            </p:custDataLst>
          </p:nvPr>
        </p:nvPicPr>
        <p:blipFill>
          <a:blip r:embed="rId23"/>
          <a:srcRect l="20546" t="67834" r="70725" b="21528"/>
          <a:stretch>
            <a:fillRect/>
          </a:stretch>
        </p:blipFill>
        <p:spPr bwMode="auto">
          <a:xfrm>
            <a:off x="1835696" y="4653136"/>
            <a:ext cx="792088" cy="360040"/>
          </a:xfrm>
          <a:prstGeom prst="rect">
            <a:avLst/>
          </a:prstGeom>
          <a:noFill/>
          <a:ln w="9525">
            <a:noFill/>
            <a:miter lim="800000"/>
            <a:headEnd/>
            <a:tailEnd/>
          </a:ln>
        </p:spPr>
      </p:pic>
      <p:sp>
        <p:nvSpPr>
          <p:cNvPr id="19" name="TextBox 18"/>
          <p:cNvSpPr txBox="1"/>
          <p:nvPr>
            <p:custDataLst>
              <p:tags r:id="rId15"/>
            </p:custDataLst>
          </p:nvPr>
        </p:nvSpPr>
        <p:spPr>
          <a:xfrm>
            <a:off x="1907704" y="2225412"/>
            <a:ext cx="1028390" cy="307777"/>
          </a:xfrm>
          <a:prstGeom prst="rect">
            <a:avLst/>
          </a:prstGeom>
          <a:solidFill>
            <a:schemeClr val="bg1"/>
          </a:solidFill>
        </p:spPr>
        <p:txBody>
          <a:bodyPr wrap="square" rtlCol="0">
            <a:spAutoFit/>
          </a:bodyPr>
          <a:lstStyle/>
          <a:p>
            <a:r>
              <a:rPr lang="en-US" altLang="zh-CN" sz="1400" b="0" dirty="0" smtClean="0"/>
              <a:t>        4%</a:t>
            </a:r>
            <a:endParaRPr lang="zh-CN" altLang="en-US" sz="1400" b="0" dirty="0"/>
          </a:p>
        </p:txBody>
      </p:sp>
      <p:sp>
        <p:nvSpPr>
          <p:cNvPr id="20" name="TextBox 19"/>
          <p:cNvSpPr txBox="1"/>
          <p:nvPr>
            <p:custDataLst>
              <p:tags r:id="rId16"/>
            </p:custDataLst>
          </p:nvPr>
        </p:nvSpPr>
        <p:spPr>
          <a:xfrm>
            <a:off x="2771800" y="2401143"/>
            <a:ext cx="648072" cy="307777"/>
          </a:xfrm>
          <a:prstGeom prst="rect">
            <a:avLst/>
          </a:prstGeom>
          <a:solidFill>
            <a:schemeClr val="bg1"/>
          </a:solidFill>
        </p:spPr>
        <p:txBody>
          <a:bodyPr wrap="square" rtlCol="0">
            <a:spAutoFit/>
          </a:bodyPr>
          <a:lstStyle/>
          <a:p>
            <a:r>
              <a:rPr lang="en-US" altLang="zh-CN" sz="1400" b="0" dirty="0" smtClean="0"/>
              <a:t>6%</a:t>
            </a:r>
            <a:endParaRPr lang="zh-CN" altLang="en-US" sz="1400" b="0" dirty="0"/>
          </a:p>
        </p:txBody>
      </p:sp>
      <p:pic>
        <p:nvPicPr>
          <p:cNvPr id="21" name="图表 28"/>
          <p:cNvPicPr>
            <a:picLocks noChangeArrowheads="1"/>
          </p:cNvPicPr>
          <p:nvPr>
            <p:custDataLst>
              <p:tags r:id="rId17"/>
            </p:custDataLst>
          </p:nvPr>
        </p:nvPicPr>
        <p:blipFill>
          <a:blip r:embed="rId23"/>
          <a:srcRect l="47527" t="21028" r="12795" b="68334"/>
          <a:stretch>
            <a:fillRect/>
          </a:stretch>
        </p:blipFill>
        <p:spPr bwMode="auto">
          <a:xfrm>
            <a:off x="4355976" y="2564904"/>
            <a:ext cx="3600400" cy="360040"/>
          </a:xfrm>
          <a:prstGeom prst="rect">
            <a:avLst/>
          </a:prstGeom>
          <a:noFill/>
          <a:ln w="9525">
            <a:noFill/>
            <a:miter lim="800000"/>
            <a:headEnd/>
            <a:tailEnd/>
          </a:ln>
        </p:spPr>
      </p:pic>
      <p:pic>
        <p:nvPicPr>
          <p:cNvPr id="24" name="图表 28"/>
          <p:cNvPicPr>
            <a:picLocks noChangeArrowheads="1"/>
          </p:cNvPicPr>
          <p:nvPr>
            <p:custDataLst>
              <p:tags r:id="rId18"/>
            </p:custDataLst>
          </p:nvPr>
        </p:nvPicPr>
        <p:blipFill>
          <a:blip r:embed="rId23"/>
          <a:srcRect l="91874" t="21028" r="5745" b="68582"/>
          <a:stretch>
            <a:fillRect/>
          </a:stretch>
        </p:blipFill>
        <p:spPr bwMode="auto">
          <a:xfrm>
            <a:off x="4355976" y="2852936"/>
            <a:ext cx="216024" cy="351656"/>
          </a:xfrm>
          <a:prstGeom prst="rect">
            <a:avLst/>
          </a:prstGeom>
          <a:noFill/>
          <a:ln w="9525">
            <a:noFill/>
            <a:miter lim="800000"/>
            <a:headEnd/>
            <a:tailEnd/>
          </a:ln>
        </p:spPr>
      </p:pic>
      <p:pic>
        <p:nvPicPr>
          <p:cNvPr id="25" name="图表 28"/>
          <p:cNvPicPr>
            <a:picLocks noChangeArrowheads="1"/>
          </p:cNvPicPr>
          <p:nvPr>
            <p:custDataLst>
              <p:tags r:id="rId19"/>
            </p:custDataLst>
          </p:nvPr>
        </p:nvPicPr>
        <p:blipFill>
          <a:blip r:embed="rId23"/>
          <a:srcRect l="91874" t="21028" r="5745" b="68582"/>
          <a:stretch>
            <a:fillRect/>
          </a:stretch>
        </p:blipFill>
        <p:spPr bwMode="auto">
          <a:xfrm>
            <a:off x="4283968" y="4941168"/>
            <a:ext cx="216024" cy="351656"/>
          </a:xfrm>
          <a:prstGeom prst="rect">
            <a:avLst/>
          </a:prstGeom>
          <a:noFill/>
          <a:ln w="9525">
            <a:noFill/>
            <a:miter lim="800000"/>
            <a:headEnd/>
            <a:tailEnd/>
          </a:ln>
        </p:spPr>
      </p:pic>
      <p:sp>
        <p:nvSpPr>
          <p:cNvPr id="23555" name="Rectangle 3"/>
          <p:cNvSpPr>
            <a:spLocks noGrp="1" noChangeArrowheads="1"/>
          </p:cNvSpPr>
          <p:nvPr>
            <p:ph type="body" idx="1"/>
            <p:custDataLst>
              <p:tags r:id="rId20"/>
            </p:custDataLst>
          </p:nvPr>
        </p:nvSpPr>
        <p:spPr>
          <a:xfrm>
            <a:off x="395288" y="1484907"/>
            <a:ext cx="8748712" cy="719957"/>
          </a:xfrm>
        </p:spPr>
        <p:txBody>
          <a:bodyPr/>
          <a:lstStyle/>
          <a:p>
            <a:pPr>
              <a:spcBef>
                <a:spcPct val="50000"/>
              </a:spcBef>
              <a:buClr>
                <a:srgbClr val="0082D1"/>
              </a:buClr>
              <a:buSzPct val="100000"/>
              <a:buNone/>
              <a:defRPr/>
            </a:pPr>
            <a:r>
              <a:rPr lang="en-US" altLang="zh-CN" sz="1600" b="1" kern="1200" dirty="0" smtClean="0">
                <a:solidFill>
                  <a:schemeClr val="tx1"/>
                </a:solidFill>
                <a:latin typeface="Arial" charset="0"/>
                <a:ea typeface="华文细黑" pitchFamily="2" charset="-122"/>
              </a:rPr>
              <a:t>Q: To what extent you should be responsible for the sufficient income in retirement?</a:t>
            </a:r>
          </a:p>
          <a:p>
            <a:pPr>
              <a:spcBef>
                <a:spcPct val="50000"/>
              </a:spcBef>
              <a:buClr>
                <a:srgbClr val="0082D1"/>
              </a:buClr>
              <a:buSzPct val="100000"/>
              <a:buNone/>
              <a:defRPr/>
            </a:pPr>
            <a:r>
              <a:rPr lang="zh-CN" altLang="en-US" sz="1600" kern="1200" dirty="0" smtClean="0">
                <a:solidFill>
                  <a:schemeClr val="tx1"/>
                </a:solidFill>
                <a:latin typeface="黑体" pitchFamily="2" charset="-122"/>
                <a:ea typeface="黑体" pitchFamily="2" charset="-122"/>
              </a:rPr>
              <a:t>问：您在多大程度上觉得您自己应当负责和确保退休后有足够的收入？</a:t>
            </a:r>
            <a:endParaRPr lang="zh-CN" altLang="zh-CN" sz="1600" kern="1200" dirty="0" smtClean="0">
              <a:solidFill>
                <a:schemeClr val="tx1"/>
              </a:solidFill>
              <a:latin typeface="黑体" pitchFamily="2" charset="-122"/>
              <a:ea typeface="黑体" pitchFamily="2" charset="-122"/>
            </a:endParaRPr>
          </a:p>
          <a:p>
            <a:pPr lvl="1">
              <a:buSzPct val="100000"/>
              <a:buFontTx/>
              <a:buNone/>
            </a:pPr>
            <a:endParaRPr lang="zh-CN" altLang="zh-CN" sz="1600" dirty="0" smtClean="0">
              <a:latin typeface="+mj-lt"/>
              <a:ea typeface="楷体_GB2312" pitchFamily="49" charset="-122"/>
            </a:endParaRPr>
          </a:p>
          <a:p>
            <a:pPr lvl="1">
              <a:buSzPct val="100000"/>
              <a:buNone/>
            </a:pPr>
            <a:endParaRPr lang="zh-CN" altLang="zh-CN" sz="1600" b="1" dirty="0" smtClean="0">
              <a:latin typeface="+mj-lt"/>
              <a:ea typeface="楷体_GB2312" pitchFamily="49" charset="-122"/>
            </a:endParaRPr>
          </a:p>
        </p:txBody>
      </p:sp>
      <p:sp>
        <p:nvSpPr>
          <p:cNvPr id="23" name="灯片编号占位符 22"/>
          <p:cNvSpPr>
            <a:spLocks noGrp="1"/>
          </p:cNvSpPr>
          <p:nvPr>
            <p:ph type="sldNum" sz="quarter" idx="12"/>
          </p:nvPr>
        </p:nvSpPr>
        <p:spPr/>
        <p:txBody>
          <a:bodyPr/>
          <a:lstStyle/>
          <a:p>
            <a:pPr>
              <a:defRPr/>
            </a:pPr>
            <a:fld id="{0C3308EF-A6A7-4FF5-9017-917A0212F921}" type="slidenum">
              <a:rPr lang="en-US" altLang="zh-CN" smtClean="0"/>
              <a:pPr>
                <a:defRPr/>
              </a:pPr>
              <a:t>15</a:t>
            </a:fld>
            <a:endParaRPr lang="en-US" altLang="zh-CN"/>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 name="对象 32" hidden="1"/>
          <p:cNvGraphicFramePr>
            <a:graphicFrameLocks/>
          </p:cNvGraphicFramePr>
          <p:nvPr/>
        </p:nvGraphicFramePr>
        <p:xfrm>
          <a:off x="0" y="0"/>
          <a:ext cx="158750" cy="158750"/>
        </p:xfrm>
        <a:graphic>
          <a:graphicData uri="http://schemas.openxmlformats.org/presentationml/2006/ole">
            <p:oleObj spid="_x0000_s173058" name="think-cell Slide" r:id="rId10" imgW="0" imgH="0" progId="">
              <p:embed/>
            </p:oleObj>
          </a:graphicData>
        </a:graphic>
      </p:graphicFrame>
      <p:grpSp>
        <p:nvGrpSpPr>
          <p:cNvPr id="2" name="组合 28"/>
          <p:cNvGrpSpPr/>
          <p:nvPr>
            <p:custDataLst>
              <p:tags r:id="rId2"/>
            </p:custDataLst>
          </p:nvPr>
        </p:nvGrpSpPr>
        <p:grpSpPr>
          <a:xfrm>
            <a:off x="-4584" y="1484784"/>
            <a:ext cx="9112328" cy="4176712"/>
            <a:chOff x="-868680" y="1700709"/>
            <a:chExt cx="9112328" cy="4176712"/>
          </a:xfrm>
        </p:grpSpPr>
        <p:pic>
          <p:nvPicPr>
            <p:cNvPr id="21510" name="图表 195"/>
            <p:cNvPicPr>
              <a:picLocks noChangeArrowheads="1"/>
            </p:cNvPicPr>
            <p:nvPr/>
          </p:nvPicPr>
          <p:blipFill>
            <a:blip r:embed="rId11"/>
            <a:srcRect r="2351"/>
            <a:stretch>
              <a:fillRect/>
            </a:stretch>
          </p:blipFill>
          <p:spPr bwMode="auto">
            <a:xfrm>
              <a:off x="755650" y="1700709"/>
              <a:ext cx="7453262" cy="4176712"/>
            </a:xfrm>
            <a:prstGeom prst="rect">
              <a:avLst/>
            </a:prstGeom>
            <a:solidFill>
              <a:schemeClr val="bg1"/>
            </a:solidFill>
          </p:spPr>
        </p:pic>
        <p:sp>
          <p:nvSpPr>
            <p:cNvPr id="8" name="矩形 7"/>
            <p:cNvSpPr/>
            <p:nvPr/>
          </p:nvSpPr>
          <p:spPr>
            <a:xfrm>
              <a:off x="2627784" y="1876039"/>
              <a:ext cx="1152202" cy="153888"/>
            </a:xfrm>
            <a:prstGeom prst="rect">
              <a:avLst/>
            </a:prstGeom>
            <a:solidFill>
              <a:schemeClr val="bg1"/>
            </a:solidFill>
          </p:spPr>
          <p:txBody>
            <a:bodyPr wrap="square" lIns="0" tIns="0" rIns="0" bIns="0" rtlCol="0" anchor="ctr">
              <a:spAutoFit/>
            </a:bodyPr>
            <a:lstStyle/>
            <a:p>
              <a:pPr algn="r"/>
              <a:r>
                <a:rPr lang="en-US" altLang="zh-CN" sz="1000" dirty="0" smtClean="0"/>
                <a:t>Don’t know</a:t>
              </a:r>
            </a:p>
          </p:txBody>
        </p:sp>
        <p:sp>
          <p:nvSpPr>
            <p:cNvPr id="9" name="矩形 8"/>
            <p:cNvSpPr/>
            <p:nvPr/>
          </p:nvSpPr>
          <p:spPr>
            <a:xfrm>
              <a:off x="2668790" y="2081297"/>
              <a:ext cx="1080194" cy="153888"/>
            </a:xfrm>
            <a:prstGeom prst="rect">
              <a:avLst/>
            </a:prstGeom>
            <a:solidFill>
              <a:schemeClr val="bg1"/>
            </a:solidFill>
          </p:spPr>
          <p:txBody>
            <a:bodyPr wrap="square" lIns="0" tIns="0" rIns="0" bIns="0" rtlCol="0" anchor="ctr">
              <a:spAutoFit/>
            </a:bodyPr>
            <a:lstStyle/>
            <a:p>
              <a:pPr algn="r"/>
              <a:r>
                <a:rPr lang="en-US" altLang="zh-CN" sz="1000" dirty="0" smtClean="0"/>
                <a:t>None</a:t>
              </a:r>
            </a:p>
          </p:txBody>
        </p:sp>
        <p:sp>
          <p:nvSpPr>
            <p:cNvPr id="10" name="矩形 9"/>
            <p:cNvSpPr/>
            <p:nvPr/>
          </p:nvSpPr>
          <p:spPr>
            <a:xfrm>
              <a:off x="2843808" y="2287449"/>
              <a:ext cx="1080120" cy="153888"/>
            </a:xfrm>
            <a:prstGeom prst="rect">
              <a:avLst/>
            </a:prstGeom>
            <a:solidFill>
              <a:schemeClr val="bg1"/>
            </a:solidFill>
          </p:spPr>
          <p:txBody>
            <a:bodyPr wrap="square" lIns="0" tIns="0" rIns="0" bIns="0" rtlCol="0" anchor="ctr">
              <a:spAutoFit/>
            </a:bodyPr>
            <a:lstStyle/>
            <a:p>
              <a:pPr algn="r"/>
              <a:r>
                <a:rPr lang="en-US" altLang="zh-CN" sz="1000" dirty="0" smtClean="0"/>
                <a:t>Other</a:t>
              </a:r>
            </a:p>
          </p:txBody>
        </p:sp>
        <p:sp>
          <p:nvSpPr>
            <p:cNvPr id="11" name="矩形 10"/>
            <p:cNvSpPr/>
            <p:nvPr/>
          </p:nvSpPr>
          <p:spPr>
            <a:xfrm>
              <a:off x="-295068" y="2698949"/>
              <a:ext cx="3168352" cy="153888"/>
            </a:xfrm>
            <a:prstGeom prst="rect">
              <a:avLst/>
            </a:prstGeom>
            <a:solidFill>
              <a:schemeClr val="bg1"/>
            </a:solidFill>
          </p:spPr>
          <p:txBody>
            <a:bodyPr wrap="square" lIns="0" tIns="0" rIns="0" bIns="0" rtlCol="0" anchor="ctr">
              <a:spAutoFit/>
            </a:bodyPr>
            <a:lstStyle/>
            <a:p>
              <a:pPr algn="r"/>
              <a:r>
                <a:rPr lang="en-US" altLang="zh-CN" sz="1000" dirty="0" smtClean="0"/>
                <a:t>My business (which I intend to sell at retirement)</a:t>
              </a:r>
            </a:p>
          </p:txBody>
        </p:sp>
        <p:sp>
          <p:nvSpPr>
            <p:cNvPr id="13" name="矩形 12"/>
            <p:cNvSpPr/>
            <p:nvPr/>
          </p:nvSpPr>
          <p:spPr>
            <a:xfrm>
              <a:off x="-233693" y="2895789"/>
              <a:ext cx="2808312" cy="153888"/>
            </a:xfrm>
            <a:prstGeom prst="rect">
              <a:avLst/>
            </a:prstGeom>
            <a:solidFill>
              <a:schemeClr val="bg1"/>
            </a:solidFill>
          </p:spPr>
          <p:txBody>
            <a:bodyPr wrap="square" lIns="0" tIns="0" rIns="0" bIns="0" rtlCol="0" anchor="ctr">
              <a:spAutoFit/>
            </a:bodyPr>
            <a:lstStyle/>
            <a:p>
              <a:pPr algn="r"/>
              <a:r>
                <a:rPr lang="en-US" altLang="zh-CN" sz="1000" dirty="0" smtClean="0"/>
                <a:t>Employee stock purchase plan</a:t>
              </a:r>
            </a:p>
          </p:txBody>
        </p:sp>
        <p:sp>
          <p:nvSpPr>
            <p:cNvPr id="14" name="矩形 13"/>
            <p:cNvSpPr/>
            <p:nvPr/>
          </p:nvSpPr>
          <p:spPr>
            <a:xfrm>
              <a:off x="-868680" y="4468951"/>
              <a:ext cx="1727176" cy="400110"/>
            </a:xfrm>
            <a:prstGeom prst="rect">
              <a:avLst/>
            </a:prstGeom>
            <a:solidFill>
              <a:schemeClr val="bg1"/>
            </a:solidFill>
          </p:spPr>
          <p:txBody>
            <a:bodyPr wrap="square" lIns="0" rIns="0" rtlCol="0" anchor="ctr">
              <a:spAutoFit/>
            </a:bodyPr>
            <a:lstStyle/>
            <a:p>
              <a:pPr algn="r"/>
              <a:r>
                <a:rPr lang="en-US" altLang="zh-CN" sz="1000" dirty="0" smtClean="0"/>
                <a:t>A company-funded </a:t>
              </a:r>
            </a:p>
            <a:p>
              <a:pPr algn="r"/>
              <a:r>
                <a:rPr lang="en-US" altLang="zh-CN" sz="1000" dirty="0" smtClean="0"/>
                <a:t>defined benefit pension plan</a:t>
              </a:r>
            </a:p>
          </p:txBody>
        </p:sp>
        <p:sp>
          <p:nvSpPr>
            <p:cNvPr id="15" name="矩形 14"/>
            <p:cNvSpPr/>
            <p:nvPr/>
          </p:nvSpPr>
          <p:spPr>
            <a:xfrm>
              <a:off x="211411" y="3090127"/>
              <a:ext cx="2808312" cy="153888"/>
            </a:xfrm>
            <a:prstGeom prst="rect">
              <a:avLst/>
            </a:prstGeom>
            <a:solidFill>
              <a:schemeClr val="bg1"/>
            </a:solidFill>
          </p:spPr>
          <p:txBody>
            <a:bodyPr wrap="square" lIns="0" tIns="0" rIns="0" bIns="0" rtlCol="0" anchor="ctr">
              <a:spAutoFit/>
            </a:bodyPr>
            <a:lstStyle/>
            <a:p>
              <a:pPr algn="r"/>
              <a:r>
                <a:rPr lang="en-US" altLang="zh-CN" sz="1000" dirty="0" smtClean="0"/>
                <a:t>Annuities</a:t>
              </a:r>
            </a:p>
          </p:txBody>
        </p:sp>
        <p:sp>
          <p:nvSpPr>
            <p:cNvPr id="16" name="矩形 15"/>
            <p:cNvSpPr/>
            <p:nvPr/>
          </p:nvSpPr>
          <p:spPr>
            <a:xfrm>
              <a:off x="539552" y="3284885"/>
              <a:ext cx="2808312" cy="153888"/>
            </a:xfrm>
            <a:prstGeom prst="rect">
              <a:avLst/>
            </a:prstGeom>
            <a:solidFill>
              <a:schemeClr val="bg1"/>
            </a:solidFill>
          </p:spPr>
          <p:txBody>
            <a:bodyPr wrap="square" lIns="0" tIns="0" rIns="0" bIns="0" rtlCol="0" anchor="ctr">
              <a:spAutoFit/>
            </a:bodyPr>
            <a:lstStyle/>
            <a:p>
              <a:pPr algn="r"/>
              <a:r>
                <a:rPr lang="en-US" altLang="zh-CN" sz="1000" dirty="0" smtClean="0"/>
                <a:t>Long-term care insurance</a:t>
              </a:r>
            </a:p>
          </p:txBody>
        </p:sp>
        <p:sp>
          <p:nvSpPr>
            <p:cNvPr id="17" name="矩形 16"/>
            <p:cNvSpPr/>
            <p:nvPr/>
          </p:nvSpPr>
          <p:spPr>
            <a:xfrm>
              <a:off x="827584" y="3491037"/>
              <a:ext cx="2808312" cy="153888"/>
            </a:xfrm>
            <a:prstGeom prst="rect">
              <a:avLst/>
            </a:prstGeom>
            <a:solidFill>
              <a:schemeClr val="bg1"/>
            </a:solidFill>
          </p:spPr>
          <p:txBody>
            <a:bodyPr wrap="square" lIns="0" tIns="0" rIns="0" bIns="0" rtlCol="0" anchor="ctr">
              <a:spAutoFit/>
            </a:bodyPr>
            <a:lstStyle/>
            <a:p>
              <a:pPr algn="r"/>
              <a:r>
                <a:rPr lang="en-US" altLang="zh-CN" sz="1000" dirty="0" smtClean="0"/>
                <a:t>Mutual funds</a:t>
              </a:r>
            </a:p>
          </p:txBody>
        </p:sp>
        <p:sp>
          <p:nvSpPr>
            <p:cNvPr id="18" name="矩形 17"/>
            <p:cNvSpPr/>
            <p:nvPr/>
          </p:nvSpPr>
          <p:spPr>
            <a:xfrm>
              <a:off x="1115616" y="3707061"/>
              <a:ext cx="2808312" cy="153888"/>
            </a:xfrm>
            <a:prstGeom prst="rect">
              <a:avLst/>
            </a:prstGeom>
            <a:solidFill>
              <a:schemeClr val="bg1"/>
            </a:solidFill>
          </p:spPr>
          <p:txBody>
            <a:bodyPr wrap="square" lIns="0" tIns="0" rIns="0" bIns="0" rtlCol="0" anchor="ctr">
              <a:spAutoFit/>
            </a:bodyPr>
            <a:lstStyle/>
            <a:p>
              <a:pPr algn="r"/>
              <a:r>
                <a:rPr lang="en-US" altLang="zh-CN" sz="1000" dirty="0" smtClean="0"/>
                <a:t>Bonds</a:t>
              </a:r>
            </a:p>
          </p:txBody>
        </p:sp>
        <p:sp>
          <p:nvSpPr>
            <p:cNvPr id="19" name="矩形 18"/>
            <p:cNvSpPr/>
            <p:nvPr/>
          </p:nvSpPr>
          <p:spPr>
            <a:xfrm>
              <a:off x="683568" y="3923085"/>
              <a:ext cx="2808312" cy="153888"/>
            </a:xfrm>
            <a:prstGeom prst="rect">
              <a:avLst/>
            </a:prstGeom>
            <a:solidFill>
              <a:schemeClr val="bg1"/>
            </a:solidFill>
          </p:spPr>
          <p:txBody>
            <a:bodyPr wrap="square" lIns="0" tIns="0" rIns="0" bIns="0" rtlCol="0" anchor="ctr">
              <a:spAutoFit/>
            </a:bodyPr>
            <a:lstStyle/>
            <a:p>
              <a:pPr algn="r"/>
              <a:r>
                <a:rPr lang="en-US" altLang="zh-CN" sz="1000" dirty="0" smtClean="0"/>
                <a:t>Investment property</a:t>
              </a:r>
            </a:p>
          </p:txBody>
        </p:sp>
        <p:sp>
          <p:nvSpPr>
            <p:cNvPr id="20" name="矩形 19"/>
            <p:cNvSpPr/>
            <p:nvPr/>
          </p:nvSpPr>
          <p:spPr>
            <a:xfrm>
              <a:off x="-551201" y="4119505"/>
              <a:ext cx="3168352" cy="153888"/>
            </a:xfrm>
            <a:prstGeom prst="rect">
              <a:avLst/>
            </a:prstGeom>
            <a:solidFill>
              <a:schemeClr val="bg1"/>
            </a:solidFill>
          </p:spPr>
          <p:txBody>
            <a:bodyPr wrap="square" lIns="0" tIns="0" rIns="0" bIns="0" rtlCol="0" anchor="ctr">
              <a:spAutoFit/>
            </a:bodyPr>
            <a:lstStyle/>
            <a:p>
              <a:pPr algn="r"/>
              <a:r>
                <a:rPr lang="en-US" altLang="zh-CN" sz="1000" dirty="0" smtClean="0"/>
                <a:t>My home (which I intend to downsize at retirement)</a:t>
              </a:r>
            </a:p>
          </p:txBody>
        </p:sp>
        <p:sp>
          <p:nvSpPr>
            <p:cNvPr id="21" name="矩形 20"/>
            <p:cNvSpPr/>
            <p:nvPr/>
          </p:nvSpPr>
          <p:spPr>
            <a:xfrm>
              <a:off x="251446" y="5093797"/>
              <a:ext cx="2808312" cy="246221"/>
            </a:xfrm>
            <a:prstGeom prst="rect">
              <a:avLst/>
            </a:prstGeom>
            <a:solidFill>
              <a:schemeClr val="bg1"/>
            </a:solidFill>
          </p:spPr>
          <p:txBody>
            <a:bodyPr wrap="square" rtlCol="0" anchor="ctr">
              <a:spAutoFit/>
            </a:bodyPr>
            <a:lstStyle/>
            <a:p>
              <a:pPr algn="r"/>
              <a:r>
                <a:rPr lang="en-US" altLang="zh-CN" sz="1000" dirty="0" smtClean="0"/>
                <a:t>Pension insurance</a:t>
              </a:r>
            </a:p>
          </p:txBody>
        </p:sp>
        <p:sp>
          <p:nvSpPr>
            <p:cNvPr id="22" name="矩形 21"/>
            <p:cNvSpPr/>
            <p:nvPr/>
          </p:nvSpPr>
          <p:spPr>
            <a:xfrm>
              <a:off x="2555776" y="5301357"/>
              <a:ext cx="1152128" cy="246221"/>
            </a:xfrm>
            <a:prstGeom prst="rect">
              <a:avLst/>
            </a:prstGeom>
            <a:solidFill>
              <a:schemeClr val="bg1"/>
            </a:solidFill>
          </p:spPr>
          <p:txBody>
            <a:bodyPr wrap="square" rtlCol="0" anchor="ctr">
              <a:spAutoFit/>
            </a:bodyPr>
            <a:lstStyle/>
            <a:p>
              <a:pPr algn="r"/>
              <a:r>
                <a:rPr lang="en-US" altLang="zh-CN" sz="1000" dirty="0" smtClean="0"/>
                <a:t>Bank savings</a:t>
              </a:r>
            </a:p>
          </p:txBody>
        </p:sp>
        <p:sp>
          <p:nvSpPr>
            <p:cNvPr id="23" name="矩形 22"/>
            <p:cNvSpPr/>
            <p:nvPr/>
          </p:nvSpPr>
          <p:spPr>
            <a:xfrm>
              <a:off x="2195736" y="4886245"/>
              <a:ext cx="1440160" cy="246221"/>
            </a:xfrm>
            <a:prstGeom prst="rect">
              <a:avLst/>
            </a:prstGeom>
            <a:solidFill>
              <a:schemeClr val="bg1"/>
            </a:solidFill>
          </p:spPr>
          <p:txBody>
            <a:bodyPr wrap="square" rtlCol="0" anchor="ctr">
              <a:spAutoFit/>
            </a:bodyPr>
            <a:lstStyle/>
            <a:p>
              <a:pPr algn="r"/>
              <a:r>
                <a:rPr lang="en-US" altLang="zh-CN" sz="1000" dirty="0" smtClean="0"/>
                <a:t>Life insurance</a:t>
              </a:r>
            </a:p>
          </p:txBody>
        </p:sp>
        <p:sp>
          <p:nvSpPr>
            <p:cNvPr id="24" name="矩形 23"/>
            <p:cNvSpPr/>
            <p:nvPr/>
          </p:nvSpPr>
          <p:spPr>
            <a:xfrm>
              <a:off x="2699792" y="4678693"/>
              <a:ext cx="936104" cy="246221"/>
            </a:xfrm>
            <a:prstGeom prst="rect">
              <a:avLst/>
            </a:prstGeom>
            <a:solidFill>
              <a:schemeClr val="bg1"/>
            </a:solidFill>
          </p:spPr>
          <p:txBody>
            <a:bodyPr wrap="square" rtlCol="0" anchor="ctr">
              <a:spAutoFit/>
            </a:bodyPr>
            <a:lstStyle/>
            <a:p>
              <a:pPr algn="r"/>
              <a:r>
                <a:rPr lang="en-US" altLang="zh-CN" sz="1000" dirty="0" smtClean="0"/>
                <a:t>Stocks</a:t>
              </a:r>
            </a:p>
          </p:txBody>
        </p:sp>
        <p:sp>
          <p:nvSpPr>
            <p:cNvPr id="26" name="矩形 25"/>
            <p:cNvSpPr/>
            <p:nvPr/>
          </p:nvSpPr>
          <p:spPr>
            <a:xfrm>
              <a:off x="-201794" y="4312601"/>
              <a:ext cx="2664296" cy="153888"/>
            </a:xfrm>
            <a:prstGeom prst="rect">
              <a:avLst/>
            </a:prstGeom>
            <a:solidFill>
              <a:schemeClr val="bg1"/>
            </a:solidFill>
          </p:spPr>
          <p:txBody>
            <a:bodyPr wrap="square" lIns="0" tIns="0" rIns="0" bIns="0" rtlCol="0" anchor="ctr">
              <a:spAutoFit/>
            </a:bodyPr>
            <a:lstStyle/>
            <a:p>
              <a:pPr algn="r"/>
              <a:r>
                <a:rPr lang="en-US" altLang="zh-CN" sz="1000" dirty="0" smtClean="0"/>
                <a:t>Individual commercial pension insurance</a:t>
              </a:r>
            </a:p>
          </p:txBody>
        </p:sp>
        <p:sp>
          <p:nvSpPr>
            <p:cNvPr id="28" name="圆角矩形 27"/>
            <p:cNvSpPr/>
            <p:nvPr/>
          </p:nvSpPr>
          <p:spPr>
            <a:xfrm>
              <a:off x="1403648" y="5105632"/>
              <a:ext cx="6840000" cy="504000"/>
            </a:xfrm>
            <a:prstGeom prst="roundRect">
              <a:avLst/>
            </a:prstGeom>
            <a:ln w="25400">
              <a:solidFill>
                <a:srgbClr val="FF0000"/>
              </a:solidFill>
              <a:prstDash val="dash"/>
            </a:ln>
          </p:spPr>
          <p:txBody>
            <a:bodyPr wrap="square" rtlCol="0" anchor="ctr">
              <a:spAutoFit/>
            </a:bodyPr>
            <a:lstStyle/>
            <a:p>
              <a:pPr algn="ctr"/>
              <a:endParaRPr lang="zh-CN" altLang="en-US" sz="800" dirty="0"/>
            </a:p>
          </p:txBody>
        </p:sp>
      </p:grpSp>
      <p:sp>
        <p:nvSpPr>
          <p:cNvPr id="41986" name="Rectangle 2"/>
          <p:cNvSpPr>
            <a:spLocks noGrp="1" noChangeArrowheads="1"/>
          </p:cNvSpPr>
          <p:nvPr>
            <p:ph type="title"/>
            <p:custDataLst>
              <p:tags r:id="rId3"/>
            </p:custDataLst>
          </p:nvPr>
        </p:nvSpPr>
        <p:spPr>
          <a:xfrm>
            <a:off x="518864" y="214089"/>
            <a:ext cx="8229600" cy="982663"/>
          </a:xfrm>
        </p:spPr>
        <p:txBody>
          <a:bodyPr/>
          <a:lstStyle/>
          <a:p>
            <a:pPr eaLnBrk="1" hangingPunct="1">
              <a:defRPr/>
            </a:pPr>
            <a:r>
              <a:rPr lang="en-US" altLang="zh-CN" sz="2400" b="1" dirty="0" smtClean="0"/>
              <a:t>Retirement Income Sources</a:t>
            </a:r>
            <a:br>
              <a:rPr lang="en-US" altLang="zh-CN" sz="2400" b="1" dirty="0" smtClean="0"/>
            </a:br>
            <a:r>
              <a:rPr lang="zh-CN" altLang="en-US" sz="2400" b="1" dirty="0" smtClean="0"/>
              <a:t>退休收入来源</a:t>
            </a:r>
          </a:p>
        </p:txBody>
      </p:sp>
      <p:sp>
        <p:nvSpPr>
          <p:cNvPr id="21508" name="Rectangle 4"/>
          <p:cNvSpPr>
            <a:spLocks noChangeArrowheads="1"/>
          </p:cNvSpPr>
          <p:nvPr>
            <p:custDataLst>
              <p:tags r:id="rId4"/>
            </p:custDataLst>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1509" name="Rectangle 5"/>
          <p:cNvSpPr>
            <a:spLocks noChangeArrowheads="1"/>
          </p:cNvSpPr>
          <p:nvPr>
            <p:custDataLst>
              <p:tags r:id="rId5"/>
            </p:custDataLst>
          </p:nvPr>
        </p:nvSpPr>
        <p:spPr bwMode="auto">
          <a:xfrm>
            <a:off x="0" y="1556792"/>
            <a:ext cx="9144000" cy="0"/>
          </a:xfrm>
          <a:prstGeom prst="rect">
            <a:avLst/>
          </a:prstGeom>
          <a:noFill/>
          <a:ln w="9525">
            <a:noFill/>
            <a:miter lim="800000"/>
            <a:headEnd/>
            <a:tailEnd/>
          </a:ln>
        </p:spPr>
        <p:txBody>
          <a:bodyPr wrap="none" anchor="ctr">
            <a:spAutoFit/>
          </a:bodyPr>
          <a:lstStyle/>
          <a:p>
            <a:endParaRPr lang="zh-CN" altLang="en-US"/>
          </a:p>
        </p:txBody>
      </p:sp>
      <p:sp>
        <p:nvSpPr>
          <p:cNvPr id="27" name="矩形 26"/>
          <p:cNvSpPr/>
          <p:nvPr>
            <p:custDataLst>
              <p:tags r:id="rId6"/>
            </p:custDataLst>
          </p:nvPr>
        </p:nvSpPr>
        <p:spPr>
          <a:xfrm>
            <a:off x="107504" y="5470265"/>
            <a:ext cx="8748464" cy="830997"/>
          </a:xfrm>
          <a:prstGeom prst="rect">
            <a:avLst/>
          </a:prstGeom>
        </p:spPr>
        <p:txBody>
          <a:bodyPr wrap="square">
            <a:spAutoFit/>
          </a:bodyPr>
          <a:lstStyle/>
          <a:p>
            <a:pPr lvl="1">
              <a:buSzPct val="100000"/>
            </a:pPr>
            <a:r>
              <a:rPr lang="en-US" altLang="zh-CN" sz="1600" dirty="0" smtClean="0">
                <a:solidFill>
                  <a:srgbClr val="0070C0"/>
                </a:solidFill>
                <a:ea typeface="华文细黑" pitchFamily="2" charset="-122"/>
              </a:rPr>
              <a:t>However, most people only reply on two traditional retirement income sources, i.e. bank savings and social basic pension.</a:t>
            </a:r>
            <a:endParaRPr kumimoji="1" lang="en-US" altLang="zh-CN" sz="1600" dirty="0" smtClean="0">
              <a:solidFill>
                <a:srgbClr val="0070C0"/>
              </a:solidFill>
              <a:latin typeface="Times New Roman" pitchFamily="18" charset="0"/>
              <a:ea typeface="楷体_GB2312" pitchFamily="49" charset="-122"/>
            </a:endParaRPr>
          </a:p>
          <a:p>
            <a:pPr lvl="1">
              <a:buSzPct val="100000"/>
            </a:pPr>
            <a:r>
              <a:rPr kumimoji="1" lang="zh-CN" altLang="en-US" sz="1600" b="0" dirty="0" smtClean="0">
                <a:solidFill>
                  <a:srgbClr val="0070C0"/>
                </a:solidFill>
                <a:latin typeface="黑体" pitchFamily="2" charset="-122"/>
                <a:ea typeface="黑体" pitchFamily="2" charset="-122"/>
              </a:rPr>
              <a:t>然而，大部分受访者目前仅采用两种传统的方式：银行储蓄、参加社会养老保险。</a:t>
            </a:r>
            <a:endParaRPr lang="zh-CN" altLang="zh-CN" sz="1600" b="0" dirty="0" smtClean="0">
              <a:solidFill>
                <a:srgbClr val="0070C0"/>
              </a:solidFill>
              <a:latin typeface="黑体" pitchFamily="2" charset="-122"/>
              <a:ea typeface="黑体" pitchFamily="2" charset="-122"/>
            </a:endParaRPr>
          </a:p>
        </p:txBody>
      </p:sp>
      <p:sp>
        <p:nvSpPr>
          <p:cNvPr id="31" name="矩形 30"/>
          <p:cNvSpPr/>
          <p:nvPr>
            <p:custDataLst>
              <p:tags r:id="rId7"/>
            </p:custDataLst>
          </p:nvPr>
        </p:nvSpPr>
        <p:spPr>
          <a:xfrm>
            <a:off x="827583" y="2202441"/>
            <a:ext cx="2352575" cy="307777"/>
          </a:xfrm>
          <a:prstGeom prst="rect">
            <a:avLst/>
          </a:prstGeom>
          <a:solidFill>
            <a:schemeClr val="bg1"/>
          </a:solidFill>
        </p:spPr>
        <p:txBody>
          <a:bodyPr wrap="square" lIns="0" tIns="0" rIns="0" bIns="0" rtlCol="0" anchor="ctr">
            <a:spAutoFit/>
          </a:bodyPr>
          <a:lstStyle/>
          <a:p>
            <a:pPr algn="r"/>
            <a:r>
              <a:rPr lang="en-US" altLang="zh-CN" sz="1000" dirty="0" smtClean="0"/>
              <a:t>Inheritance (from my parents or </a:t>
            </a:r>
          </a:p>
          <a:p>
            <a:pPr algn="r"/>
            <a:r>
              <a:rPr lang="en-US" altLang="zh-CN" sz="1000" dirty="0" smtClean="0"/>
              <a:t>other family and friends)</a:t>
            </a:r>
          </a:p>
        </p:txBody>
      </p:sp>
      <p:sp>
        <p:nvSpPr>
          <p:cNvPr id="21507" name="Rectangle 3"/>
          <p:cNvSpPr>
            <a:spLocks noGrp="1" noChangeArrowheads="1"/>
          </p:cNvSpPr>
          <p:nvPr>
            <p:ph type="body" idx="1"/>
            <p:custDataLst>
              <p:tags r:id="rId8"/>
            </p:custDataLst>
          </p:nvPr>
        </p:nvSpPr>
        <p:spPr>
          <a:xfrm>
            <a:off x="395288" y="1052737"/>
            <a:ext cx="8425184" cy="864096"/>
          </a:xfrm>
        </p:spPr>
        <p:txBody>
          <a:bodyPr/>
          <a:lstStyle/>
          <a:p>
            <a:pPr>
              <a:buNone/>
            </a:pPr>
            <a:r>
              <a:rPr lang="en-GB" sz="1600" b="1" dirty="0" smtClean="0">
                <a:solidFill>
                  <a:schemeClr val="tx1"/>
                </a:solidFill>
              </a:rPr>
              <a:t>Q: Which financial means are you currently using to prepare for your retirement?</a:t>
            </a:r>
          </a:p>
          <a:p>
            <a:pPr>
              <a:buNone/>
            </a:pPr>
            <a:r>
              <a:rPr lang="zh-CN" altLang="en-US" sz="1600" dirty="0" smtClean="0">
                <a:solidFill>
                  <a:schemeClr val="tx1"/>
                </a:solidFill>
                <a:latin typeface="+mj-ea"/>
                <a:ea typeface="+mj-ea"/>
              </a:rPr>
              <a:t>问：您目前采用了哪些理财工具（如有）来为今后退休做准备？ </a:t>
            </a:r>
            <a:endParaRPr lang="en-GB" sz="1600" dirty="0" smtClean="0">
              <a:solidFill>
                <a:schemeClr val="tx1"/>
              </a:solidFill>
              <a:latin typeface="+mj-ea"/>
              <a:ea typeface="+mj-ea"/>
            </a:endParaRPr>
          </a:p>
          <a:p>
            <a:pPr>
              <a:buNone/>
            </a:pPr>
            <a:r>
              <a:rPr lang="en-GB" sz="1600" b="1" dirty="0" smtClean="0">
                <a:solidFill>
                  <a:schemeClr val="tx1"/>
                </a:solidFill>
              </a:rPr>
              <a:t> </a:t>
            </a:r>
            <a:endParaRPr lang="zh-CN" altLang="en-US" sz="1600" b="1" dirty="0" smtClean="0">
              <a:solidFill>
                <a:schemeClr val="tx1"/>
              </a:solidFill>
            </a:endParaRPr>
          </a:p>
        </p:txBody>
      </p:sp>
      <p:sp>
        <p:nvSpPr>
          <p:cNvPr id="30" name="TextBox 29"/>
          <p:cNvSpPr txBox="1"/>
          <p:nvPr/>
        </p:nvSpPr>
        <p:spPr>
          <a:xfrm>
            <a:off x="5436096" y="1662916"/>
            <a:ext cx="221214" cy="184666"/>
          </a:xfrm>
          <a:prstGeom prst="rect">
            <a:avLst/>
          </a:prstGeom>
          <a:solidFill>
            <a:schemeClr val="bg1"/>
          </a:solidFill>
        </p:spPr>
        <p:txBody>
          <a:bodyPr wrap="none" lIns="0" tIns="0" rIns="0" bIns="0" rtlCol="0">
            <a:spAutoFit/>
          </a:bodyPr>
          <a:lstStyle/>
          <a:p>
            <a:r>
              <a:rPr lang="en-US" altLang="zh-CN" sz="1200" dirty="0" smtClean="0"/>
              <a:t>0%</a:t>
            </a:r>
            <a:endParaRPr lang="zh-CN" altLang="en-US" sz="1200" dirty="0"/>
          </a:p>
        </p:txBody>
      </p:sp>
      <p:sp>
        <p:nvSpPr>
          <p:cNvPr id="32" name="TextBox 31"/>
          <p:cNvSpPr txBox="1"/>
          <p:nvPr/>
        </p:nvSpPr>
        <p:spPr>
          <a:xfrm>
            <a:off x="5502914" y="1876182"/>
            <a:ext cx="221214" cy="184666"/>
          </a:xfrm>
          <a:prstGeom prst="rect">
            <a:avLst/>
          </a:prstGeom>
          <a:solidFill>
            <a:schemeClr val="bg1"/>
          </a:solidFill>
        </p:spPr>
        <p:txBody>
          <a:bodyPr wrap="none" lIns="0" tIns="0" rIns="0" bIns="0" rtlCol="0">
            <a:spAutoFit/>
          </a:bodyPr>
          <a:lstStyle/>
          <a:p>
            <a:r>
              <a:rPr lang="en-US" altLang="zh-CN" sz="1200" dirty="0" smtClean="0"/>
              <a:t>2%</a:t>
            </a:r>
            <a:endParaRPr lang="zh-CN" altLang="en-US" sz="1200" dirty="0"/>
          </a:p>
        </p:txBody>
      </p:sp>
      <p:sp>
        <p:nvSpPr>
          <p:cNvPr id="34" name="TextBox 33"/>
          <p:cNvSpPr txBox="1"/>
          <p:nvPr/>
        </p:nvSpPr>
        <p:spPr>
          <a:xfrm>
            <a:off x="5508104" y="2060848"/>
            <a:ext cx="288032" cy="184666"/>
          </a:xfrm>
          <a:prstGeom prst="rect">
            <a:avLst/>
          </a:prstGeom>
          <a:solidFill>
            <a:schemeClr val="bg1"/>
          </a:solidFill>
        </p:spPr>
        <p:txBody>
          <a:bodyPr wrap="square" lIns="0" tIns="0" rIns="0" bIns="0" rtlCol="0">
            <a:spAutoFit/>
          </a:bodyPr>
          <a:lstStyle/>
          <a:p>
            <a:r>
              <a:rPr lang="en-US" altLang="zh-CN" sz="1200" dirty="0" smtClean="0"/>
              <a:t>3%</a:t>
            </a:r>
            <a:endParaRPr lang="zh-CN" altLang="en-US" sz="1200" dirty="0"/>
          </a:p>
        </p:txBody>
      </p:sp>
      <p:sp>
        <p:nvSpPr>
          <p:cNvPr id="35" name="TextBox 34"/>
          <p:cNvSpPr txBox="1"/>
          <p:nvPr/>
        </p:nvSpPr>
        <p:spPr>
          <a:xfrm>
            <a:off x="5652120" y="2276872"/>
            <a:ext cx="221214" cy="184666"/>
          </a:xfrm>
          <a:prstGeom prst="rect">
            <a:avLst/>
          </a:prstGeom>
          <a:solidFill>
            <a:schemeClr val="bg1"/>
          </a:solidFill>
        </p:spPr>
        <p:txBody>
          <a:bodyPr wrap="none" lIns="0" tIns="0" rIns="0" bIns="0" rtlCol="0">
            <a:spAutoFit/>
          </a:bodyPr>
          <a:lstStyle/>
          <a:p>
            <a:r>
              <a:rPr lang="en-US" altLang="zh-CN" sz="1200" dirty="0" smtClean="0"/>
              <a:t>6%</a:t>
            </a:r>
            <a:endParaRPr lang="zh-CN" altLang="en-US" sz="1200" dirty="0"/>
          </a:p>
        </p:txBody>
      </p:sp>
      <p:sp>
        <p:nvSpPr>
          <p:cNvPr id="36" name="TextBox 35"/>
          <p:cNvSpPr txBox="1"/>
          <p:nvPr/>
        </p:nvSpPr>
        <p:spPr>
          <a:xfrm>
            <a:off x="5652120" y="2492896"/>
            <a:ext cx="288032" cy="184666"/>
          </a:xfrm>
          <a:prstGeom prst="rect">
            <a:avLst/>
          </a:prstGeom>
          <a:solidFill>
            <a:schemeClr val="bg1"/>
          </a:solidFill>
        </p:spPr>
        <p:txBody>
          <a:bodyPr wrap="square" lIns="0" tIns="0" rIns="0" bIns="0" rtlCol="0">
            <a:spAutoFit/>
          </a:bodyPr>
          <a:lstStyle/>
          <a:p>
            <a:r>
              <a:rPr lang="en-US" altLang="zh-CN" sz="1200" dirty="0" smtClean="0"/>
              <a:t>7%</a:t>
            </a:r>
            <a:endParaRPr lang="zh-CN" altLang="en-US" sz="1200" dirty="0"/>
          </a:p>
        </p:txBody>
      </p:sp>
      <p:sp>
        <p:nvSpPr>
          <p:cNvPr id="37" name="TextBox 36"/>
          <p:cNvSpPr txBox="1"/>
          <p:nvPr/>
        </p:nvSpPr>
        <p:spPr>
          <a:xfrm>
            <a:off x="5652120" y="2702137"/>
            <a:ext cx="288032" cy="184666"/>
          </a:xfrm>
          <a:prstGeom prst="rect">
            <a:avLst/>
          </a:prstGeom>
          <a:solidFill>
            <a:schemeClr val="bg1"/>
          </a:solidFill>
        </p:spPr>
        <p:txBody>
          <a:bodyPr wrap="square" lIns="0" tIns="0" rIns="0" bIns="0" rtlCol="0">
            <a:spAutoFit/>
          </a:bodyPr>
          <a:lstStyle/>
          <a:p>
            <a:r>
              <a:rPr lang="en-US" altLang="zh-CN" sz="1200" dirty="0" smtClean="0"/>
              <a:t>7%</a:t>
            </a:r>
            <a:endParaRPr lang="zh-CN" altLang="en-US" sz="1200" dirty="0"/>
          </a:p>
        </p:txBody>
      </p:sp>
      <p:sp>
        <p:nvSpPr>
          <p:cNvPr id="38" name="TextBox 37"/>
          <p:cNvSpPr txBox="1"/>
          <p:nvPr/>
        </p:nvSpPr>
        <p:spPr>
          <a:xfrm>
            <a:off x="5652120" y="2884294"/>
            <a:ext cx="360040" cy="184666"/>
          </a:xfrm>
          <a:prstGeom prst="rect">
            <a:avLst/>
          </a:prstGeom>
          <a:solidFill>
            <a:schemeClr val="bg1"/>
          </a:solidFill>
        </p:spPr>
        <p:txBody>
          <a:bodyPr wrap="square" lIns="0" tIns="0" rIns="0" bIns="0" rtlCol="0">
            <a:spAutoFit/>
          </a:bodyPr>
          <a:lstStyle/>
          <a:p>
            <a:r>
              <a:rPr lang="en-US" altLang="zh-CN" sz="1200" dirty="0" smtClean="0"/>
              <a:t>7%</a:t>
            </a:r>
            <a:endParaRPr lang="zh-CN" altLang="en-US" sz="1200" dirty="0"/>
          </a:p>
        </p:txBody>
      </p:sp>
      <p:sp>
        <p:nvSpPr>
          <p:cNvPr id="39" name="TextBox 38"/>
          <p:cNvSpPr txBox="1"/>
          <p:nvPr/>
        </p:nvSpPr>
        <p:spPr>
          <a:xfrm>
            <a:off x="5734501" y="3100318"/>
            <a:ext cx="221214" cy="184666"/>
          </a:xfrm>
          <a:prstGeom prst="rect">
            <a:avLst/>
          </a:prstGeom>
          <a:solidFill>
            <a:schemeClr val="bg1"/>
          </a:solidFill>
        </p:spPr>
        <p:txBody>
          <a:bodyPr wrap="none" lIns="0" tIns="0" rIns="0" bIns="0" rtlCol="0">
            <a:spAutoFit/>
          </a:bodyPr>
          <a:lstStyle/>
          <a:p>
            <a:r>
              <a:rPr lang="en-US" altLang="zh-CN" sz="1200" dirty="0" smtClean="0"/>
              <a:t>9%</a:t>
            </a:r>
            <a:endParaRPr lang="zh-CN" altLang="en-US" sz="1200" dirty="0"/>
          </a:p>
        </p:txBody>
      </p:sp>
      <p:sp>
        <p:nvSpPr>
          <p:cNvPr id="40" name="TextBox 39"/>
          <p:cNvSpPr txBox="1"/>
          <p:nvPr/>
        </p:nvSpPr>
        <p:spPr>
          <a:xfrm>
            <a:off x="5745790" y="3316342"/>
            <a:ext cx="338378" cy="184666"/>
          </a:xfrm>
          <a:prstGeom prst="rect">
            <a:avLst/>
          </a:prstGeom>
          <a:solidFill>
            <a:schemeClr val="bg1"/>
          </a:solidFill>
        </p:spPr>
        <p:txBody>
          <a:bodyPr wrap="square" lIns="0" tIns="0" rIns="0" bIns="0" rtlCol="0">
            <a:spAutoFit/>
          </a:bodyPr>
          <a:lstStyle/>
          <a:p>
            <a:r>
              <a:rPr lang="en-US" altLang="zh-CN" sz="1200" dirty="0" smtClean="0"/>
              <a:t>9%</a:t>
            </a:r>
            <a:endParaRPr lang="zh-CN" altLang="en-US" sz="1200" dirty="0"/>
          </a:p>
        </p:txBody>
      </p:sp>
      <p:sp>
        <p:nvSpPr>
          <p:cNvPr id="41" name="TextBox 40"/>
          <p:cNvSpPr txBox="1"/>
          <p:nvPr/>
        </p:nvSpPr>
        <p:spPr>
          <a:xfrm>
            <a:off x="6128408" y="3494225"/>
            <a:ext cx="459816" cy="184666"/>
          </a:xfrm>
          <a:prstGeom prst="rect">
            <a:avLst/>
          </a:prstGeom>
          <a:solidFill>
            <a:schemeClr val="bg1"/>
          </a:solidFill>
        </p:spPr>
        <p:txBody>
          <a:bodyPr wrap="square" lIns="0" tIns="0" rIns="0" bIns="0" rtlCol="0">
            <a:spAutoFit/>
          </a:bodyPr>
          <a:lstStyle/>
          <a:p>
            <a:r>
              <a:rPr lang="en-US" altLang="zh-CN" sz="1200" dirty="0" smtClean="0"/>
              <a:t>17%</a:t>
            </a:r>
            <a:endParaRPr lang="zh-CN" altLang="en-US" sz="1200" dirty="0"/>
          </a:p>
        </p:txBody>
      </p:sp>
      <p:sp>
        <p:nvSpPr>
          <p:cNvPr id="42" name="TextBox 41"/>
          <p:cNvSpPr txBox="1"/>
          <p:nvPr/>
        </p:nvSpPr>
        <p:spPr>
          <a:xfrm>
            <a:off x="6444208" y="3676382"/>
            <a:ext cx="432048" cy="184666"/>
          </a:xfrm>
          <a:prstGeom prst="rect">
            <a:avLst/>
          </a:prstGeom>
          <a:solidFill>
            <a:schemeClr val="bg1"/>
          </a:solidFill>
        </p:spPr>
        <p:txBody>
          <a:bodyPr wrap="square" lIns="0" tIns="0" rIns="0" bIns="0" rtlCol="0">
            <a:spAutoFit/>
          </a:bodyPr>
          <a:lstStyle/>
          <a:p>
            <a:r>
              <a:rPr lang="en-US" altLang="zh-CN" sz="1200" dirty="0" smtClean="0"/>
              <a:t>25%</a:t>
            </a:r>
            <a:endParaRPr lang="zh-CN" altLang="en-US" sz="1200" dirty="0"/>
          </a:p>
        </p:txBody>
      </p:sp>
      <p:sp>
        <p:nvSpPr>
          <p:cNvPr id="43" name="TextBox 42"/>
          <p:cNvSpPr txBox="1"/>
          <p:nvPr/>
        </p:nvSpPr>
        <p:spPr>
          <a:xfrm>
            <a:off x="6511026" y="3892406"/>
            <a:ext cx="365230" cy="184666"/>
          </a:xfrm>
          <a:prstGeom prst="rect">
            <a:avLst/>
          </a:prstGeom>
          <a:solidFill>
            <a:schemeClr val="bg1"/>
          </a:solidFill>
        </p:spPr>
        <p:txBody>
          <a:bodyPr wrap="square" lIns="0" tIns="0" rIns="0" bIns="0" rtlCol="0">
            <a:spAutoFit/>
          </a:bodyPr>
          <a:lstStyle/>
          <a:p>
            <a:r>
              <a:rPr lang="en-US" altLang="zh-CN" sz="1200" dirty="0" smtClean="0"/>
              <a:t>26%</a:t>
            </a:r>
            <a:endParaRPr lang="zh-CN" altLang="en-US" sz="1200" dirty="0"/>
          </a:p>
        </p:txBody>
      </p:sp>
      <p:sp>
        <p:nvSpPr>
          <p:cNvPr id="44" name="TextBox 43"/>
          <p:cNvSpPr txBox="1"/>
          <p:nvPr/>
        </p:nvSpPr>
        <p:spPr>
          <a:xfrm>
            <a:off x="6588224" y="4108430"/>
            <a:ext cx="360040" cy="184666"/>
          </a:xfrm>
          <a:prstGeom prst="rect">
            <a:avLst/>
          </a:prstGeom>
          <a:solidFill>
            <a:schemeClr val="bg1"/>
          </a:solidFill>
        </p:spPr>
        <p:txBody>
          <a:bodyPr wrap="square" lIns="0" tIns="0" rIns="0" bIns="0" rtlCol="0">
            <a:spAutoFit/>
          </a:bodyPr>
          <a:lstStyle/>
          <a:p>
            <a:r>
              <a:rPr lang="en-US" altLang="zh-CN" sz="1200" dirty="0" smtClean="0"/>
              <a:t>28%</a:t>
            </a:r>
            <a:endParaRPr lang="zh-CN" altLang="en-US" sz="1200" dirty="0"/>
          </a:p>
        </p:txBody>
      </p:sp>
      <p:sp>
        <p:nvSpPr>
          <p:cNvPr id="45" name="TextBox 44"/>
          <p:cNvSpPr txBox="1"/>
          <p:nvPr/>
        </p:nvSpPr>
        <p:spPr>
          <a:xfrm>
            <a:off x="6727050" y="4324454"/>
            <a:ext cx="437238" cy="184666"/>
          </a:xfrm>
          <a:prstGeom prst="rect">
            <a:avLst/>
          </a:prstGeom>
          <a:solidFill>
            <a:schemeClr val="bg1"/>
          </a:solidFill>
        </p:spPr>
        <p:txBody>
          <a:bodyPr wrap="square" lIns="0" tIns="0" rIns="0" bIns="0" rtlCol="0">
            <a:spAutoFit/>
          </a:bodyPr>
          <a:lstStyle/>
          <a:p>
            <a:r>
              <a:rPr lang="en-US" altLang="zh-CN" sz="1200" dirty="0" smtClean="0"/>
              <a:t>31%</a:t>
            </a:r>
            <a:endParaRPr lang="zh-CN" altLang="en-US" sz="1200" dirty="0"/>
          </a:p>
        </p:txBody>
      </p:sp>
      <p:sp>
        <p:nvSpPr>
          <p:cNvPr id="46" name="TextBox 45"/>
          <p:cNvSpPr txBox="1"/>
          <p:nvPr/>
        </p:nvSpPr>
        <p:spPr>
          <a:xfrm>
            <a:off x="7092280" y="4509120"/>
            <a:ext cx="432048" cy="184666"/>
          </a:xfrm>
          <a:prstGeom prst="rect">
            <a:avLst/>
          </a:prstGeom>
          <a:solidFill>
            <a:schemeClr val="bg1"/>
          </a:solidFill>
        </p:spPr>
        <p:txBody>
          <a:bodyPr wrap="square" lIns="0" tIns="0" rIns="0" bIns="0" rtlCol="0">
            <a:spAutoFit/>
          </a:bodyPr>
          <a:lstStyle/>
          <a:p>
            <a:r>
              <a:rPr lang="en-US" altLang="zh-CN" sz="1200" dirty="0" smtClean="0"/>
              <a:t>40%</a:t>
            </a:r>
            <a:endParaRPr lang="zh-CN" altLang="en-US" sz="1200" dirty="0"/>
          </a:p>
        </p:txBody>
      </p:sp>
      <p:sp>
        <p:nvSpPr>
          <p:cNvPr id="47" name="TextBox 46"/>
          <p:cNvSpPr txBox="1"/>
          <p:nvPr/>
        </p:nvSpPr>
        <p:spPr>
          <a:xfrm>
            <a:off x="7452320" y="4740938"/>
            <a:ext cx="432964" cy="184666"/>
          </a:xfrm>
          <a:prstGeom prst="rect">
            <a:avLst/>
          </a:prstGeom>
          <a:solidFill>
            <a:schemeClr val="bg1"/>
          </a:solidFill>
        </p:spPr>
        <p:txBody>
          <a:bodyPr wrap="square" lIns="0" tIns="0" rIns="0" bIns="0" rtlCol="0">
            <a:spAutoFit/>
          </a:bodyPr>
          <a:lstStyle/>
          <a:p>
            <a:r>
              <a:rPr lang="en-US" altLang="zh-CN" sz="1200" dirty="0" smtClean="0"/>
              <a:t>50%</a:t>
            </a:r>
            <a:endParaRPr lang="zh-CN" altLang="en-US" sz="1200" dirty="0"/>
          </a:p>
        </p:txBody>
      </p:sp>
      <p:sp>
        <p:nvSpPr>
          <p:cNvPr id="48" name="TextBox 47"/>
          <p:cNvSpPr txBox="1"/>
          <p:nvPr/>
        </p:nvSpPr>
        <p:spPr>
          <a:xfrm>
            <a:off x="8029300" y="4900518"/>
            <a:ext cx="306174" cy="184666"/>
          </a:xfrm>
          <a:prstGeom prst="rect">
            <a:avLst/>
          </a:prstGeom>
          <a:solidFill>
            <a:schemeClr val="bg1"/>
          </a:solidFill>
        </p:spPr>
        <p:txBody>
          <a:bodyPr wrap="none" lIns="0" tIns="0" rIns="0" bIns="0" rtlCol="0">
            <a:spAutoFit/>
          </a:bodyPr>
          <a:lstStyle/>
          <a:p>
            <a:r>
              <a:rPr lang="en-US" altLang="zh-CN" sz="1200" dirty="0" smtClean="0"/>
              <a:t>62%</a:t>
            </a:r>
            <a:endParaRPr lang="zh-CN" altLang="en-US" sz="1200" dirty="0"/>
          </a:p>
        </p:txBody>
      </p:sp>
      <p:sp>
        <p:nvSpPr>
          <p:cNvPr id="49" name="TextBox 48"/>
          <p:cNvSpPr txBox="1"/>
          <p:nvPr/>
        </p:nvSpPr>
        <p:spPr>
          <a:xfrm>
            <a:off x="8600174" y="5116542"/>
            <a:ext cx="306174" cy="184666"/>
          </a:xfrm>
          <a:prstGeom prst="rect">
            <a:avLst/>
          </a:prstGeom>
          <a:solidFill>
            <a:schemeClr val="bg1"/>
          </a:solidFill>
        </p:spPr>
        <p:txBody>
          <a:bodyPr wrap="none" lIns="0" tIns="0" rIns="0" bIns="0" rtlCol="0">
            <a:spAutoFit/>
          </a:bodyPr>
          <a:lstStyle/>
          <a:p>
            <a:r>
              <a:rPr lang="en-US" altLang="zh-CN" sz="1200" dirty="0" smtClean="0"/>
              <a:t>75%</a:t>
            </a:r>
            <a:endParaRPr lang="zh-CN" altLang="en-US" sz="1200" dirty="0"/>
          </a:p>
        </p:txBody>
      </p:sp>
      <p:sp>
        <p:nvSpPr>
          <p:cNvPr id="51" name="灯片编号占位符 50"/>
          <p:cNvSpPr>
            <a:spLocks noGrp="1"/>
          </p:cNvSpPr>
          <p:nvPr>
            <p:ph type="sldNum" sz="quarter" idx="12"/>
          </p:nvPr>
        </p:nvSpPr>
        <p:spPr/>
        <p:txBody>
          <a:bodyPr/>
          <a:lstStyle/>
          <a:p>
            <a:pPr>
              <a:defRPr/>
            </a:pPr>
            <a:fld id="{0C3308EF-A6A7-4FF5-9017-917A0212F921}" type="slidenum">
              <a:rPr lang="en-US" altLang="zh-CN" smtClean="0"/>
              <a:pPr>
                <a:defRPr/>
              </a:pPr>
              <a:t>16</a:t>
            </a:fld>
            <a:endParaRPr lang="en-US" altLang="zh-CN"/>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467544" y="2564904"/>
            <a:ext cx="8229600" cy="922337"/>
          </a:xfrm>
        </p:spPr>
        <p:txBody>
          <a:bodyPr/>
          <a:lstStyle/>
          <a:p>
            <a:pPr algn="ctr" eaLnBrk="1" hangingPunct="1">
              <a:defRPr/>
            </a:pPr>
            <a:r>
              <a:rPr lang="en-US" altLang="zh-CN" sz="2400" b="1" dirty="0" smtClean="0"/>
              <a:t>Strong Needs for Retirement Saving</a:t>
            </a:r>
            <a:br>
              <a:rPr lang="en-US" altLang="zh-CN" sz="2400" b="1" dirty="0" smtClean="0"/>
            </a:br>
            <a:r>
              <a:rPr lang="zh-CN" altLang="en-US" sz="2400" b="1" dirty="0" smtClean="0"/>
              <a:t>退休储备的需求强烈</a:t>
            </a:r>
            <a:r>
              <a:rPr lang="en-US" altLang="zh-CN" sz="2400" b="1" dirty="0" smtClean="0"/>
              <a:t/>
            </a:r>
            <a:br>
              <a:rPr lang="en-US" altLang="zh-CN" sz="2400" b="1" dirty="0" smtClean="0"/>
            </a:br>
            <a:r>
              <a:rPr lang="en-US" altLang="zh-CN" sz="2400" b="1" dirty="0" smtClean="0"/>
              <a:t/>
            </a:r>
            <a:br>
              <a:rPr lang="en-US" altLang="zh-CN" sz="2400" b="1" dirty="0" smtClean="0"/>
            </a:br>
            <a:r>
              <a:rPr lang="en-US" altLang="zh-CN" sz="2000" b="1" dirty="0" smtClean="0"/>
              <a:t>vs.</a:t>
            </a:r>
            <a:r>
              <a:rPr lang="en-US" altLang="zh-CN" sz="1800" b="1" dirty="0" smtClean="0"/>
              <a:t/>
            </a:r>
            <a:br>
              <a:rPr lang="en-US" altLang="zh-CN" sz="1800" b="1" dirty="0" smtClean="0"/>
            </a:br>
            <a:r>
              <a:rPr lang="en-US" altLang="zh-CN" sz="2400" b="1" dirty="0" smtClean="0"/>
              <a:t/>
            </a:r>
            <a:br>
              <a:rPr lang="en-US" altLang="zh-CN" sz="2400" b="1" dirty="0" smtClean="0"/>
            </a:br>
            <a:r>
              <a:rPr lang="en-US" altLang="zh-CN" sz="2400" b="1" dirty="0" smtClean="0"/>
              <a:t>Insufficient Retirement Planning</a:t>
            </a:r>
            <a:br>
              <a:rPr lang="en-US" altLang="zh-CN" sz="2400" b="1" dirty="0" smtClean="0"/>
            </a:br>
            <a:r>
              <a:rPr lang="zh-CN" altLang="en-US" sz="2400" b="1" dirty="0" smtClean="0"/>
              <a:t>缺乏完善的退休规划</a:t>
            </a:r>
          </a:p>
        </p:txBody>
      </p:sp>
      <p:sp>
        <p:nvSpPr>
          <p:cNvPr id="4" name="灯片编号占位符 3"/>
          <p:cNvSpPr>
            <a:spLocks noGrp="1"/>
          </p:cNvSpPr>
          <p:nvPr>
            <p:ph type="sldNum" sz="quarter" idx="12"/>
          </p:nvPr>
        </p:nvSpPr>
        <p:spPr/>
        <p:txBody>
          <a:bodyPr/>
          <a:lstStyle/>
          <a:p>
            <a:pPr>
              <a:defRPr/>
            </a:pPr>
            <a:fld id="{0C3308EF-A6A7-4FF5-9017-917A0212F921}" type="slidenum">
              <a:rPr lang="en-US" altLang="zh-CN" smtClean="0"/>
              <a:pPr>
                <a:defRPr/>
              </a:pPr>
              <a:t>17</a:t>
            </a:fld>
            <a:endParaRPr lang="en-US" altLang="zh-CN"/>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对象 21" hidden="1"/>
          <p:cNvGraphicFramePr>
            <a:graphicFrameLocks/>
          </p:cNvGraphicFramePr>
          <p:nvPr/>
        </p:nvGraphicFramePr>
        <p:xfrm>
          <a:off x="0" y="0"/>
          <a:ext cx="158750" cy="158750"/>
        </p:xfrm>
        <a:graphic>
          <a:graphicData uri="http://schemas.openxmlformats.org/presentationml/2006/ole">
            <p:oleObj spid="_x0000_s171010" name="think-cell Slide" r:id="rId21" imgW="0" imgH="0" progId="">
              <p:embed/>
            </p:oleObj>
          </a:graphicData>
        </a:graphic>
      </p:graphicFrame>
      <p:sp>
        <p:nvSpPr>
          <p:cNvPr id="27651" name="Rectangle 3"/>
          <p:cNvSpPr>
            <a:spLocks noGrp="1" noChangeArrowheads="1"/>
          </p:cNvSpPr>
          <p:nvPr>
            <p:ph type="body" idx="1"/>
            <p:custDataLst>
              <p:tags r:id="rId2"/>
            </p:custDataLst>
          </p:nvPr>
        </p:nvSpPr>
        <p:spPr>
          <a:xfrm>
            <a:off x="179388" y="1343670"/>
            <a:ext cx="7993062" cy="1126462"/>
          </a:xfrm>
          <a:noFill/>
          <a:ln w="9525">
            <a:noFill/>
            <a:miter lim="800000"/>
            <a:headEnd/>
            <a:tailEnd/>
          </a:ln>
        </p:spPr>
        <p:txBody>
          <a:bodyPr>
            <a:spAutoFit/>
          </a:bodyPr>
          <a:lstStyle/>
          <a:p>
            <a:pPr>
              <a:buNone/>
            </a:pPr>
            <a:r>
              <a:rPr lang="en-US" altLang="zh-CN" sz="1600" b="1" dirty="0" smtClean="0">
                <a:solidFill>
                  <a:schemeClr val="tx1"/>
                </a:solidFill>
                <a:latin typeface="+mj-lt"/>
                <a:ea typeface="+mj-ea"/>
              </a:rPr>
              <a:t>Q: For what reasons you save for retirement?</a:t>
            </a:r>
          </a:p>
          <a:p>
            <a:pPr>
              <a:buNone/>
            </a:pPr>
            <a:r>
              <a:rPr lang="zh-CN" altLang="en-US" sz="1600" dirty="0" smtClean="0">
                <a:solidFill>
                  <a:schemeClr val="tx1"/>
                </a:solidFill>
                <a:latin typeface="+mn-ea"/>
              </a:rPr>
              <a:t>问：</a:t>
            </a:r>
            <a:r>
              <a:rPr lang="zh-CN" altLang="zh-CN" sz="1600" dirty="0" smtClean="0">
                <a:solidFill>
                  <a:schemeClr val="tx1"/>
                </a:solidFill>
                <a:latin typeface="+mn-ea"/>
              </a:rPr>
              <a:t>哪些原因能激励人们为未来退休进行储</a:t>
            </a:r>
            <a:r>
              <a:rPr lang="zh-CN" altLang="en-US" sz="1600" dirty="0" smtClean="0">
                <a:solidFill>
                  <a:schemeClr val="tx1"/>
                </a:solidFill>
                <a:latin typeface="+mn-ea"/>
              </a:rPr>
              <a:t>备</a:t>
            </a:r>
            <a:r>
              <a:rPr lang="en-US" altLang="zh-CN" sz="1600" dirty="0" smtClean="0">
                <a:solidFill>
                  <a:schemeClr val="tx1"/>
                </a:solidFill>
                <a:latin typeface="+mn-ea"/>
              </a:rPr>
              <a:t> </a:t>
            </a:r>
            <a:r>
              <a:rPr lang="zh-CN" altLang="en-US" sz="1600" dirty="0" smtClean="0">
                <a:solidFill>
                  <a:schemeClr val="tx1"/>
                </a:solidFill>
                <a:latin typeface="+mn-ea"/>
              </a:rPr>
              <a:t>？</a:t>
            </a:r>
            <a:endParaRPr lang="zh-CN" altLang="zh-CN" sz="1600" kern="1200" dirty="0" smtClean="0">
              <a:solidFill>
                <a:schemeClr val="tx1"/>
              </a:solidFill>
              <a:latin typeface="+mn-ea"/>
            </a:endParaRPr>
          </a:p>
          <a:p>
            <a:pPr eaLnBrk="1" hangingPunct="1">
              <a:spcBef>
                <a:spcPct val="0"/>
              </a:spcBef>
              <a:buSzTx/>
              <a:buFont typeface="Wingdings" pitchFamily="2" charset="2"/>
              <a:buChar char="l"/>
            </a:pPr>
            <a:endParaRPr lang="zh-CN" altLang="en-US" sz="1600" b="1" kern="1200" dirty="0" smtClean="0">
              <a:solidFill>
                <a:schemeClr val="tx1"/>
              </a:solidFill>
              <a:latin typeface="+mj-lt"/>
              <a:ea typeface="+mj-ea"/>
            </a:endParaRPr>
          </a:p>
          <a:p>
            <a:pPr eaLnBrk="1" hangingPunct="1">
              <a:spcBef>
                <a:spcPct val="0"/>
              </a:spcBef>
              <a:buSzTx/>
              <a:buFont typeface="Wingdings" pitchFamily="2" charset="2"/>
              <a:buChar char="l"/>
            </a:pPr>
            <a:endParaRPr lang="en-US" altLang="zh-CN" sz="1600" b="1" kern="1200" dirty="0" smtClean="0">
              <a:solidFill>
                <a:schemeClr val="tx1"/>
              </a:solidFill>
              <a:latin typeface="+mj-lt"/>
              <a:ea typeface="+mj-ea"/>
            </a:endParaRPr>
          </a:p>
        </p:txBody>
      </p:sp>
      <p:sp>
        <p:nvSpPr>
          <p:cNvPr id="27652" name="Rectangle 4"/>
          <p:cNvSpPr>
            <a:spLocks noChangeArrowheads="1"/>
          </p:cNvSpPr>
          <p:nvPr>
            <p:custDataLst>
              <p:tags r:id="rId3"/>
            </p:custDataLst>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12" name="Rectangle 2"/>
          <p:cNvSpPr>
            <a:spLocks noGrp="1" noChangeArrowheads="1"/>
          </p:cNvSpPr>
          <p:nvPr>
            <p:ph type="title"/>
            <p:custDataLst>
              <p:tags r:id="rId4"/>
            </p:custDataLst>
          </p:nvPr>
        </p:nvSpPr>
        <p:spPr>
          <a:xfrm>
            <a:off x="734888" y="142081"/>
            <a:ext cx="8229600" cy="982663"/>
          </a:xfrm>
        </p:spPr>
        <p:txBody>
          <a:bodyPr/>
          <a:lstStyle/>
          <a:p>
            <a:pPr>
              <a:defRPr/>
            </a:pPr>
            <a:r>
              <a:rPr lang="en-US" altLang="zh-CN" sz="2400" b="1" dirty="0" smtClean="0"/>
              <a:t>Needs for Retirement Saving</a:t>
            </a:r>
            <a:br>
              <a:rPr lang="en-US" altLang="zh-CN" sz="2400" b="1" dirty="0" smtClean="0"/>
            </a:br>
            <a:r>
              <a:rPr lang="zh-CN" altLang="en-US" sz="2400" b="1" dirty="0" smtClean="0"/>
              <a:t>退休储备的需求</a:t>
            </a:r>
            <a:r>
              <a:rPr lang="en-US" altLang="zh-CN" sz="2400" b="1" dirty="0" smtClean="0"/>
              <a:t> </a:t>
            </a:r>
          </a:p>
        </p:txBody>
      </p:sp>
      <p:sp>
        <p:nvSpPr>
          <p:cNvPr id="18" name="Rectangle 3"/>
          <p:cNvSpPr>
            <a:spLocks noChangeArrowheads="1"/>
          </p:cNvSpPr>
          <p:nvPr>
            <p:custDataLst>
              <p:tags r:id="rId5"/>
            </p:custDataLst>
          </p:nvPr>
        </p:nvSpPr>
        <p:spPr bwMode="auto">
          <a:xfrm>
            <a:off x="468313" y="5013176"/>
            <a:ext cx="8280151" cy="1384995"/>
          </a:xfrm>
          <a:prstGeom prst="rect">
            <a:avLst/>
          </a:prstGeom>
          <a:noFill/>
          <a:ln w="9525">
            <a:noFill/>
            <a:miter lim="800000"/>
            <a:headEnd/>
            <a:tailEnd/>
          </a:ln>
        </p:spPr>
        <p:txBody>
          <a:bodyPr wrap="square" anchor="ctr">
            <a:spAutoFit/>
          </a:bodyPr>
          <a:lstStyle/>
          <a:p>
            <a:pPr eaLnBrk="0" hangingPunct="0"/>
            <a:r>
              <a:rPr lang="en-US" altLang="zh-CN" sz="1400" dirty="0" smtClean="0">
                <a:solidFill>
                  <a:srgbClr val="0070C0"/>
                </a:solidFill>
                <a:latin typeface="+mj-lt"/>
                <a:ea typeface="华文楷体" pitchFamily="2" charset="-122"/>
              </a:rPr>
              <a:t>People save for retirement mainly due to insufficient social basic pension, increasing living and health cost caused by inflation, prolonged life expectancy and increasing needs of health protection.</a:t>
            </a:r>
          </a:p>
          <a:p>
            <a:pPr eaLnBrk="0" hangingPunct="0"/>
            <a:r>
              <a:rPr lang="zh-CN" altLang="en-US" sz="1400" b="0" dirty="0" smtClean="0">
                <a:solidFill>
                  <a:srgbClr val="0070C0"/>
                </a:solidFill>
                <a:latin typeface="+mn-ea"/>
                <a:ea typeface="+mn-ea"/>
              </a:rPr>
              <a:t>人们为退休生活储备主要由于：社会基本保险金不足，未来通胀导致生活成本和健康保障成本的增加</a:t>
            </a:r>
            <a:r>
              <a:rPr lang="en-US" altLang="zh-CN" sz="1400" b="0" dirty="0" smtClean="0">
                <a:solidFill>
                  <a:srgbClr val="0070C0"/>
                </a:solidFill>
                <a:latin typeface="+mn-ea"/>
                <a:ea typeface="+mn-ea"/>
              </a:rPr>
              <a:t>,</a:t>
            </a:r>
            <a:r>
              <a:rPr lang="zh-CN" altLang="en-US" sz="1400" b="0" dirty="0" smtClean="0">
                <a:solidFill>
                  <a:srgbClr val="0070C0"/>
                </a:solidFill>
                <a:latin typeface="+mn-ea"/>
                <a:ea typeface="+mn-ea"/>
              </a:rPr>
              <a:t>未来寿命的延长，对健康保障的需要的增加。</a:t>
            </a:r>
            <a:endParaRPr lang="en-US" altLang="zh-CN" sz="1400" b="0" dirty="0" smtClean="0">
              <a:solidFill>
                <a:srgbClr val="0070C0"/>
              </a:solidFill>
              <a:latin typeface="+mn-ea"/>
              <a:ea typeface="+mn-ea"/>
            </a:endParaRPr>
          </a:p>
          <a:p>
            <a:pPr eaLnBrk="0" hangingPunct="0"/>
            <a:endParaRPr lang="en-US" altLang="zh-CN" sz="1400" dirty="0" smtClean="0">
              <a:solidFill>
                <a:srgbClr val="0070C0"/>
              </a:solidFill>
              <a:latin typeface="+mj-lt"/>
              <a:ea typeface="华文楷体" pitchFamily="2" charset="-122"/>
            </a:endParaRPr>
          </a:p>
        </p:txBody>
      </p:sp>
      <p:grpSp>
        <p:nvGrpSpPr>
          <p:cNvPr id="2" name="组合 23"/>
          <p:cNvGrpSpPr/>
          <p:nvPr/>
        </p:nvGrpSpPr>
        <p:grpSpPr>
          <a:xfrm>
            <a:off x="-107504" y="1557189"/>
            <a:ext cx="9144000" cy="3600003"/>
            <a:chOff x="-108520" y="1844675"/>
            <a:chExt cx="9144000" cy="3600003"/>
          </a:xfrm>
        </p:grpSpPr>
        <p:sp>
          <p:nvSpPr>
            <p:cNvPr id="27653" name="Rectangle 5"/>
            <p:cNvSpPr>
              <a:spLocks noChangeArrowheads="1"/>
            </p:cNvSpPr>
            <p:nvPr>
              <p:custDataLst>
                <p:tags r:id="rId11"/>
              </p:custDataLst>
            </p:nvPr>
          </p:nvSpPr>
          <p:spPr bwMode="auto">
            <a:xfrm>
              <a:off x="-108520" y="1844675"/>
              <a:ext cx="9144000" cy="0"/>
            </a:xfrm>
            <a:prstGeom prst="rect">
              <a:avLst/>
            </a:prstGeom>
            <a:noFill/>
            <a:ln w="9525">
              <a:noFill/>
              <a:miter lim="800000"/>
              <a:headEnd/>
              <a:tailEnd/>
            </a:ln>
          </p:spPr>
          <p:txBody>
            <a:bodyPr wrap="none" anchor="ctr">
              <a:spAutoFit/>
            </a:bodyPr>
            <a:lstStyle/>
            <a:p>
              <a:endParaRPr lang="zh-CN" altLang="en-US"/>
            </a:p>
          </p:txBody>
        </p:sp>
        <p:pic>
          <p:nvPicPr>
            <p:cNvPr id="27654" name="图表 17"/>
            <p:cNvPicPr>
              <a:picLocks noChangeArrowheads="1"/>
            </p:cNvPicPr>
            <p:nvPr>
              <p:custDataLst>
                <p:tags r:id="rId12"/>
              </p:custDataLst>
            </p:nvPr>
          </p:nvPicPr>
          <p:blipFill>
            <a:blip r:embed="rId22"/>
            <a:srcRect l="-1208" t="-6006" r="-630" b="-5193"/>
            <a:stretch>
              <a:fillRect/>
            </a:stretch>
          </p:blipFill>
          <p:spPr bwMode="auto">
            <a:xfrm>
              <a:off x="1511152" y="1916832"/>
              <a:ext cx="7272808" cy="3527846"/>
            </a:xfrm>
            <a:prstGeom prst="rect">
              <a:avLst/>
            </a:prstGeom>
            <a:noFill/>
            <a:ln w="9525">
              <a:noFill/>
              <a:miter lim="800000"/>
              <a:headEnd/>
              <a:tailEnd/>
            </a:ln>
          </p:spPr>
        </p:pic>
        <p:sp>
          <p:nvSpPr>
            <p:cNvPr id="13" name="矩形 12"/>
            <p:cNvSpPr/>
            <p:nvPr>
              <p:custDataLst>
                <p:tags r:id="rId13"/>
              </p:custDataLst>
            </p:nvPr>
          </p:nvSpPr>
          <p:spPr>
            <a:xfrm>
              <a:off x="575048" y="2492896"/>
              <a:ext cx="4320480" cy="184666"/>
            </a:xfrm>
            <a:prstGeom prst="rect">
              <a:avLst/>
            </a:prstGeom>
            <a:solidFill>
              <a:schemeClr val="bg1"/>
            </a:solidFill>
          </p:spPr>
          <p:txBody>
            <a:bodyPr wrap="square" lIns="0" tIns="0" rIns="0" bIns="0" rtlCol="0" anchor="ctr">
              <a:spAutoFit/>
            </a:bodyPr>
            <a:lstStyle/>
            <a:p>
              <a:pPr lvl="0" algn="r"/>
              <a:r>
                <a:rPr lang="en-GB" altLang="zh-CN" sz="1200" dirty="0" smtClean="0"/>
                <a:t>Children could not provide sufficient economic support</a:t>
              </a:r>
              <a:endParaRPr lang="zh-CN" altLang="en-US" sz="1200" dirty="0"/>
            </a:p>
          </p:txBody>
        </p:sp>
        <p:sp>
          <p:nvSpPr>
            <p:cNvPr id="14" name="矩形 13"/>
            <p:cNvSpPr/>
            <p:nvPr>
              <p:custDataLst>
                <p:tags r:id="rId14"/>
              </p:custDataLst>
            </p:nvPr>
          </p:nvSpPr>
          <p:spPr>
            <a:xfrm>
              <a:off x="719064" y="3068960"/>
              <a:ext cx="4176464" cy="184666"/>
            </a:xfrm>
            <a:prstGeom prst="rect">
              <a:avLst/>
            </a:prstGeom>
            <a:solidFill>
              <a:schemeClr val="bg1"/>
            </a:solidFill>
          </p:spPr>
          <p:txBody>
            <a:bodyPr wrap="square" lIns="0" tIns="0" rIns="0" bIns="0" rtlCol="0" anchor="ctr">
              <a:spAutoFit/>
            </a:bodyPr>
            <a:lstStyle/>
            <a:p>
              <a:pPr algn="r"/>
              <a:r>
                <a:rPr lang="en-GB" altLang="zh-CN" sz="1200" dirty="0" smtClean="0"/>
                <a:t>Supplementary pension plans is not sufficient </a:t>
              </a:r>
              <a:endParaRPr lang="zh-CN" altLang="en-US" sz="1200" dirty="0"/>
            </a:p>
          </p:txBody>
        </p:sp>
        <p:sp>
          <p:nvSpPr>
            <p:cNvPr id="15" name="矩形 14"/>
            <p:cNvSpPr/>
            <p:nvPr>
              <p:custDataLst>
                <p:tags r:id="rId15"/>
              </p:custDataLst>
            </p:nvPr>
          </p:nvSpPr>
          <p:spPr>
            <a:xfrm>
              <a:off x="-1016" y="3789040"/>
              <a:ext cx="5400600" cy="184666"/>
            </a:xfrm>
            <a:prstGeom prst="rect">
              <a:avLst/>
            </a:prstGeom>
            <a:solidFill>
              <a:schemeClr val="bg1"/>
            </a:solidFill>
          </p:spPr>
          <p:txBody>
            <a:bodyPr wrap="square" lIns="0" tIns="0" rIns="0" bIns="0" rtlCol="0" anchor="t" anchorCtr="0">
              <a:spAutoFit/>
            </a:bodyPr>
            <a:lstStyle/>
            <a:p>
              <a:r>
                <a:rPr lang="en-GB" altLang="zh-CN" sz="1200" dirty="0" smtClean="0"/>
                <a:t>The prolonged life expectancy and increasing needs of health protection</a:t>
              </a:r>
              <a:endParaRPr lang="zh-CN" altLang="en-US" sz="1200" dirty="0"/>
            </a:p>
          </p:txBody>
        </p:sp>
        <p:sp>
          <p:nvSpPr>
            <p:cNvPr id="16" name="矩形 15"/>
            <p:cNvSpPr/>
            <p:nvPr>
              <p:custDataLst>
                <p:tags r:id="rId16"/>
              </p:custDataLst>
            </p:nvPr>
          </p:nvSpPr>
          <p:spPr>
            <a:xfrm>
              <a:off x="1007096" y="4190846"/>
              <a:ext cx="3744416" cy="215444"/>
            </a:xfrm>
            <a:prstGeom prst="rect">
              <a:avLst/>
            </a:prstGeom>
            <a:solidFill>
              <a:schemeClr val="bg1"/>
            </a:solidFill>
          </p:spPr>
          <p:txBody>
            <a:bodyPr wrap="square" lIns="0" tIns="0" rIns="0" bIns="0" rtlCol="0" anchor="ctr">
              <a:spAutoFit/>
            </a:bodyPr>
            <a:lstStyle/>
            <a:p>
              <a:pPr lvl="0" algn="r"/>
              <a:r>
                <a:rPr lang="en-GB" altLang="zh-CN" sz="1400" dirty="0" smtClean="0"/>
                <a:t>The social basic pension is not sufficient</a:t>
              </a:r>
              <a:endParaRPr lang="zh-CN" altLang="en-US" sz="1400" dirty="0"/>
            </a:p>
          </p:txBody>
        </p:sp>
        <p:sp>
          <p:nvSpPr>
            <p:cNvPr id="17" name="矩形 16"/>
            <p:cNvSpPr/>
            <p:nvPr>
              <p:custDataLst>
                <p:tags r:id="rId17"/>
              </p:custDataLst>
            </p:nvPr>
          </p:nvSpPr>
          <p:spPr>
            <a:xfrm>
              <a:off x="1151112" y="4869160"/>
              <a:ext cx="4680520" cy="184666"/>
            </a:xfrm>
            <a:prstGeom prst="rect">
              <a:avLst/>
            </a:prstGeom>
            <a:solidFill>
              <a:schemeClr val="bg1"/>
            </a:solidFill>
          </p:spPr>
          <p:txBody>
            <a:bodyPr wrap="square" lIns="0" tIns="0" rIns="0" bIns="0" rtlCol="0" anchor="ctr">
              <a:spAutoFit/>
            </a:bodyPr>
            <a:lstStyle/>
            <a:p>
              <a:pPr lvl="0"/>
              <a:r>
                <a:rPr lang="en-GB" altLang="zh-CN" sz="1200" dirty="0" smtClean="0"/>
                <a:t>Increasing living and health cost caused by inflation </a:t>
              </a:r>
              <a:endParaRPr lang="zh-CN" altLang="en-US" sz="1200" dirty="0"/>
            </a:p>
          </p:txBody>
        </p:sp>
        <p:sp>
          <p:nvSpPr>
            <p:cNvPr id="23" name="矩形 22"/>
            <p:cNvSpPr/>
            <p:nvPr>
              <p:custDataLst>
                <p:tags r:id="rId18"/>
              </p:custDataLst>
            </p:nvPr>
          </p:nvSpPr>
          <p:spPr>
            <a:xfrm>
              <a:off x="2159224" y="2924944"/>
              <a:ext cx="2088232" cy="184666"/>
            </a:xfrm>
            <a:prstGeom prst="rect">
              <a:avLst/>
            </a:prstGeom>
            <a:solidFill>
              <a:schemeClr val="bg1"/>
            </a:solidFill>
          </p:spPr>
          <p:txBody>
            <a:bodyPr wrap="square" lIns="0" tIns="0" rIns="0" bIns="0" rtlCol="0" anchor="ctr">
              <a:spAutoFit/>
            </a:bodyPr>
            <a:lstStyle/>
            <a:p>
              <a:pPr algn="r"/>
              <a:endParaRPr lang="zh-CN" altLang="en-US" sz="1200" dirty="0"/>
            </a:p>
          </p:txBody>
        </p:sp>
        <p:pic>
          <p:nvPicPr>
            <p:cNvPr id="20" name="图表 17"/>
            <p:cNvPicPr>
              <a:picLocks noChangeArrowheads="1"/>
            </p:cNvPicPr>
            <p:nvPr>
              <p:custDataLst>
                <p:tags r:id="rId19"/>
              </p:custDataLst>
            </p:nvPr>
          </p:nvPicPr>
          <p:blipFill>
            <a:blip r:embed="rId22"/>
            <a:srcRect l="7867" t="27775" r="63901" b="63146"/>
            <a:stretch>
              <a:fillRect/>
            </a:stretch>
          </p:blipFill>
          <p:spPr bwMode="auto">
            <a:xfrm>
              <a:off x="2375248" y="2894122"/>
              <a:ext cx="2016224" cy="288032"/>
            </a:xfrm>
            <a:prstGeom prst="rect">
              <a:avLst/>
            </a:prstGeom>
            <a:noFill/>
            <a:ln w="9525">
              <a:noFill/>
              <a:miter lim="800000"/>
              <a:headEnd/>
              <a:tailEnd/>
            </a:ln>
          </p:spPr>
        </p:pic>
      </p:grpSp>
      <p:sp>
        <p:nvSpPr>
          <p:cNvPr id="25" name="TextBox 24"/>
          <p:cNvSpPr txBox="1"/>
          <p:nvPr>
            <p:custDataLst>
              <p:tags r:id="rId6"/>
            </p:custDataLst>
          </p:nvPr>
        </p:nvSpPr>
        <p:spPr>
          <a:xfrm>
            <a:off x="6300192" y="1988840"/>
            <a:ext cx="648072" cy="307777"/>
          </a:xfrm>
          <a:prstGeom prst="rect">
            <a:avLst/>
          </a:prstGeom>
          <a:solidFill>
            <a:schemeClr val="bg1"/>
          </a:solidFill>
        </p:spPr>
        <p:txBody>
          <a:bodyPr wrap="square" rtlCol="0">
            <a:spAutoFit/>
          </a:bodyPr>
          <a:lstStyle/>
          <a:p>
            <a:r>
              <a:rPr lang="en-US" altLang="zh-CN" sz="1400" dirty="0" smtClean="0"/>
              <a:t>30%</a:t>
            </a:r>
            <a:endParaRPr lang="zh-CN" altLang="en-US" sz="1400" dirty="0"/>
          </a:p>
        </p:txBody>
      </p:sp>
      <p:sp>
        <p:nvSpPr>
          <p:cNvPr id="26" name="TextBox 25"/>
          <p:cNvSpPr txBox="1"/>
          <p:nvPr>
            <p:custDataLst>
              <p:tags r:id="rId7"/>
            </p:custDataLst>
          </p:nvPr>
        </p:nvSpPr>
        <p:spPr>
          <a:xfrm>
            <a:off x="6660232" y="2545159"/>
            <a:ext cx="648072" cy="307777"/>
          </a:xfrm>
          <a:prstGeom prst="rect">
            <a:avLst/>
          </a:prstGeom>
          <a:solidFill>
            <a:schemeClr val="bg1"/>
          </a:solidFill>
        </p:spPr>
        <p:txBody>
          <a:bodyPr wrap="square" rtlCol="0">
            <a:spAutoFit/>
          </a:bodyPr>
          <a:lstStyle/>
          <a:p>
            <a:r>
              <a:rPr lang="en-US" altLang="zh-CN" sz="1400" dirty="0" smtClean="0"/>
              <a:t>39%</a:t>
            </a:r>
            <a:endParaRPr lang="zh-CN" altLang="en-US" sz="1400" dirty="0"/>
          </a:p>
        </p:txBody>
      </p:sp>
      <p:sp>
        <p:nvSpPr>
          <p:cNvPr id="27" name="TextBox 26"/>
          <p:cNvSpPr txBox="1"/>
          <p:nvPr>
            <p:custDataLst>
              <p:tags r:id="rId8"/>
            </p:custDataLst>
          </p:nvPr>
        </p:nvSpPr>
        <p:spPr>
          <a:xfrm>
            <a:off x="7452320" y="3121223"/>
            <a:ext cx="648072" cy="307777"/>
          </a:xfrm>
          <a:prstGeom prst="rect">
            <a:avLst/>
          </a:prstGeom>
          <a:solidFill>
            <a:schemeClr val="bg1"/>
          </a:solidFill>
        </p:spPr>
        <p:txBody>
          <a:bodyPr wrap="square" rtlCol="0">
            <a:spAutoFit/>
          </a:bodyPr>
          <a:lstStyle/>
          <a:p>
            <a:r>
              <a:rPr lang="en-US" altLang="zh-CN" sz="1400" dirty="0" smtClean="0"/>
              <a:t>58%</a:t>
            </a:r>
            <a:endParaRPr lang="zh-CN" altLang="en-US" sz="1400" dirty="0"/>
          </a:p>
        </p:txBody>
      </p:sp>
      <p:sp>
        <p:nvSpPr>
          <p:cNvPr id="28" name="TextBox 27"/>
          <p:cNvSpPr txBox="1"/>
          <p:nvPr>
            <p:custDataLst>
              <p:tags r:id="rId9"/>
            </p:custDataLst>
          </p:nvPr>
        </p:nvSpPr>
        <p:spPr>
          <a:xfrm>
            <a:off x="7668344" y="3697287"/>
            <a:ext cx="648072" cy="307777"/>
          </a:xfrm>
          <a:prstGeom prst="rect">
            <a:avLst/>
          </a:prstGeom>
          <a:solidFill>
            <a:schemeClr val="bg1"/>
          </a:solidFill>
        </p:spPr>
        <p:txBody>
          <a:bodyPr wrap="square" rtlCol="0">
            <a:spAutoFit/>
          </a:bodyPr>
          <a:lstStyle/>
          <a:p>
            <a:r>
              <a:rPr lang="en-US" altLang="zh-CN" sz="1400" dirty="0" smtClean="0"/>
              <a:t>62%</a:t>
            </a:r>
            <a:endParaRPr lang="zh-CN" altLang="en-US" sz="1400" dirty="0"/>
          </a:p>
        </p:txBody>
      </p:sp>
      <p:sp>
        <p:nvSpPr>
          <p:cNvPr id="29" name="TextBox 28"/>
          <p:cNvSpPr txBox="1"/>
          <p:nvPr>
            <p:custDataLst>
              <p:tags r:id="rId10"/>
            </p:custDataLst>
          </p:nvPr>
        </p:nvSpPr>
        <p:spPr>
          <a:xfrm>
            <a:off x="8100392" y="4221088"/>
            <a:ext cx="648072" cy="307777"/>
          </a:xfrm>
          <a:prstGeom prst="rect">
            <a:avLst/>
          </a:prstGeom>
          <a:solidFill>
            <a:schemeClr val="bg1"/>
          </a:solidFill>
        </p:spPr>
        <p:txBody>
          <a:bodyPr wrap="square" rtlCol="0">
            <a:spAutoFit/>
          </a:bodyPr>
          <a:lstStyle/>
          <a:p>
            <a:r>
              <a:rPr lang="en-US" altLang="zh-CN" sz="1400" dirty="0" smtClean="0"/>
              <a:t>71%</a:t>
            </a:r>
            <a:endParaRPr lang="zh-CN" altLang="en-US" sz="1400" dirty="0"/>
          </a:p>
        </p:txBody>
      </p:sp>
      <p:sp>
        <p:nvSpPr>
          <p:cNvPr id="24" name="圆角矩形 23"/>
          <p:cNvSpPr/>
          <p:nvPr/>
        </p:nvSpPr>
        <p:spPr>
          <a:xfrm>
            <a:off x="35496" y="2961152"/>
            <a:ext cx="8892480" cy="1836000"/>
          </a:xfrm>
          <a:prstGeom prst="roundRect">
            <a:avLst/>
          </a:prstGeom>
          <a:ln w="25400">
            <a:solidFill>
              <a:srgbClr val="FF0000"/>
            </a:solidFill>
            <a:prstDash val="dash"/>
          </a:ln>
        </p:spPr>
        <p:txBody>
          <a:bodyPr wrap="square" rtlCol="0" anchor="ctr">
            <a:spAutoFit/>
          </a:bodyPr>
          <a:lstStyle/>
          <a:p>
            <a:pPr algn="ctr"/>
            <a:endParaRPr lang="zh-CN" altLang="en-US" sz="800" dirty="0"/>
          </a:p>
        </p:txBody>
      </p:sp>
      <p:sp>
        <p:nvSpPr>
          <p:cNvPr id="31" name="灯片编号占位符 30"/>
          <p:cNvSpPr>
            <a:spLocks noGrp="1"/>
          </p:cNvSpPr>
          <p:nvPr>
            <p:ph type="sldNum" sz="quarter" idx="12"/>
          </p:nvPr>
        </p:nvSpPr>
        <p:spPr/>
        <p:txBody>
          <a:bodyPr/>
          <a:lstStyle/>
          <a:p>
            <a:pPr>
              <a:defRPr/>
            </a:pPr>
            <a:fld id="{0C3308EF-A6A7-4FF5-9017-917A0212F921}" type="slidenum">
              <a:rPr lang="en-US" altLang="zh-CN" smtClean="0"/>
              <a:pPr>
                <a:defRPr/>
              </a:pPr>
              <a:t>18</a:t>
            </a:fld>
            <a:endParaRPr lang="en-US" altLang="zh-CN"/>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对象 15" hidden="1"/>
          <p:cNvGraphicFramePr>
            <a:graphicFrameLocks/>
          </p:cNvGraphicFramePr>
          <p:nvPr/>
        </p:nvGraphicFramePr>
        <p:xfrm>
          <a:off x="0" y="0"/>
          <a:ext cx="158750" cy="158750"/>
        </p:xfrm>
        <a:graphic>
          <a:graphicData uri="http://schemas.openxmlformats.org/presentationml/2006/ole">
            <p:oleObj spid="_x0000_s172034" name="think-cell Slide" r:id="rId9" imgW="0" imgH="0" progId="">
              <p:embed/>
            </p:oleObj>
          </a:graphicData>
        </a:graphic>
      </p:graphicFrame>
      <p:sp>
        <p:nvSpPr>
          <p:cNvPr id="41986" name="Rectangle 2"/>
          <p:cNvSpPr>
            <a:spLocks noGrp="1" noChangeArrowheads="1"/>
          </p:cNvSpPr>
          <p:nvPr>
            <p:ph type="title"/>
            <p:custDataLst>
              <p:tags r:id="rId2"/>
            </p:custDataLst>
          </p:nvPr>
        </p:nvSpPr>
        <p:spPr>
          <a:xfrm>
            <a:off x="518864" y="142081"/>
            <a:ext cx="8229600" cy="982663"/>
          </a:xfrm>
        </p:spPr>
        <p:txBody>
          <a:bodyPr/>
          <a:lstStyle/>
          <a:p>
            <a:pPr>
              <a:defRPr/>
            </a:pPr>
            <a:r>
              <a:rPr lang="en-US" altLang="zh-CN" sz="2400" b="1" dirty="0" smtClean="0"/>
              <a:t>Retirement Planning</a:t>
            </a:r>
            <a:br>
              <a:rPr lang="en-US" altLang="zh-CN" sz="2400" b="1" dirty="0" smtClean="0"/>
            </a:br>
            <a:r>
              <a:rPr lang="zh-CN" altLang="en-US" sz="2400" b="1" dirty="0" smtClean="0"/>
              <a:t>退休规划</a:t>
            </a:r>
            <a:endParaRPr lang="en-US" altLang="zh-CN" sz="2400" b="1" dirty="0" smtClean="0"/>
          </a:p>
        </p:txBody>
      </p:sp>
      <p:sp>
        <p:nvSpPr>
          <p:cNvPr id="26628" name="Rectangle 4"/>
          <p:cNvSpPr>
            <a:spLocks noChangeArrowheads="1"/>
          </p:cNvSpPr>
          <p:nvPr>
            <p:custDataLst>
              <p:tags r:id="rId3"/>
            </p:custDataLst>
          </p:nvPr>
        </p:nvSpPr>
        <p:spPr bwMode="auto">
          <a:xfrm>
            <a:off x="0" y="0"/>
            <a:ext cx="9144000" cy="0"/>
          </a:xfrm>
          <a:prstGeom prst="rect">
            <a:avLst/>
          </a:prstGeom>
          <a:noFill/>
          <a:ln w="9525">
            <a:noFill/>
            <a:miter lim="800000"/>
            <a:headEnd/>
            <a:tailEnd/>
          </a:ln>
        </p:spPr>
        <p:txBody>
          <a:bodyPr wrap="none" anchor="ctr">
            <a:spAutoFit/>
          </a:bodyPr>
          <a:lstStyle/>
          <a:p>
            <a:endParaRPr lang="zh-CN" altLang="en-US"/>
          </a:p>
        </p:txBody>
      </p:sp>
      <p:sp>
        <p:nvSpPr>
          <p:cNvPr id="26629" name="Rectangle 5"/>
          <p:cNvSpPr>
            <a:spLocks noChangeArrowheads="1"/>
          </p:cNvSpPr>
          <p:nvPr>
            <p:custDataLst>
              <p:tags r:id="rId4"/>
            </p:custDataLst>
          </p:nvPr>
        </p:nvSpPr>
        <p:spPr bwMode="auto">
          <a:xfrm>
            <a:off x="0" y="1844675"/>
            <a:ext cx="9144000" cy="0"/>
          </a:xfrm>
          <a:prstGeom prst="rect">
            <a:avLst/>
          </a:prstGeom>
          <a:noFill/>
          <a:ln w="9525">
            <a:noFill/>
            <a:miter lim="800000"/>
            <a:headEnd/>
            <a:tailEnd/>
          </a:ln>
        </p:spPr>
        <p:txBody>
          <a:bodyPr wrap="none" anchor="ctr">
            <a:spAutoFit/>
          </a:bodyPr>
          <a:lstStyle/>
          <a:p>
            <a:endParaRPr lang="zh-CN" altLang="en-US"/>
          </a:p>
        </p:txBody>
      </p:sp>
      <p:sp>
        <p:nvSpPr>
          <p:cNvPr id="26632" name="Rectangle 3"/>
          <p:cNvSpPr>
            <a:spLocks noChangeArrowheads="1"/>
          </p:cNvSpPr>
          <p:nvPr>
            <p:custDataLst>
              <p:tags r:id="rId5"/>
            </p:custDataLst>
          </p:nvPr>
        </p:nvSpPr>
        <p:spPr bwMode="auto">
          <a:xfrm>
            <a:off x="468313" y="5229200"/>
            <a:ext cx="8064127" cy="1077218"/>
          </a:xfrm>
          <a:prstGeom prst="rect">
            <a:avLst/>
          </a:prstGeom>
          <a:noFill/>
          <a:ln w="9525">
            <a:noFill/>
            <a:miter lim="800000"/>
            <a:headEnd/>
            <a:tailEnd/>
          </a:ln>
        </p:spPr>
        <p:txBody>
          <a:bodyPr wrap="square" anchor="ctr">
            <a:spAutoFit/>
          </a:bodyPr>
          <a:lstStyle/>
          <a:p>
            <a:pPr eaLnBrk="0" hangingPunct="0"/>
            <a:r>
              <a:rPr lang="en-US" altLang="zh-CN" sz="1600" dirty="0" smtClean="0">
                <a:solidFill>
                  <a:srgbClr val="0070C0"/>
                </a:solidFill>
                <a:latin typeface="+mj-lt"/>
                <a:ea typeface="华文楷体" pitchFamily="2" charset="-122"/>
              </a:rPr>
              <a:t>However, </a:t>
            </a:r>
            <a:r>
              <a:rPr lang="en-US" altLang="zh-CN" sz="1600" dirty="0" smtClean="0">
                <a:solidFill>
                  <a:srgbClr val="0070C0"/>
                </a:solidFill>
                <a:latin typeface="+mj-lt"/>
                <a:ea typeface="华文楷体" pitchFamily="2" charset="-122"/>
              </a:rPr>
              <a:t>only 24% </a:t>
            </a:r>
            <a:r>
              <a:rPr lang="en-US" altLang="zh-CN" sz="1600" dirty="0" smtClean="0">
                <a:solidFill>
                  <a:srgbClr val="0070C0"/>
                </a:solidFill>
                <a:latin typeface="+mj-lt"/>
                <a:ea typeface="华文楷体" pitchFamily="2" charset="-122"/>
              </a:rPr>
              <a:t>of the respondents have </a:t>
            </a:r>
            <a:r>
              <a:rPr lang="en-US" altLang="zh-CN" sz="1600" smtClean="0">
                <a:solidFill>
                  <a:srgbClr val="0070C0"/>
                </a:solidFill>
                <a:latin typeface="+mj-lt"/>
                <a:ea typeface="华文楷体" pitchFamily="2" charset="-122"/>
              </a:rPr>
              <a:t>a </a:t>
            </a:r>
            <a:r>
              <a:rPr lang="en-US" altLang="zh-CN" sz="1600" smtClean="0">
                <a:solidFill>
                  <a:srgbClr val="0070C0"/>
                </a:solidFill>
                <a:latin typeface="+mj-lt"/>
                <a:ea typeface="华文楷体" pitchFamily="2" charset="-122"/>
              </a:rPr>
              <a:t>good retirement </a:t>
            </a:r>
            <a:r>
              <a:rPr lang="en-US" altLang="zh-CN" sz="1600" dirty="0" smtClean="0">
                <a:solidFill>
                  <a:srgbClr val="0070C0"/>
                </a:solidFill>
                <a:latin typeface="+mj-lt"/>
                <a:ea typeface="华文楷体" pitchFamily="2" charset="-122"/>
              </a:rPr>
              <a:t>plan, and the majority (55%) still have no idea about it and haven’t taken any actions.</a:t>
            </a:r>
          </a:p>
          <a:p>
            <a:pPr eaLnBrk="0" hangingPunct="0"/>
            <a:r>
              <a:rPr lang="zh-CN" altLang="en-US" sz="1600" b="0" dirty="0" smtClean="0">
                <a:solidFill>
                  <a:srgbClr val="0070C0"/>
                </a:solidFill>
                <a:latin typeface="+mj-lt"/>
                <a:ea typeface="+mn-ea"/>
              </a:rPr>
              <a:t>然而，只</a:t>
            </a:r>
            <a:r>
              <a:rPr lang="zh-CN" altLang="en-US" sz="1600" b="0" dirty="0" smtClean="0">
                <a:solidFill>
                  <a:srgbClr val="0070C0"/>
                </a:solidFill>
                <a:latin typeface="+mj-lt"/>
                <a:ea typeface="+mn-ea"/>
              </a:rPr>
              <a:t>有</a:t>
            </a:r>
            <a:r>
              <a:rPr lang="en-US" altLang="zh-CN" sz="1600" b="0" dirty="0" smtClean="0">
                <a:solidFill>
                  <a:srgbClr val="0070C0"/>
                </a:solidFill>
                <a:latin typeface="+mj-lt"/>
                <a:ea typeface="+mn-ea"/>
              </a:rPr>
              <a:t>24%</a:t>
            </a:r>
            <a:r>
              <a:rPr lang="zh-CN" altLang="en-US" sz="1600" b="0" dirty="0" smtClean="0">
                <a:solidFill>
                  <a:srgbClr val="0070C0"/>
                </a:solidFill>
                <a:latin typeface="+mj-lt"/>
                <a:ea typeface="+mn-ea"/>
              </a:rPr>
              <a:t>的受访者有完善的退休规划，大部分人（</a:t>
            </a:r>
            <a:r>
              <a:rPr lang="en-US" altLang="zh-CN" sz="1600" b="0" dirty="0" smtClean="0">
                <a:solidFill>
                  <a:srgbClr val="0070C0"/>
                </a:solidFill>
                <a:latin typeface="+mj-lt"/>
                <a:ea typeface="+mn-ea"/>
              </a:rPr>
              <a:t>55%</a:t>
            </a:r>
            <a:r>
              <a:rPr lang="zh-CN" altLang="en-US" sz="1600" b="0" dirty="0" smtClean="0">
                <a:solidFill>
                  <a:srgbClr val="0070C0"/>
                </a:solidFill>
                <a:latin typeface="+mj-lt"/>
                <a:ea typeface="+mn-ea"/>
              </a:rPr>
              <a:t>）仍不知道如何规划或者还没有开始行动。</a:t>
            </a:r>
            <a:endParaRPr lang="zh-CN" altLang="en-US" sz="1600" b="0" dirty="0">
              <a:solidFill>
                <a:srgbClr val="0070C0"/>
              </a:solidFill>
              <a:latin typeface="+mj-lt"/>
              <a:ea typeface="+mn-ea"/>
            </a:endParaRPr>
          </a:p>
        </p:txBody>
      </p:sp>
      <p:grpSp>
        <p:nvGrpSpPr>
          <p:cNvPr id="2" name="组合 14"/>
          <p:cNvGrpSpPr/>
          <p:nvPr>
            <p:custDataLst>
              <p:tags r:id="rId6"/>
            </p:custDataLst>
          </p:nvPr>
        </p:nvGrpSpPr>
        <p:grpSpPr>
          <a:xfrm>
            <a:off x="539750" y="1484784"/>
            <a:ext cx="8352730" cy="3600400"/>
            <a:chOff x="539750" y="1844824"/>
            <a:chExt cx="8352730" cy="3600400"/>
          </a:xfrm>
        </p:grpSpPr>
        <p:pic>
          <p:nvPicPr>
            <p:cNvPr id="26630" name="图表 35"/>
            <p:cNvPicPr>
              <a:picLocks noChangeArrowheads="1"/>
            </p:cNvPicPr>
            <p:nvPr/>
          </p:nvPicPr>
          <p:blipFill>
            <a:blip r:embed="rId10"/>
            <a:srcRect/>
            <a:stretch>
              <a:fillRect/>
            </a:stretch>
          </p:blipFill>
          <p:spPr bwMode="auto">
            <a:xfrm>
              <a:off x="539750" y="1844824"/>
              <a:ext cx="8280400" cy="3382963"/>
            </a:xfrm>
            <a:prstGeom prst="rect">
              <a:avLst/>
            </a:prstGeom>
            <a:noFill/>
            <a:ln w="9525">
              <a:noFill/>
              <a:miter lim="800000"/>
              <a:headEnd/>
              <a:tailEnd/>
            </a:ln>
          </p:spPr>
        </p:pic>
        <p:sp>
          <p:nvSpPr>
            <p:cNvPr id="9" name="矩形 8"/>
            <p:cNvSpPr/>
            <p:nvPr/>
          </p:nvSpPr>
          <p:spPr>
            <a:xfrm>
              <a:off x="4427984" y="2348880"/>
              <a:ext cx="3960440" cy="307777"/>
            </a:xfrm>
            <a:prstGeom prst="rect">
              <a:avLst/>
            </a:prstGeom>
            <a:solidFill>
              <a:schemeClr val="bg1"/>
            </a:solidFill>
          </p:spPr>
          <p:txBody>
            <a:bodyPr wrap="square" rtlCol="0" anchor="ctr">
              <a:spAutoFit/>
            </a:bodyPr>
            <a:lstStyle/>
            <a:p>
              <a:r>
                <a:rPr lang="en-US" altLang="zh-CN" sz="1400" dirty="0" smtClean="0"/>
                <a:t>I want to plan, but don’t know how</a:t>
              </a:r>
              <a:endParaRPr lang="zh-CN" altLang="en-US" sz="1400" dirty="0"/>
            </a:p>
          </p:txBody>
        </p:sp>
        <p:sp>
          <p:nvSpPr>
            <p:cNvPr id="10" name="矩形 9"/>
            <p:cNvSpPr/>
            <p:nvPr/>
          </p:nvSpPr>
          <p:spPr>
            <a:xfrm>
              <a:off x="4427984" y="2905199"/>
              <a:ext cx="4320480" cy="307777"/>
            </a:xfrm>
            <a:prstGeom prst="rect">
              <a:avLst/>
            </a:prstGeom>
            <a:solidFill>
              <a:schemeClr val="bg1"/>
            </a:solidFill>
          </p:spPr>
          <p:txBody>
            <a:bodyPr wrap="square" rtlCol="0" anchor="ctr">
              <a:spAutoFit/>
            </a:bodyPr>
            <a:lstStyle/>
            <a:p>
              <a:r>
                <a:rPr lang="en-US" altLang="zh-CN" sz="1400" dirty="0" smtClean="0"/>
                <a:t>I know how to plan, but haven’t take actions yet</a:t>
              </a:r>
              <a:endParaRPr lang="zh-CN" altLang="en-US" sz="1400" dirty="0"/>
            </a:p>
          </p:txBody>
        </p:sp>
        <p:sp>
          <p:nvSpPr>
            <p:cNvPr id="11" name="矩形 10"/>
            <p:cNvSpPr/>
            <p:nvPr/>
          </p:nvSpPr>
          <p:spPr>
            <a:xfrm>
              <a:off x="4427984" y="3913311"/>
              <a:ext cx="4392488" cy="307777"/>
            </a:xfrm>
            <a:prstGeom prst="rect">
              <a:avLst/>
            </a:prstGeom>
            <a:solidFill>
              <a:schemeClr val="bg1"/>
            </a:solidFill>
          </p:spPr>
          <p:txBody>
            <a:bodyPr wrap="square" rtlCol="0" anchor="ctr">
              <a:spAutoFit/>
            </a:bodyPr>
            <a:lstStyle/>
            <a:p>
              <a:r>
                <a:rPr lang="en-US" altLang="zh-CN" sz="1400" dirty="0" smtClean="0"/>
                <a:t>I have take some actions for retirement planning</a:t>
              </a:r>
              <a:endParaRPr lang="zh-CN" altLang="en-US" sz="1400" dirty="0"/>
            </a:p>
          </p:txBody>
        </p:sp>
        <p:sp>
          <p:nvSpPr>
            <p:cNvPr id="12" name="矩形 11"/>
            <p:cNvSpPr/>
            <p:nvPr/>
          </p:nvSpPr>
          <p:spPr>
            <a:xfrm>
              <a:off x="4427984" y="3429000"/>
              <a:ext cx="4464496" cy="307777"/>
            </a:xfrm>
            <a:prstGeom prst="rect">
              <a:avLst/>
            </a:prstGeom>
            <a:solidFill>
              <a:schemeClr val="bg1"/>
            </a:solidFill>
          </p:spPr>
          <p:txBody>
            <a:bodyPr wrap="square" rtlCol="0" anchor="ctr">
              <a:spAutoFit/>
            </a:bodyPr>
            <a:lstStyle/>
            <a:p>
              <a:r>
                <a:rPr lang="en-US" altLang="zh-CN" sz="1400" dirty="0" smtClean="0"/>
                <a:t>I have take full actions for retirement planning</a:t>
              </a:r>
              <a:endParaRPr lang="zh-CN" altLang="en-US" sz="1400" dirty="0"/>
            </a:p>
          </p:txBody>
        </p:sp>
        <p:sp>
          <p:nvSpPr>
            <p:cNvPr id="13" name="矩形 12"/>
            <p:cNvSpPr/>
            <p:nvPr/>
          </p:nvSpPr>
          <p:spPr>
            <a:xfrm>
              <a:off x="4427984" y="4417367"/>
              <a:ext cx="3960440" cy="307777"/>
            </a:xfrm>
            <a:prstGeom prst="rect">
              <a:avLst/>
            </a:prstGeom>
            <a:solidFill>
              <a:schemeClr val="bg1"/>
            </a:solidFill>
          </p:spPr>
          <p:txBody>
            <a:bodyPr wrap="square" rtlCol="0" anchor="ctr">
              <a:spAutoFit/>
            </a:bodyPr>
            <a:lstStyle/>
            <a:p>
              <a:r>
                <a:rPr lang="en-US" altLang="zh-CN" sz="1400" dirty="0" smtClean="0"/>
                <a:t>I don’t want to plan for retirement</a:t>
              </a:r>
              <a:endParaRPr lang="zh-CN" altLang="en-US" sz="1400" dirty="0"/>
            </a:p>
          </p:txBody>
        </p:sp>
        <p:sp>
          <p:nvSpPr>
            <p:cNvPr id="14" name="矩形 13"/>
            <p:cNvSpPr/>
            <p:nvPr/>
          </p:nvSpPr>
          <p:spPr>
            <a:xfrm>
              <a:off x="4427984" y="4922004"/>
              <a:ext cx="3960440" cy="523220"/>
            </a:xfrm>
            <a:prstGeom prst="rect">
              <a:avLst/>
            </a:prstGeom>
            <a:solidFill>
              <a:schemeClr val="bg1"/>
            </a:solidFill>
          </p:spPr>
          <p:txBody>
            <a:bodyPr wrap="square" rtlCol="0" anchor="ctr">
              <a:spAutoFit/>
            </a:bodyPr>
            <a:lstStyle/>
            <a:p>
              <a:r>
                <a:rPr lang="en-US" altLang="zh-CN" sz="1400" dirty="0" smtClean="0"/>
                <a:t>Changes run faster than plans. It is useless to plan for retirement</a:t>
              </a:r>
              <a:endParaRPr lang="zh-CN" altLang="en-US" sz="1400" dirty="0"/>
            </a:p>
          </p:txBody>
        </p:sp>
      </p:grpSp>
      <p:sp>
        <p:nvSpPr>
          <p:cNvPr id="26627" name="Rectangle 3"/>
          <p:cNvSpPr>
            <a:spLocks noGrp="1" noChangeArrowheads="1"/>
          </p:cNvSpPr>
          <p:nvPr>
            <p:ph type="body" idx="1"/>
            <p:custDataLst>
              <p:tags r:id="rId7"/>
            </p:custDataLst>
          </p:nvPr>
        </p:nvSpPr>
        <p:spPr>
          <a:xfrm>
            <a:off x="179512" y="980728"/>
            <a:ext cx="7993062" cy="1152128"/>
          </a:xfrm>
        </p:spPr>
        <p:txBody>
          <a:bodyPr/>
          <a:lstStyle/>
          <a:p>
            <a:pPr>
              <a:buSzPct val="100000"/>
              <a:buNone/>
            </a:pPr>
            <a:r>
              <a:rPr lang="en-US" altLang="zh-CN" sz="1600" b="1" kern="1200" dirty="0" smtClean="0">
                <a:solidFill>
                  <a:schemeClr val="tx1"/>
                </a:solidFill>
                <a:latin typeface="Arial" charset="0"/>
                <a:ea typeface="华文细黑" pitchFamily="2" charset="-122"/>
              </a:rPr>
              <a:t>Q: Which describes the status of your retirement planning?</a:t>
            </a:r>
          </a:p>
          <a:p>
            <a:pPr>
              <a:buSzPct val="100000"/>
              <a:buNone/>
            </a:pPr>
            <a:r>
              <a:rPr lang="zh-CN" altLang="en-US" sz="1600" dirty="0" smtClean="0">
                <a:solidFill>
                  <a:schemeClr val="tx1"/>
                </a:solidFill>
                <a:latin typeface="黑体" pitchFamily="2" charset="-122"/>
                <a:ea typeface="黑体" pitchFamily="2" charset="-122"/>
              </a:rPr>
              <a:t>问：下列哪一项最确切地表述了您在制定退休规划方面的情况？</a:t>
            </a:r>
            <a:endParaRPr lang="zh-CN" altLang="zh-CN" sz="1600" dirty="0" smtClean="0">
              <a:solidFill>
                <a:schemeClr val="tx1"/>
              </a:solidFill>
              <a:latin typeface="黑体" pitchFamily="2" charset="-122"/>
              <a:ea typeface="黑体" pitchFamily="2" charset="-122"/>
            </a:endParaRPr>
          </a:p>
          <a:p>
            <a:pPr lvl="1">
              <a:buSzPct val="100000"/>
              <a:buFontTx/>
              <a:buNone/>
            </a:pPr>
            <a:endParaRPr lang="zh-CN" altLang="zh-CN" sz="1800" dirty="0" smtClean="0">
              <a:ea typeface="楷体_GB2312" pitchFamily="49" charset="-122"/>
            </a:endParaRPr>
          </a:p>
          <a:p>
            <a:pPr lvl="1">
              <a:buSzPct val="100000"/>
              <a:buFont typeface="Wingdings" pitchFamily="2" charset="2"/>
              <a:buChar char="n"/>
            </a:pPr>
            <a:endParaRPr lang="zh-CN" altLang="zh-CN" sz="1800" b="1" dirty="0" smtClean="0">
              <a:ea typeface="楷体_GB2312" pitchFamily="49" charset="-122"/>
            </a:endParaRPr>
          </a:p>
          <a:p>
            <a:pPr eaLnBrk="1" hangingPunct="1">
              <a:spcBef>
                <a:spcPct val="20000"/>
              </a:spcBef>
              <a:spcAft>
                <a:spcPct val="0"/>
              </a:spcAft>
              <a:buSzTx/>
              <a:buFont typeface="Wingdings" pitchFamily="2" charset="2"/>
              <a:buChar char="l"/>
            </a:pPr>
            <a:endParaRPr kumimoji="1" lang="zh-CN" altLang="en-US" dirty="0" smtClean="0">
              <a:solidFill>
                <a:srgbClr val="336699"/>
              </a:solidFill>
              <a:latin typeface="Times New Roman" pitchFamily="18" charset="0"/>
              <a:ea typeface="楷体_GB2312" pitchFamily="49" charset="-122"/>
            </a:endParaRPr>
          </a:p>
          <a:p>
            <a:pPr eaLnBrk="1" hangingPunct="1">
              <a:spcBef>
                <a:spcPct val="20000"/>
              </a:spcBef>
              <a:spcAft>
                <a:spcPct val="0"/>
              </a:spcAft>
              <a:buSzTx/>
              <a:buFont typeface="Wingdings" pitchFamily="2" charset="2"/>
              <a:buChar char="l"/>
            </a:pPr>
            <a:endParaRPr kumimoji="1" lang="en-US" altLang="zh-CN" dirty="0" smtClean="0">
              <a:solidFill>
                <a:srgbClr val="336699"/>
              </a:solidFill>
              <a:latin typeface="Times New Roman" pitchFamily="18" charset="0"/>
              <a:ea typeface="楷体_GB2312" pitchFamily="49" charset="-122"/>
            </a:endParaRPr>
          </a:p>
        </p:txBody>
      </p:sp>
      <p:sp>
        <p:nvSpPr>
          <p:cNvPr id="18" name="灯片编号占位符 17"/>
          <p:cNvSpPr>
            <a:spLocks noGrp="1"/>
          </p:cNvSpPr>
          <p:nvPr>
            <p:ph type="sldNum" sz="quarter" idx="12"/>
          </p:nvPr>
        </p:nvSpPr>
        <p:spPr/>
        <p:txBody>
          <a:bodyPr/>
          <a:lstStyle/>
          <a:p>
            <a:pPr>
              <a:defRPr/>
            </a:pPr>
            <a:fld id="{0C3308EF-A6A7-4FF5-9017-917A0212F921}" type="slidenum">
              <a:rPr lang="en-US" altLang="zh-CN" smtClean="0"/>
              <a:pPr>
                <a:defRPr/>
              </a:pPr>
              <a:t>19</a:t>
            </a:fld>
            <a:endParaRPr lang="en-US" altLang="zh-CN"/>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示 6"/>
          <p:cNvGraphicFramePr/>
          <p:nvPr>
            <p:extLst>
              <p:ext uri="{D42A27DB-BD31-4B8C-83A1-F6EECF244321}">
                <p14:modId xmlns="" xmlns:p14="http://schemas.microsoft.com/office/powerpoint/2010/main" val="250957326"/>
              </p:ext>
            </p:extLst>
          </p:nvPr>
        </p:nvGraphicFramePr>
        <p:xfrm>
          <a:off x="1524000" y="1397000"/>
          <a:ext cx="6144344"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灯片编号占位符 3"/>
          <p:cNvSpPr>
            <a:spLocks noGrp="1"/>
          </p:cNvSpPr>
          <p:nvPr>
            <p:ph type="sldNum" sz="quarter" idx="12"/>
          </p:nvPr>
        </p:nvSpPr>
        <p:spPr/>
        <p:txBody>
          <a:bodyPr/>
          <a:lstStyle/>
          <a:p>
            <a:pPr>
              <a:defRPr/>
            </a:pPr>
            <a:fld id="{0C3308EF-A6A7-4FF5-9017-917A0212F921}" type="slidenum">
              <a:rPr lang="en-US" altLang="zh-CN" smtClean="0"/>
              <a:pPr>
                <a:defRPr/>
              </a:pPr>
              <a:t>2</a:t>
            </a:fld>
            <a:endParaRPr lang="en-US" altLang="zh-CN"/>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custDataLst>
              <p:tags r:id="rId1"/>
            </p:custDataLst>
          </p:nvPr>
        </p:nvSpPr>
        <p:spPr>
          <a:xfrm>
            <a:off x="395536" y="2578671"/>
            <a:ext cx="8229600" cy="922337"/>
          </a:xfrm>
          <a:prstGeom prst="rect">
            <a:avLst/>
          </a:prstGeom>
        </p:spPr>
        <p:txBody>
          <a:bodyPr/>
          <a:lstStyle/>
          <a:p>
            <a:pPr lvl="0" algn="ctr"/>
            <a:r>
              <a:rPr lang="en-US" altLang="zh-CN" sz="2800" kern="0" dirty="0" smtClean="0">
                <a:solidFill>
                  <a:srgbClr val="0079C1"/>
                </a:solidFill>
                <a:latin typeface="+mj-lt"/>
                <a:ea typeface="+mj-ea"/>
                <a:cs typeface="+mj-cs"/>
              </a:rPr>
              <a:t>Advice from </a:t>
            </a:r>
            <a:r>
              <a:rPr lang="en-US" altLang="zh-CN" sz="2800" kern="0" dirty="0" err="1" smtClean="0">
                <a:solidFill>
                  <a:srgbClr val="0079C1"/>
                </a:solidFill>
                <a:latin typeface="+mj-lt"/>
                <a:ea typeface="+mj-ea"/>
                <a:cs typeface="+mj-cs"/>
              </a:rPr>
              <a:t>Aegon</a:t>
            </a:r>
            <a:r>
              <a:rPr lang="en-US" altLang="zh-CN" sz="2800" kern="0" dirty="0" smtClean="0">
                <a:solidFill>
                  <a:srgbClr val="0079C1"/>
                </a:solidFill>
                <a:latin typeface="+mj-lt"/>
                <a:ea typeface="+mj-ea"/>
                <a:cs typeface="+mj-cs"/>
              </a:rPr>
              <a:t>-CNOOC</a:t>
            </a:r>
          </a:p>
          <a:p>
            <a:pPr lvl="0" algn="ctr"/>
            <a:r>
              <a:rPr lang="zh-CN" altLang="en-US" sz="2800" kern="0" dirty="0" smtClean="0">
                <a:solidFill>
                  <a:srgbClr val="0079C1"/>
                </a:solidFill>
                <a:latin typeface="+mj-lt"/>
                <a:ea typeface="+mj-ea"/>
                <a:cs typeface="+mj-cs"/>
              </a:rPr>
              <a:t>海康人寿的建议</a:t>
            </a:r>
            <a:endParaRPr lang="en-US" altLang="zh-CN" sz="2800" kern="0" dirty="0" smtClean="0">
              <a:solidFill>
                <a:srgbClr val="0079C1"/>
              </a:solidFill>
              <a:latin typeface="+mj-lt"/>
              <a:ea typeface="+mj-ea"/>
              <a:cs typeface="+mj-cs"/>
            </a:endParaRPr>
          </a:p>
        </p:txBody>
      </p:sp>
      <p:sp>
        <p:nvSpPr>
          <p:cNvPr id="5" name="灯片编号占位符 4"/>
          <p:cNvSpPr>
            <a:spLocks noGrp="1"/>
          </p:cNvSpPr>
          <p:nvPr>
            <p:ph type="sldNum" sz="quarter" idx="12"/>
          </p:nvPr>
        </p:nvSpPr>
        <p:spPr/>
        <p:txBody>
          <a:bodyPr/>
          <a:lstStyle/>
          <a:p>
            <a:pPr>
              <a:defRPr/>
            </a:pPr>
            <a:fld id="{0C3308EF-A6A7-4FF5-9017-917A0212F921}" type="slidenum">
              <a:rPr lang="en-US" altLang="zh-CN" smtClean="0"/>
              <a:pPr>
                <a:defRPr/>
              </a:pPr>
              <a:t>20</a:t>
            </a:fld>
            <a:endParaRPr lang="en-US" altLang="zh-CN"/>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图表 32"/>
          <p:cNvGraphicFramePr>
            <a:graphicFrameLocks/>
          </p:cNvGraphicFramePr>
          <p:nvPr/>
        </p:nvGraphicFramePr>
        <p:xfrm>
          <a:off x="316523" y="1771651"/>
          <a:ext cx="6096000" cy="4403725"/>
        </p:xfrm>
        <a:graphic>
          <a:graphicData uri="http://schemas.openxmlformats.org/presentationml/2006/ole">
            <p:oleObj spid="_x0000_s98306" name="Worksheet" r:id="rId4" imgW="6608637" imgH="4401693" progId="Excel.Sheet.8">
              <p:embed/>
            </p:oleObj>
          </a:graphicData>
        </a:graphic>
      </p:graphicFrame>
      <p:sp>
        <p:nvSpPr>
          <p:cNvPr id="37" name="圆角矩形标注 36"/>
          <p:cNvSpPr/>
          <p:nvPr/>
        </p:nvSpPr>
        <p:spPr bwMode="auto">
          <a:xfrm>
            <a:off x="5569926" y="2390066"/>
            <a:ext cx="1090306" cy="432048"/>
          </a:xfrm>
          <a:prstGeom prst="wedgeRoundRectCallout">
            <a:avLst>
              <a:gd name="adj1" fmla="val -49859"/>
              <a:gd name="adj2" fmla="val -138750"/>
              <a:gd name="adj3" fmla="val 16667"/>
            </a:avLst>
          </a:prstGeom>
          <a:solidFill>
            <a:srgbClr val="FF0000"/>
          </a:solidFill>
          <a:ln>
            <a:solidFill>
              <a:srgbClr val="FF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lstStyle/>
          <a:p>
            <a:pPr algn="ctr">
              <a:defRPr/>
            </a:pPr>
            <a:r>
              <a:rPr lang="en-US" altLang="zh-CN" sz="1200" dirty="0" smtClean="0">
                <a:solidFill>
                  <a:schemeClr val="bg1"/>
                </a:solidFill>
                <a:latin typeface="Arial" pitchFamily="34" charset="0"/>
                <a:ea typeface="MS PGothic" pitchFamily="34" charset="-128"/>
              </a:rPr>
              <a:t>Score:6</a:t>
            </a:r>
          </a:p>
          <a:p>
            <a:pPr algn="ctr">
              <a:defRPr/>
            </a:pPr>
            <a:r>
              <a:rPr lang="en-US" altLang="zh-CN" sz="1200" dirty="0" smtClean="0">
                <a:solidFill>
                  <a:schemeClr val="bg1"/>
                </a:solidFill>
                <a:latin typeface="Arial" pitchFamily="34" charset="0"/>
                <a:ea typeface="MS PGothic" pitchFamily="34" charset="-128"/>
              </a:rPr>
              <a:t>6</a:t>
            </a:r>
            <a:r>
              <a:rPr lang="zh-CN" altLang="en-US" sz="1200" dirty="0" smtClean="0">
                <a:solidFill>
                  <a:schemeClr val="bg1"/>
                </a:solidFill>
                <a:latin typeface="Arial" pitchFamily="34" charset="0"/>
                <a:ea typeface="MS PGothic" pitchFamily="34" charset="-128"/>
              </a:rPr>
              <a:t>分</a:t>
            </a:r>
            <a:endParaRPr lang="zh-CN" altLang="en-US" sz="1200" dirty="0">
              <a:solidFill>
                <a:schemeClr val="bg1"/>
              </a:solidFill>
              <a:latin typeface="+mj-ea"/>
              <a:ea typeface="+mj-ea"/>
            </a:endParaRPr>
          </a:p>
        </p:txBody>
      </p:sp>
      <p:sp>
        <p:nvSpPr>
          <p:cNvPr id="1029" name="TextBox 6"/>
          <p:cNvSpPr txBox="1">
            <a:spLocks noChangeArrowheads="1"/>
          </p:cNvSpPr>
          <p:nvPr/>
        </p:nvSpPr>
        <p:spPr bwMode="auto">
          <a:xfrm>
            <a:off x="2386581" y="331581"/>
            <a:ext cx="6649915" cy="936430"/>
          </a:xfrm>
          <a:prstGeom prst="rect">
            <a:avLst/>
          </a:prstGeom>
          <a:noFill/>
          <a:ln w="9525">
            <a:noFill/>
            <a:miter lim="800000"/>
            <a:headEnd/>
            <a:tailEnd/>
          </a:ln>
        </p:spPr>
        <p:txBody>
          <a:bodyPr anchor="ctr"/>
          <a:lstStyle/>
          <a:p>
            <a:pPr algn="r"/>
            <a:r>
              <a:rPr lang="en-US" altLang="zh-CN" sz="2400" dirty="0" smtClean="0">
                <a:solidFill>
                  <a:srgbClr val="0070C0"/>
                </a:solidFill>
                <a:latin typeface="+mj-lt"/>
                <a:ea typeface="黑体" pitchFamily="49" charset="-122"/>
                <a:sym typeface="Arial" charset="0"/>
              </a:rPr>
              <a:t>It is an emerging global crisis</a:t>
            </a:r>
          </a:p>
          <a:p>
            <a:pPr algn="r"/>
            <a:r>
              <a:rPr lang="zh-CN" altLang="en-US" sz="2400" dirty="0" smtClean="0">
                <a:solidFill>
                  <a:srgbClr val="0066CC"/>
                </a:solidFill>
                <a:latin typeface="黑体" pitchFamily="49" charset="-122"/>
                <a:ea typeface="黑体" pitchFamily="49" charset="-122"/>
                <a:sym typeface="Arial" charset="0"/>
              </a:rPr>
              <a:t>这是一个全球性的危机</a:t>
            </a:r>
          </a:p>
          <a:p>
            <a:pPr algn="r"/>
            <a:endParaRPr lang="zh-CN" altLang="en-US" sz="2400" dirty="0">
              <a:solidFill>
                <a:srgbClr val="0070C0"/>
              </a:solidFill>
              <a:latin typeface="+mj-lt"/>
              <a:ea typeface="黑体" pitchFamily="49" charset="-122"/>
              <a:sym typeface="Arial" charset="0"/>
            </a:endParaRPr>
          </a:p>
        </p:txBody>
      </p:sp>
      <p:sp>
        <p:nvSpPr>
          <p:cNvPr id="1030" name="Text Box 6"/>
          <p:cNvSpPr txBox="1">
            <a:spLocks noChangeArrowheads="1"/>
          </p:cNvSpPr>
          <p:nvPr/>
        </p:nvSpPr>
        <p:spPr bwMode="auto">
          <a:xfrm>
            <a:off x="449328" y="1268760"/>
            <a:ext cx="5651988" cy="584775"/>
          </a:xfrm>
          <a:prstGeom prst="rect">
            <a:avLst/>
          </a:prstGeom>
          <a:noFill/>
          <a:ln w="9525">
            <a:noFill/>
            <a:miter lim="800000"/>
            <a:headEnd/>
            <a:tailEnd/>
          </a:ln>
        </p:spPr>
        <p:txBody>
          <a:bodyPr>
            <a:spAutoFit/>
          </a:bodyPr>
          <a:lstStyle/>
          <a:p>
            <a:r>
              <a:rPr lang="en-US" altLang="zh-CN" sz="1600" dirty="0" smtClean="0">
                <a:solidFill>
                  <a:srgbClr val="0070C0"/>
                </a:solidFill>
                <a:latin typeface="+mn-lt"/>
                <a:ea typeface="+mj-ea"/>
              </a:rPr>
              <a:t>No country’s RRI score is higher than 6.</a:t>
            </a:r>
          </a:p>
          <a:p>
            <a:r>
              <a:rPr lang="zh-CN" altLang="en-US" sz="1600" b="0" dirty="0" smtClean="0">
                <a:solidFill>
                  <a:srgbClr val="0070C0"/>
                </a:solidFill>
                <a:latin typeface="+mn-lt"/>
                <a:ea typeface="+mj-ea"/>
              </a:rPr>
              <a:t>目前，没有一个国家的准备指数超过</a:t>
            </a:r>
            <a:r>
              <a:rPr lang="en-US" altLang="zh-CN" sz="1600" b="0" dirty="0" smtClean="0">
                <a:solidFill>
                  <a:srgbClr val="0070C0"/>
                </a:solidFill>
                <a:latin typeface="+mn-lt"/>
                <a:ea typeface="+mj-ea"/>
              </a:rPr>
              <a:t>6</a:t>
            </a:r>
            <a:r>
              <a:rPr lang="zh-CN" altLang="en-US" sz="1600" b="0" dirty="0" smtClean="0">
                <a:solidFill>
                  <a:srgbClr val="0070C0"/>
                </a:solidFill>
                <a:latin typeface="+mn-lt"/>
                <a:ea typeface="+mj-ea"/>
              </a:rPr>
              <a:t>分。</a:t>
            </a:r>
            <a:endParaRPr lang="zh-CN" altLang="en-US" sz="1600" b="0" dirty="0">
              <a:solidFill>
                <a:srgbClr val="0070C0"/>
              </a:solidFill>
              <a:latin typeface="+mn-lt"/>
              <a:ea typeface="+mj-ea"/>
            </a:endParaRPr>
          </a:p>
        </p:txBody>
      </p:sp>
      <p:pic>
        <p:nvPicPr>
          <p:cNvPr id="1031" name="Picture 22" descr="G:\Corporate Communication\2013\10th Anniversary\Press Event\Presentation Deck\pics\国旗\stuGBN_24.png"/>
          <p:cNvPicPr>
            <a:picLocks noChangeAspect="1" noChangeArrowheads="1"/>
          </p:cNvPicPr>
          <p:nvPr/>
        </p:nvPicPr>
        <p:blipFill>
          <a:blip r:embed="rId5" cstate="email"/>
          <a:srcRect/>
          <a:stretch>
            <a:fillRect/>
          </a:stretch>
        </p:blipFill>
        <p:spPr bwMode="auto">
          <a:xfrm>
            <a:off x="1378928" y="5505451"/>
            <a:ext cx="465992" cy="436563"/>
          </a:xfrm>
          <a:prstGeom prst="rect">
            <a:avLst/>
          </a:prstGeom>
          <a:noFill/>
          <a:ln w="9525">
            <a:noFill/>
            <a:miter lim="800000"/>
            <a:headEnd/>
            <a:tailEnd/>
          </a:ln>
        </p:spPr>
      </p:pic>
      <p:pic>
        <p:nvPicPr>
          <p:cNvPr id="1032" name="Picture 23" descr="G:\Corporate Communication\2013\10th Anniversary\Press Event\Presentation Deck\pics\国旗\stuGBN_23.png"/>
          <p:cNvPicPr>
            <a:picLocks noChangeAspect="1" noChangeArrowheads="1"/>
          </p:cNvPicPr>
          <p:nvPr/>
        </p:nvPicPr>
        <p:blipFill>
          <a:blip r:embed="rId6" cstate="email"/>
          <a:srcRect/>
          <a:stretch>
            <a:fillRect/>
          </a:stretch>
        </p:blipFill>
        <p:spPr bwMode="auto">
          <a:xfrm>
            <a:off x="1910862" y="5508625"/>
            <a:ext cx="465992" cy="463550"/>
          </a:xfrm>
          <a:prstGeom prst="rect">
            <a:avLst/>
          </a:prstGeom>
          <a:noFill/>
          <a:ln w="9525">
            <a:noFill/>
            <a:miter lim="800000"/>
            <a:headEnd/>
            <a:tailEnd/>
          </a:ln>
        </p:spPr>
      </p:pic>
      <p:pic>
        <p:nvPicPr>
          <p:cNvPr id="1033" name="Picture 24" descr="G:\Corporate Communication\2013\10th Anniversary\Press Event\Presentation Deck\pics\国旗\stuGBN_03.png"/>
          <p:cNvPicPr>
            <a:picLocks noChangeAspect="1" noChangeArrowheads="1"/>
          </p:cNvPicPr>
          <p:nvPr/>
        </p:nvPicPr>
        <p:blipFill>
          <a:blip r:embed="rId7" cstate="email"/>
          <a:srcRect/>
          <a:stretch>
            <a:fillRect/>
          </a:stretch>
        </p:blipFill>
        <p:spPr bwMode="auto">
          <a:xfrm>
            <a:off x="2378320" y="5518151"/>
            <a:ext cx="465992" cy="422275"/>
          </a:xfrm>
          <a:prstGeom prst="rect">
            <a:avLst/>
          </a:prstGeom>
          <a:noFill/>
          <a:ln w="9525">
            <a:noFill/>
            <a:miter lim="800000"/>
            <a:headEnd/>
            <a:tailEnd/>
          </a:ln>
        </p:spPr>
      </p:pic>
      <p:pic>
        <p:nvPicPr>
          <p:cNvPr id="1034" name="Picture 25" descr="G:\Corporate Communication\2013\10th Anniversary\Press Event\Presentation Deck\pics\国旗\stuGBN_26.png"/>
          <p:cNvPicPr>
            <a:picLocks noChangeAspect="1" noChangeArrowheads="1"/>
          </p:cNvPicPr>
          <p:nvPr/>
        </p:nvPicPr>
        <p:blipFill>
          <a:blip r:embed="rId8" cstate="email"/>
          <a:srcRect/>
          <a:stretch>
            <a:fillRect/>
          </a:stretch>
        </p:blipFill>
        <p:spPr bwMode="auto">
          <a:xfrm>
            <a:off x="5835162" y="5508626"/>
            <a:ext cx="465992" cy="436563"/>
          </a:xfrm>
          <a:prstGeom prst="rect">
            <a:avLst/>
          </a:prstGeom>
          <a:noFill/>
          <a:ln w="9525">
            <a:noFill/>
            <a:miter lim="800000"/>
            <a:headEnd/>
            <a:tailEnd/>
          </a:ln>
        </p:spPr>
      </p:pic>
      <p:pic>
        <p:nvPicPr>
          <p:cNvPr id="1035" name="Picture 26" descr="G:\Corporate Communication\2013\10th Anniversary\Press Event\Presentation Deck\pics\国旗\stuGBN_25.png"/>
          <p:cNvPicPr>
            <a:picLocks noChangeAspect="1" noChangeArrowheads="1"/>
          </p:cNvPicPr>
          <p:nvPr/>
        </p:nvPicPr>
        <p:blipFill>
          <a:blip r:embed="rId9" cstate="email"/>
          <a:srcRect/>
          <a:stretch>
            <a:fillRect/>
          </a:stretch>
        </p:blipFill>
        <p:spPr bwMode="auto">
          <a:xfrm>
            <a:off x="914401" y="5478463"/>
            <a:ext cx="465992" cy="463550"/>
          </a:xfrm>
          <a:prstGeom prst="rect">
            <a:avLst/>
          </a:prstGeom>
          <a:noFill/>
          <a:ln w="9525">
            <a:noFill/>
            <a:miter lim="800000"/>
            <a:headEnd/>
            <a:tailEnd/>
          </a:ln>
        </p:spPr>
      </p:pic>
      <p:pic>
        <p:nvPicPr>
          <p:cNvPr id="1036" name="Picture 27" descr="G:\Corporate Communication\2013\10th Anniversary\Press Event\Presentation Deck\pics\国旗\stuGBN_09.png"/>
          <p:cNvPicPr>
            <a:picLocks noChangeAspect="1" noChangeArrowheads="1"/>
          </p:cNvPicPr>
          <p:nvPr/>
        </p:nvPicPr>
        <p:blipFill>
          <a:blip r:embed="rId10" cstate="email"/>
          <a:srcRect/>
          <a:stretch>
            <a:fillRect/>
          </a:stretch>
        </p:blipFill>
        <p:spPr bwMode="auto">
          <a:xfrm>
            <a:off x="2842847" y="5543551"/>
            <a:ext cx="465992" cy="398463"/>
          </a:xfrm>
          <a:prstGeom prst="rect">
            <a:avLst/>
          </a:prstGeom>
          <a:noFill/>
          <a:ln w="9525">
            <a:noFill/>
            <a:miter lim="800000"/>
            <a:headEnd/>
            <a:tailEnd/>
          </a:ln>
        </p:spPr>
      </p:pic>
      <p:pic>
        <p:nvPicPr>
          <p:cNvPr id="1037" name="Picture 28" descr="G:\Corporate Communication\2013\10th Anniversary\Press Event\Presentation Deck\pics\国旗\stuGBN_07.png"/>
          <p:cNvPicPr>
            <a:picLocks noChangeAspect="1" noChangeArrowheads="1"/>
          </p:cNvPicPr>
          <p:nvPr/>
        </p:nvPicPr>
        <p:blipFill>
          <a:blip r:embed="rId11" cstate="email"/>
          <a:srcRect/>
          <a:stretch>
            <a:fillRect/>
          </a:stretch>
        </p:blipFill>
        <p:spPr bwMode="auto">
          <a:xfrm>
            <a:off x="3374782" y="5518151"/>
            <a:ext cx="465992" cy="422275"/>
          </a:xfrm>
          <a:prstGeom prst="rect">
            <a:avLst/>
          </a:prstGeom>
          <a:noFill/>
          <a:ln w="9525">
            <a:noFill/>
            <a:miter lim="800000"/>
            <a:headEnd/>
            <a:tailEnd/>
          </a:ln>
        </p:spPr>
      </p:pic>
      <p:pic>
        <p:nvPicPr>
          <p:cNvPr id="1038" name="Picture 29" descr="G:\Corporate Communication\2013\10th Anniversary\Press Event\Presentation Deck\pics\国旗\stuGBN_05.png"/>
          <p:cNvPicPr>
            <a:picLocks noChangeAspect="1" noChangeArrowheads="1"/>
          </p:cNvPicPr>
          <p:nvPr/>
        </p:nvPicPr>
        <p:blipFill>
          <a:blip r:embed="rId12" cstate="email"/>
          <a:srcRect/>
          <a:stretch>
            <a:fillRect/>
          </a:stretch>
        </p:blipFill>
        <p:spPr bwMode="auto">
          <a:xfrm>
            <a:off x="382466" y="5551488"/>
            <a:ext cx="465992" cy="398462"/>
          </a:xfrm>
          <a:prstGeom prst="rect">
            <a:avLst/>
          </a:prstGeom>
          <a:noFill/>
          <a:ln w="9525">
            <a:noFill/>
            <a:miter lim="800000"/>
            <a:headEnd/>
            <a:tailEnd/>
          </a:ln>
        </p:spPr>
      </p:pic>
      <p:pic>
        <p:nvPicPr>
          <p:cNvPr id="1039" name="Picture 30" descr="G:\Corporate Communication\2013\10th Anniversary\Press Event\Presentation Deck\pics\国旗\stuGBN_16.png"/>
          <p:cNvPicPr>
            <a:picLocks noChangeAspect="1" noChangeArrowheads="1"/>
          </p:cNvPicPr>
          <p:nvPr/>
        </p:nvPicPr>
        <p:blipFill>
          <a:blip r:embed="rId13" cstate="email"/>
          <a:srcRect/>
          <a:stretch>
            <a:fillRect/>
          </a:stretch>
        </p:blipFill>
        <p:spPr bwMode="auto">
          <a:xfrm>
            <a:off x="5303228" y="5535613"/>
            <a:ext cx="465992" cy="406400"/>
          </a:xfrm>
          <a:prstGeom prst="rect">
            <a:avLst/>
          </a:prstGeom>
          <a:noFill/>
          <a:ln w="9525">
            <a:noFill/>
            <a:miter lim="800000"/>
            <a:headEnd/>
            <a:tailEnd/>
          </a:ln>
        </p:spPr>
      </p:pic>
      <p:pic>
        <p:nvPicPr>
          <p:cNvPr id="1040" name="Picture 31" descr="G:\Corporate Communication\2013\10th Anniversary\Press Event\Presentation Deck\pics\国旗\stuGBN_15.png"/>
          <p:cNvPicPr>
            <a:picLocks noChangeAspect="1" noChangeArrowheads="1"/>
          </p:cNvPicPr>
          <p:nvPr/>
        </p:nvPicPr>
        <p:blipFill>
          <a:blip r:embed="rId14" cstate="email"/>
          <a:srcRect/>
          <a:stretch>
            <a:fillRect/>
          </a:stretch>
        </p:blipFill>
        <p:spPr bwMode="auto">
          <a:xfrm>
            <a:off x="3839308" y="5508625"/>
            <a:ext cx="465992" cy="431800"/>
          </a:xfrm>
          <a:prstGeom prst="rect">
            <a:avLst/>
          </a:prstGeom>
          <a:noFill/>
          <a:ln w="9525">
            <a:noFill/>
            <a:miter lim="800000"/>
            <a:headEnd/>
            <a:tailEnd/>
          </a:ln>
        </p:spPr>
      </p:pic>
      <p:pic>
        <p:nvPicPr>
          <p:cNvPr id="1041" name="Picture 32" descr="G:\Corporate Communication\2013\10th Anniversary\Press Event\Presentation Deck\pics\国旗\stuGBN_17.png"/>
          <p:cNvPicPr>
            <a:picLocks noChangeAspect="1" noChangeArrowheads="1"/>
          </p:cNvPicPr>
          <p:nvPr/>
        </p:nvPicPr>
        <p:blipFill>
          <a:blip r:embed="rId15" cstate="email"/>
          <a:srcRect/>
          <a:stretch>
            <a:fillRect/>
          </a:stretch>
        </p:blipFill>
        <p:spPr bwMode="auto">
          <a:xfrm>
            <a:off x="4772759" y="5508625"/>
            <a:ext cx="464526" cy="431800"/>
          </a:xfrm>
          <a:prstGeom prst="rect">
            <a:avLst/>
          </a:prstGeom>
          <a:noFill/>
          <a:ln w="9525">
            <a:noFill/>
            <a:miter lim="800000"/>
            <a:headEnd/>
            <a:tailEnd/>
          </a:ln>
        </p:spPr>
      </p:pic>
      <p:pic>
        <p:nvPicPr>
          <p:cNvPr id="1042" name="Picture 33" descr="G:\Corporate Communication\2013\10th Anniversary\Press Event\Presentation Deck\pics\国旗\stuGBN_18.png"/>
          <p:cNvPicPr>
            <a:picLocks noChangeAspect="1" noChangeArrowheads="1"/>
          </p:cNvPicPr>
          <p:nvPr/>
        </p:nvPicPr>
        <p:blipFill>
          <a:blip r:embed="rId16" cstate="email"/>
          <a:srcRect/>
          <a:stretch>
            <a:fillRect/>
          </a:stretch>
        </p:blipFill>
        <p:spPr bwMode="auto">
          <a:xfrm>
            <a:off x="4305301" y="5508625"/>
            <a:ext cx="465992" cy="407988"/>
          </a:xfrm>
          <a:prstGeom prst="rect">
            <a:avLst/>
          </a:prstGeom>
          <a:noFill/>
          <a:ln w="9525">
            <a:noFill/>
            <a:miter lim="800000"/>
            <a:headEnd/>
            <a:tailEnd/>
          </a:ln>
        </p:spPr>
      </p:pic>
      <p:cxnSp>
        <p:nvCxnSpPr>
          <p:cNvPr id="35" name="直接连接符 34"/>
          <p:cNvCxnSpPr/>
          <p:nvPr/>
        </p:nvCxnSpPr>
        <p:spPr bwMode="auto">
          <a:xfrm>
            <a:off x="515815" y="1988340"/>
            <a:ext cx="5651989" cy="1588"/>
          </a:xfrm>
          <a:prstGeom prst="line">
            <a:avLst/>
          </a:prstGeom>
          <a:ln w="19050">
            <a:solidFill>
              <a:srgbClr val="FF0000"/>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044" name="矩形 42"/>
          <p:cNvSpPr>
            <a:spLocks noChangeArrowheads="1"/>
          </p:cNvSpPr>
          <p:nvPr/>
        </p:nvSpPr>
        <p:spPr bwMode="auto">
          <a:xfrm>
            <a:off x="7165731" y="2636838"/>
            <a:ext cx="199292" cy="2951162"/>
          </a:xfrm>
          <a:prstGeom prst="rect">
            <a:avLst/>
          </a:prstGeom>
          <a:solidFill>
            <a:srgbClr val="006600"/>
          </a:solidFill>
          <a:ln w="9525" algn="ctr">
            <a:solidFill>
              <a:srgbClr val="006600"/>
            </a:solidFill>
            <a:round/>
            <a:headEnd/>
            <a:tailEnd/>
          </a:ln>
        </p:spPr>
        <p:txBody>
          <a:bodyPr/>
          <a:lstStyle/>
          <a:p>
            <a:endParaRPr lang="zh-CN" altLang="en-US"/>
          </a:p>
        </p:txBody>
      </p:sp>
      <p:sp>
        <p:nvSpPr>
          <p:cNvPr id="1045" name="矩形 43"/>
          <p:cNvSpPr>
            <a:spLocks noChangeArrowheads="1"/>
          </p:cNvSpPr>
          <p:nvPr/>
        </p:nvSpPr>
        <p:spPr bwMode="auto">
          <a:xfrm>
            <a:off x="7697666" y="2924176"/>
            <a:ext cx="199292" cy="2663825"/>
          </a:xfrm>
          <a:prstGeom prst="rect">
            <a:avLst/>
          </a:prstGeom>
          <a:solidFill>
            <a:srgbClr val="006600"/>
          </a:solidFill>
          <a:ln w="9525" algn="ctr">
            <a:solidFill>
              <a:srgbClr val="006600"/>
            </a:solidFill>
            <a:round/>
            <a:headEnd/>
            <a:tailEnd/>
          </a:ln>
        </p:spPr>
        <p:txBody>
          <a:bodyPr/>
          <a:lstStyle/>
          <a:p>
            <a:endParaRPr lang="zh-CN" altLang="en-US"/>
          </a:p>
        </p:txBody>
      </p:sp>
      <p:cxnSp>
        <p:nvCxnSpPr>
          <p:cNvPr id="1046" name="直接连接符 47"/>
          <p:cNvCxnSpPr>
            <a:cxnSpLocks noChangeShapeType="1"/>
          </p:cNvCxnSpPr>
          <p:nvPr/>
        </p:nvCxnSpPr>
        <p:spPr bwMode="auto">
          <a:xfrm>
            <a:off x="6966439" y="5588000"/>
            <a:ext cx="1263162" cy="1588"/>
          </a:xfrm>
          <a:prstGeom prst="line">
            <a:avLst/>
          </a:prstGeom>
          <a:noFill/>
          <a:ln w="9525" algn="ctr">
            <a:solidFill>
              <a:schemeClr val="tx1"/>
            </a:solidFill>
            <a:round/>
            <a:headEnd/>
            <a:tailEnd/>
          </a:ln>
        </p:spPr>
      </p:cxnSp>
      <p:sp>
        <p:nvSpPr>
          <p:cNvPr id="1047" name="TextBox 48"/>
          <p:cNvSpPr txBox="1">
            <a:spLocks noChangeArrowheads="1"/>
          </p:cNvSpPr>
          <p:nvPr/>
        </p:nvSpPr>
        <p:spPr bwMode="auto">
          <a:xfrm>
            <a:off x="7032382" y="5662614"/>
            <a:ext cx="665285" cy="338554"/>
          </a:xfrm>
          <a:prstGeom prst="rect">
            <a:avLst/>
          </a:prstGeom>
          <a:noFill/>
          <a:ln w="9525">
            <a:noFill/>
            <a:miter lim="800000"/>
            <a:headEnd/>
            <a:tailEnd/>
          </a:ln>
        </p:spPr>
        <p:txBody>
          <a:bodyPr>
            <a:spAutoFit/>
          </a:bodyPr>
          <a:lstStyle/>
          <a:p>
            <a:r>
              <a:rPr lang="en-US" altLang="zh-CN" sz="1600" dirty="0">
                <a:solidFill>
                  <a:srgbClr val="006600"/>
                </a:solidFill>
              </a:rPr>
              <a:t>2012</a:t>
            </a:r>
            <a:endParaRPr lang="zh-CN" altLang="en-US" sz="1600" dirty="0">
              <a:solidFill>
                <a:srgbClr val="006600"/>
              </a:solidFill>
            </a:endParaRPr>
          </a:p>
        </p:txBody>
      </p:sp>
      <p:sp>
        <p:nvSpPr>
          <p:cNvPr id="1048" name="TextBox 49"/>
          <p:cNvSpPr txBox="1">
            <a:spLocks noChangeArrowheads="1"/>
          </p:cNvSpPr>
          <p:nvPr/>
        </p:nvSpPr>
        <p:spPr bwMode="auto">
          <a:xfrm>
            <a:off x="7564316" y="5662614"/>
            <a:ext cx="665285" cy="338554"/>
          </a:xfrm>
          <a:prstGeom prst="rect">
            <a:avLst/>
          </a:prstGeom>
          <a:noFill/>
          <a:ln w="9525">
            <a:noFill/>
            <a:miter lim="800000"/>
            <a:headEnd/>
            <a:tailEnd/>
          </a:ln>
        </p:spPr>
        <p:txBody>
          <a:bodyPr>
            <a:spAutoFit/>
          </a:bodyPr>
          <a:lstStyle/>
          <a:p>
            <a:r>
              <a:rPr lang="en-US" altLang="zh-CN" sz="1600" dirty="0">
                <a:solidFill>
                  <a:srgbClr val="006600"/>
                </a:solidFill>
              </a:rPr>
              <a:t>2013</a:t>
            </a:r>
            <a:endParaRPr lang="zh-CN" altLang="en-US" sz="1600" dirty="0">
              <a:solidFill>
                <a:srgbClr val="006600"/>
              </a:solidFill>
            </a:endParaRPr>
          </a:p>
        </p:txBody>
      </p:sp>
      <p:sp>
        <p:nvSpPr>
          <p:cNvPr id="1049" name="TextBox 50"/>
          <p:cNvSpPr txBox="1">
            <a:spLocks noChangeArrowheads="1"/>
          </p:cNvSpPr>
          <p:nvPr/>
        </p:nvSpPr>
        <p:spPr bwMode="auto">
          <a:xfrm>
            <a:off x="7032382" y="2328864"/>
            <a:ext cx="665285" cy="338554"/>
          </a:xfrm>
          <a:prstGeom prst="rect">
            <a:avLst/>
          </a:prstGeom>
          <a:noFill/>
          <a:ln w="9525">
            <a:noFill/>
            <a:miter lim="800000"/>
            <a:headEnd/>
            <a:tailEnd/>
          </a:ln>
        </p:spPr>
        <p:txBody>
          <a:bodyPr>
            <a:spAutoFit/>
          </a:bodyPr>
          <a:lstStyle/>
          <a:p>
            <a:r>
              <a:rPr lang="en-US" altLang="zh-CN" sz="1600" dirty="0">
                <a:solidFill>
                  <a:srgbClr val="006600"/>
                </a:solidFill>
              </a:rPr>
              <a:t>5.19</a:t>
            </a:r>
            <a:endParaRPr lang="zh-CN" altLang="en-US" sz="1600" dirty="0">
              <a:solidFill>
                <a:srgbClr val="006600"/>
              </a:solidFill>
            </a:endParaRPr>
          </a:p>
        </p:txBody>
      </p:sp>
      <p:sp>
        <p:nvSpPr>
          <p:cNvPr id="1050" name="TextBox 52"/>
          <p:cNvSpPr txBox="1">
            <a:spLocks noChangeArrowheads="1"/>
          </p:cNvSpPr>
          <p:nvPr/>
        </p:nvSpPr>
        <p:spPr bwMode="auto">
          <a:xfrm>
            <a:off x="7564316" y="2616201"/>
            <a:ext cx="665285" cy="338554"/>
          </a:xfrm>
          <a:prstGeom prst="rect">
            <a:avLst/>
          </a:prstGeom>
          <a:noFill/>
          <a:ln w="9525">
            <a:noFill/>
            <a:miter lim="800000"/>
            <a:headEnd/>
            <a:tailEnd/>
          </a:ln>
        </p:spPr>
        <p:txBody>
          <a:bodyPr>
            <a:spAutoFit/>
          </a:bodyPr>
          <a:lstStyle/>
          <a:p>
            <a:r>
              <a:rPr lang="en-US" altLang="zh-CN" sz="1600">
                <a:solidFill>
                  <a:srgbClr val="006600"/>
                </a:solidFill>
              </a:rPr>
              <a:t>4.89</a:t>
            </a:r>
            <a:endParaRPr lang="zh-CN" altLang="en-US" sz="1600">
              <a:solidFill>
                <a:srgbClr val="006600"/>
              </a:solidFill>
            </a:endParaRPr>
          </a:p>
        </p:txBody>
      </p:sp>
      <p:cxnSp>
        <p:nvCxnSpPr>
          <p:cNvPr id="1051" name="直接箭头连接符 55"/>
          <p:cNvCxnSpPr>
            <a:cxnSpLocks noChangeShapeType="1"/>
          </p:cNvCxnSpPr>
          <p:nvPr/>
        </p:nvCxnSpPr>
        <p:spPr bwMode="auto">
          <a:xfrm>
            <a:off x="7165731" y="2060575"/>
            <a:ext cx="996462" cy="503238"/>
          </a:xfrm>
          <a:prstGeom prst="straightConnector1">
            <a:avLst/>
          </a:prstGeom>
          <a:noFill/>
          <a:ln w="63500" algn="ctr">
            <a:solidFill>
              <a:srgbClr val="FF0000"/>
            </a:solidFill>
            <a:round/>
            <a:headEnd/>
            <a:tailEnd type="arrow" w="med" len="med"/>
          </a:ln>
        </p:spPr>
      </p:cxnSp>
      <p:sp>
        <p:nvSpPr>
          <p:cNvPr id="28" name="TextBox 50"/>
          <p:cNvSpPr txBox="1">
            <a:spLocks noChangeArrowheads="1"/>
          </p:cNvSpPr>
          <p:nvPr/>
        </p:nvSpPr>
        <p:spPr bwMode="auto">
          <a:xfrm>
            <a:off x="914940" y="1988341"/>
            <a:ext cx="665285" cy="369332"/>
          </a:xfrm>
          <a:prstGeom prst="rect">
            <a:avLst/>
          </a:prstGeom>
          <a:noFill/>
          <a:ln w="9525">
            <a:noFill/>
            <a:miter lim="800000"/>
            <a:headEnd/>
            <a:tailEnd/>
          </a:ln>
        </p:spPr>
        <p:txBody>
          <a:bodyPr>
            <a:spAutoFit/>
          </a:bodyPr>
          <a:lstStyle/>
          <a:p>
            <a:r>
              <a:rPr lang="en-US" altLang="zh-CN" dirty="0" smtClean="0">
                <a:solidFill>
                  <a:srgbClr val="FF0000"/>
                </a:solidFill>
              </a:rPr>
              <a:t>5.37</a:t>
            </a:r>
            <a:endParaRPr lang="zh-CN" altLang="en-US" dirty="0">
              <a:solidFill>
                <a:srgbClr val="FF0000"/>
              </a:solidFill>
            </a:endParaRPr>
          </a:p>
        </p:txBody>
      </p:sp>
      <p:sp>
        <p:nvSpPr>
          <p:cNvPr id="29" name="灯片编号占位符 28"/>
          <p:cNvSpPr>
            <a:spLocks noGrp="1"/>
          </p:cNvSpPr>
          <p:nvPr>
            <p:ph type="sldNum" sz="quarter" idx="12"/>
          </p:nvPr>
        </p:nvSpPr>
        <p:spPr/>
        <p:txBody>
          <a:bodyPr/>
          <a:lstStyle/>
          <a:p>
            <a:pPr>
              <a:defRPr/>
            </a:pPr>
            <a:fld id="{0C3308EF-A6A7-4FF5-9017-917A0212F921}" type="slidenum">
              <a:rPr lang="en-US" altLang="zh-CN" smtClean="0"/>
              <a:pPr>
                <a:defRPr/>
              </a:pPr>
              <a:t>21</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051"/>
                                        </p:tgtEl>
                                        <p:attrNameLst>
                                          <p:attrName>style.visibility</p:attrName>
                                        </p:attrNameLst>
                                      </p:cBhvr>
                                      <p:to>
                                        <p:strVal val="visible"/>
                                      </p:to>
                                    </p:set>
                                    <p:anim calcmode="lin" valueType="num">
                                      <p:cBhvr additive="base">
                                        <p:cTn id="12" dur="500" fill="hold"/>
                                        <p:tgtEl>
                                          <p:spTgt spid="1051"/>
                                        </p:tgtEl>
                                        <p:attrNameLst>
                                          <p:attrName>ppt_x</p:attrName>
                                        </p:attrNameLst>
                                      </p:cBhvr>
                                      <p:tavLst>
                                        <p:tav tm="0">
                                          <p:val>
                                            <p:strVal val="0-#ppt_w/2"/>
                                          </p:val>
                                        </p:tav>
                                        <p:tav tm="100000">
                                          <p:val>
                                            <p:strVal val="#ppt_x"/>
                                          </p:val>
                                        </p:tav>
                                      </p:tavLst>
                                    </p:anim>
                                    <p:anim calcmode="lin" valueType="num">
                                      <p:cBhvr additive="base">
                                        <p:cTn id="13" dur="500" fill="hold"/>
                                        <p:tgtEl>
                                          <p:spTgt spid="10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5" name="Picture 2" descr="ani_china_1L"/>
          <p:cNvPicPr>
            <a:picLocks noChangeAspect="1" noChangeArrowheads="1" noCrop="1"/>
          </p:cNvPicPr>
          <p:nvPr/>
        </p:nvPicPr>
        <p:blipFill>
          <a:blip r:embed="rId3"/>
          <a:srcRect/>
          <a:stretch>
            <a:fillRect/>
          </a:stretch>
        </p:blipFill>
        <p:spPr bwMode="auto">
          <a:xfrm>
            <a:off x="5369904" y="1375773"/>
            <a:ext cx="3213100" cy="4286250"/>
          </a:xfrm>
          <a:prstGeom prst="rect">
            <a:avLst/>
          </a:prstGeom>
          <a:noFill/>
          <a:ln w="9525">
            <a:noFill/>
            <a:miter lim="800000"/>
            <a:headEnd/>
            <a:tailEnd/>
          </a:ln>
        </p:spPr>
      </p:pic>
      <p:sp>
        <p:nvSpPr>
          <p:cNvPr id="29707" name="Rectangle 6"/>
          <p:cNvSpPr>
            <a:spLocks noChangeArrowheads="1"/>
          </p:cNvSpPr>
          <p:nvPr/>
        </p:nvSpPr>
        <p:spPr bwMode="auto">
          <a:xfrm>
            <a:off x="5286375" y="4293396"/>
            <a:ext cx="3786188" cy="503238"/>
          </a:xfrm>
          <a:prstGeom prst="rect">
            <a:avLst/>
          </a:prstGeom>
          <a:noFill/>
          <a:ln w="38100">
            <a:solidFill>
              <a:srgbClr val="FF0000"/>
            </a:solidFill>
            <a:miter lim="800000"/>
            <a:headEnd/>
            <a:tailEnd/>
          </a:ln>
        </p:spPr>
        <p:txBody>
          <a:bodyPr wrap="none" lIns="90487" tIns="44450" rIns="90487" bIns="44450" anchor="ctr"/>
          <a:lstStyle/>
          <a:p>
            <a:endParaRPr lang="zh-CN" altLang="en-US"/>
          </a:p>
        </p:txBody>
      </p:sp>
      <p:grpSp>
        <p:nvGrpSpPr>
          <p:cNvPr id="2" name="Group 31"/>
          <p:cNvGrpSpPr>
            <a:grpSpLocks/>
          </p:cNvGrpSpPr>
          <p:nvPr/>
        </p:nvGrpSpPr>
        <p:grpSpPr bwMode="auto">
          <a:xfrm>
            <a:off x="827931" y="1946994"/>
            <a:ext cx="4142643" cy="4278313"/>
            <a:chOff x="3242" y="948"/>
            <a:chExt cx="2827" cy="2695"/>
          </a:xfrm>
        </p:grpSpPr>
        <p:pic>
          <p:nvPicPr>
            <p:cNvPr id="12" name="Picture 2" descr="C:\Users\MarcoGrootWassink\Pictures\fig_WPP2010_L0-Both_1.gif"/>
            <p:cNvPicPr>
              <a:picLocks noChangeAspect="1" noChangeArrowheads="1"/>
            </p:cNvPicPr>
            <p:nvPr/>
          </p:nvPicPr>
          <p:blipFill>
            <a:blip r:embed="rId4"/>
            <a:srcRect/>
            <a:stretch>
              <a:fillRect/>
            </a:stretch>
          </p:blipFill>
          <p:spPr bwMode="auto">
            <a:xfrm>
              <a:off x="3244" y="948"/>
              <a:ext cx="2825" cy="2160"/>
            </a:xfrm>
            <a:prstGeom prst="rect">
              <a:avLst/>
            </a:prstGeom>
            <a:noFill/>
            <a:ln w="9525">
              <a:noFill/>
              <a:miter lim="800000"/>
              <a:headEnd/>
              <a:tailEnd/>
            </a:ln>
          </p:spPr>
        </p:pic>
        <p:sp>
          <p:nvSpPr>
            <p:cNvPr id="13" name="圆角矩形标注 5"/>
            <p:cNvSpPr>
              <a:spLocks noChangeArrowheads="1"/>
            </p:cNvSpPr>
            <p:nvPr/>
          </p:nvSpPr>
          <p:spPr bwMode="auto">
            <a:xfrm>
              <a:off x="4650" y="2428"/>
              <a:ext cx="863" cy="363"/>
            </a:xfrm>
            <a:prstGeom prst="wedgeRoundRectCallout">
              <a:avLst>
                <a:gd name="adj1" fmla="val -72977"/>
                <a:gd name="adj2" fmla="val -293556"/>
                <a:gd name="adj3" fmla="val 16667"/>
              </a:avLst>
            </a:prstGeom>
            <a:solidFill>
              <a:srgbClr val="0070C0"/>
            </a:solidFill>
            <a:ln w="9525" algn="ctr">
              <a:solidFill>
                <a:srgbClr val="0070C0"/>
              </a:solidFill>
              <a:round/>
              <a:headEnd/>
              <a:tailEnd/>
            </a:ln>
          </p:spPr>
          <p:txBody>
            <a:bodyPr/>
            <a:lstStyle/>
            <a:p>
              <a:endParaRPr lang="zh-CN" altLang="en-US"/>
            </a:p>
          </p:txBody>
        </p:sp>
        <p:sp>
          <p:nvSpPr>
            <p:cNvPr id="14" name="圆角矩形标注 6"/>
            <p:cNvSpPr>
              <a:spLocks noChangeArrowheads="1"/>
            </p:cNvSpPr>
            <p:nvPr/>
          </p:nvSpPr>
          <p:spPr bwMode="auto">
            <a:xfrm>
              <a:off x="5150" y="1719"/>
              <a:ext cx="862" cy="363"/>
            </a:xfrm>
            <a:prstGeom prst="wedgeRoundRectCallout">
              <a:avLst>
                <a:gd name="adj1" fmla="val -56678"/>
                <a:gd name="adj2" fmla="val -151353"/>
                <a:gd name="adj3" fmla="val 16667"/>
              </a:avLst>
            </a:prstGeom>
            <a:solidFill>
              <a:srgbClr val="0070C0"/>
            </a:solidFill>
            <a:ln w="9525" algn="ctr">
              <a:solidFill>
                <a:srgbClr val="0070C0"/>
              </a:solidFill>
              <a:round/>
              <a:headEnd/>
              <a:tailEnd/>
            </a:ln>
          </p:spPr>
          <p:txBody>
            <a:bodyPr/>
            <a:lstStyle/>
            <a:p>
              <a:endParaRPr lang="zh-CN" altLang="en-US"/>
            </a:p>
          </p:txBody>
        </p:sp>
        <p:sp>
          <p:nvSpPr>
            <p:cNvPr id="15" name="TextBox 7"/>
            <p:cNvSpPr txBox="1">
              <a:spLocks noChangeArrowheads="1"/>
            </p:cNvSpPr>
            <p:nvPr/>
          </p:nvSpPr>
          <p:spPr bwMode="auto">
            <a:xfrm>
              <a:off x="4787" y="2428"/>
              <a:ext cx="658" cy="368"/>
            </a:xfrm>
            <a:prstGeom prst="rect">
              <a:avLst/>
            </a:prstGeom>
            <a:noFill/>
            <a:ln w="31750">
              <a:noFill/>
              <a:miter lim="800000"/>
              <a:headEnd/>
              <a:tailEnd/>
            </a:ln>
          </p:spPr>
          <p:txBody>
            <a:bodyPr>
              <a:spAutoFit/>
            </a:bodyPr>
            <a:lstStyle/>
            <a:p>
              <a:pPr algn="ctr"/>
              <a:r>
                <a:rPr lang="en-US" altLang="zh-CN" sz="1600" dirty="0"/>
                <a:t>2013</a:t>
              </a:r>
              <a:r>
                <a:rPr lang="zh-CN" altLang="en-US" sz="1600" dirty="0"/>
                <a:t>年</a:t>
              </a:r>
              <a:r>
                <a:rPr lang="en-US" altLang="zh-CN" sz="1600" dirty="0"/>
                <a:t>:</a:t>
              </a:r>
            </a:p>
            <a:p>
              <a:pPr algn="ctr"/>
              <a:r>
                <a:rPr lang="en-US" altLang="zh-CN" sz="1600" dirty="0"/>
                <a:t>74 </a:t>
              </a:r>
              <a:r>
                <a:rPr lang="zh-CN" altLang="en-US" sz="1600" dirty="0"/>
                <a:t>岁</a:t>
              </a:r>
            </a:p>
          </p:txBody>
        </p:sp>
        <p:sp>
          <p:nvSpPr>
            <p:cNvPr id="16" name="TextBox 8"/>
            <p:cNvSpPr txBox="1">
              <a:spLocks noChangeArrowheads="1"/>
            </p:cNvSpPr>
            <p:nvPr/>
          </p:nvSpPr>
          <p:spPr bwMode="auto">
            <a:xfrm>
              <a:off x="5240" y="1719"/>
              <a:ext cx="658" cy="369"/>
            </a:xfrm>
            <a:prstGeom prst="rect">
              <a:avLst/>
            </a:prstGeom>
            <a:noFill/>
            <a:ln w="31750">
              <a:noFill/>
              <a:miter lim="800000"/>
              <a:headEnd/>
              <a:tailEnd/>
            </a:ln>
          </p:spPr>
          <p:txBody>
            <a:bodyPr>
              <a:spAutoFit/>
            </a:bodyPr>
            <a:lstStyle/>
            <a:p>
              <a:pPr algn="ctr"/>
              <a:r>
                <a:rPr lang="en-US" altLang="zh-CN" sz="1600" dirty="0" smtClean="0"/>
                <a:t>2050</a:t>
              </a:r>
              <a:r>
                <a:rPr lang="zh-CN" altLang="en-US" sz="1600" dirty="0" smtClean="0"/>
                <a:t>年</a:t>
              </a:r>
              <a:r>
                <a:rPr lang="en-US" altLang="zh-CN" sz="1600" dirty="0"/>
                <a:t>:</a:t>
              </a:r>
            </a:p>
            <a:p>
              <a:pPr algn="ctr"/>
              <a:r>
                <a:rPr lang="en-US" altLang="zh-CN" sz="1600" dirty="0" smtClean="0"/>
                <a:t>79 </a:t>
              </a:r>
              <a:r>
                <a:rPr lang="zh-CN" altLang="en-US" sz="1600" dirty="0"/>
                <a:t>岁</a:t>
              </a:r>
            </a:p>
          </p:txBody>
        </p:sp>
        <p:sp>
          <p:nvSpPr>
            <p:cNvPr id="17" name="Text Box 12"/>
            <p:cNvSpPr txBox="1">
              <a:spLocks noChangeArrowheads="1"/>
            </p:cNvSpPr>
            <p:nvPr/>
          </p:nvSpPr>
          <p:spPr bwMode="auto">
            <a:xfrm>
              <a:off x="4015" y="1674"/>
              <a:ext cx="454" cy="233"/>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spcBef>
                  <a:spcPct val="50000"/>
                </a:spcBef>
                <a:defRPr/>
              </a:pPr>
              <a:r>
                <a:rPr lang="zh-CN" altLang="en-US" dirty="0">
                  <a:solidFill>
                    <a:schemeClr val="tx1"/>
                  </a:solidFill>
                  <a:latin typeface="+mn-ea"/>
                  <a:ea typeface="+mn-ea"/>
                </a:rPr>
                <a:t>中国</a:t>
              </a:r>
            </a:p>
          </p:txBody>
        </p:sp>
        <p:sp>
          <p:nvSpPr>
            <p:cNvPr id="18" name="Text Box 13"/>
            <p:cNvSpPr txBox="1">
              <a:spLocks noChangeArrowheads="1"/>
            </p:cNvSpPr>
            <p:nvPr/>
          </p:nvSpPr>
          <p:spPr bwMode="auto">
            <a:xfrm>
              <a:off x="4015" y="1447"/>
              <a:ext cx="454" cy="233"/>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spcBef>
                  <a:spcPct val="50000"/>
                </a:spcBef>
                <a:defRPr/>
              </a:pPr>
              <a:r>
                <a:rPr lang="zh-CN" altLang="en-US" dirty="0">
                  <a:solidFill>
                    <a:schemeClr val="tx1"/>
                  </a:solidFill>
                  <a:latin typeface="+mn-ea"/>
                  <a:ea typeface="+mn-ea"/>
                </a:rPr>
                <a:t>欧洲</a:t>
              </a:r>
            </a:p>
          </p:txBody>
        </p:sp>
        <p:sp>
          <p:nvSpPr>
            <p:cNvPr id="19" name="Text Box 14"/>
            <p:cNvSpPr txBox="1">
              <a:spLocks noChangeArrowheads="1"/>
            </p:cNvSpPr>
            <p:nvPr/>
          </p:nvSpPr>
          <p:spPr bwMode="auto">
            <a:xfrm>
              <a:off x="4015" y="2082"/>
              <a:ext cx="454" cy="233"/>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spcBef>
                  <a:spcPct val="50000"/>
                </a:spcBef>
                <a:defRPr/>
              </a:pPr>
              <a:r>
                <a:rPr lang="zh-CN" altLang="en-US" dirty="0">
                  <a:solidFill>
                    <a:schemeClr val="tx1"/>
                  </a:solidFill>
                  <a:latin typeface="+mn-ea"/>
                  <a:ea typeface="+mn-ea"/>
                </a:rPr>
                <a:t>印度</a:t>
              </a:r>
            </a:p>
          </p:txBody>
        </p:sp>
        <p:sp>
          <p:nvSpPr>
            <p:cNvPr id="20" name="Text Box 15"/>
            <p:cNvSpPr txBox="1">
              <a:spLocks noChangeArrowheads="1"/>
            </p:cNvSpPr>
            <p:nvPr/>
          </p:nvSpPr>
          <p:spPr bwMode="auto">
            <a:xfrm>
              <a:off x="4015" y="1274"/>
              <a:ext cx="454" cy="233"/>
            </a:xfrm>
            <a:prstGeom prst="rect">
              <a:avLst/>
            </a:prstGeom>
            <a:noFill/>
            <a:ln w="9525">
              <a:noFill/>
              <a:miter lim="800000"/>
              <a:headEnd/>
              <a:tailEnd/>
            </a:ln>
            <a:effectLst>
              <a:prstShdw prst="shdw18" dist="17961" dir="13500000">
                <a:schemeClr val="accent1">
                  <a:gamma/>
                  <a:shade val="60000"/>
                  <a:invGamma/>
                </a:schemeClr>
              </a:prstShdw>
            </a:effectLst>
          </p:spPr>
          <p:txBody>
            <a:bodyPr>
              <a:spAutoFit/>
            </a:bodyPr>
            <a:lstStyle/>
            <a:p>
              <a:pPr>
                <a:spcBef>
                  <a:spcPct val="50000"/>
                </a:spcBef>
                <a:defRPr/>
              </a:pPr>
              <a:r>
                <a:rPr lang="zh-CN" altLang="en-US" dirty="0">
                  <a:solidFill>
                    <a:schemeClr val="tx1"/>
                  </a:solidFill>
                  <a:latin typeface="+mn-ea"/>
                  <a:ea typeface="+mn-ea"/>
                </a:rPr>
                <a:t>美国</a:t>
              </a:r>
            </a:p>
          </p:txBody>
        </p:sp>
        <p:sp>
          <p:nvSpPr>
            <p:cNvPr id="23" name="TextBox 14"/>
            <p:cNvSpPr txBox="1">
              <a:spLocks noChangeArrowheads="1"/>
            </p:cNvSpPr>
            <p:nvPr/>
          </p:nvSpPr>
          <p:spPr bwMode="auto">
            <a:xfrm>
              <a:off x="3242" y="3469"/>
              <a:ext cx="2268" cy="174"/>
            </a:xfrm>
            <a:prstGeom prst="rect">
              <a:avLst/>
            </a:prstGeom>
            <a:noFill/>
            <a:ln w="9525">
              <a:noFill/>
              <a:miter lim="800000"/>
              <a:headEnd/>
              <a:tailEnd/>
            </a:ln>
          </p:spPr>
          <p:txBody>
            <a:bodyPr>
              <a:spAutoFit/>
            </a:bodyPr>
            <a:lstStyle/>
            <a:p>
              <a:r>
                <a:rPr lang="zh-CN" altLang="en-US" sz="1200" b="0" i="1" dirty="0">
                  <a:solidFill>
                    <a:srgbClr val="A6A6A6"/>
                  </a:solidFill>
                  <a:ea typeface="宋体" pitchFamily="2" charset="-122"/>
                </a:rPr>
                <a:t>数据来源</a:t>
              </a:r>
              <a:r>
                <a:rPr lang="en-US" altLang="zh-CN" sz="1200" b="0" i="1" dirty="0" smtClean="0">
                  <a:solidFill>
                    <a:srgbClr val="A6A6A6"/>
                  </a:solidFill>
                </a:rPr>
                <a:t>: </a:t>
              </a:r>
              <a:r>
                <a:rPr lang="zh-CN" altLang="en-US" sz="1200" b="0" i="1" dirty="0" smtClean="0">
                  <a:solidFill>
                    <a:srgbClr val="A6A6A6"/>
                  </a:solidFill>
                </a:rPr>
                <a:t>联合国</a:t>
              </a:r>
              <a:endParaRPr lang="en-US" altLang="zh-CN" sz="1200" b="0" i="1" dirty="0">
                <a:solidFill>
                  <a:srgbClr val="A6A6A6"/>
                </a:solidFill>
              </a:endParaRPr>
            </a:p>
          </p:txBody>
        </p:sp>
      </p:grpSp>
      <p:sp>
        <p:nvSpPr>
          <p:cNvPr id="22" name="标题 1"/>
          <p:cNvSpPr>
            <a:spLocks noChangeArrowheads="1"/>
          </p:cNvSpPr>
          <p:nvPr/>
        </p:nvSpPr>
        <p:spPr bwMode="auto">
          <a:xfrm>
            <a:off x="594211" y="260648"/>
            <a:ext cx="8370277" cy="777875"/>
          </a:xfrm>
          <a:prstGeom prst="rect">
            <a:avLst/>
          </a:prstGeom>
          <a:noFill/>
          <a:ln w="9525">
            <a:noFill/>
            <a:miter lim="800000"/>
            <a:headEnd/>
            <a:tailEnd/>
          </a:ln>
        </p:spPr>
        <p:txBody>
          <a:bodyPr anchor="ctr"/>
          <a:lstStyle/>
          <a:p>
            <a:pPr algn="r"/>
            <a:r>
              <a:rPr lang="en-US" altLang="zh-CN" sz="2400" dirty="0" smtClean="0">
                <a:solidFill>
                  <a:srgbClr val="0066CC"/>
                </a:solidFill>
                <a:latin typeface="+mj-lt"/>
                <a:ea typeface="黑体" pitchFamily="49" charset="-122"/>
                <a:sym typeface="Arial" charset="0"/>
              </a:rPr>
              <a:t>The coming of aging society</a:t>
            </a:r>
          </a:p>
          <a:p>
            <a:pPr algn="r"/>
            <a:r>
              <a:rPr lang="zh-CN" altLang="en-US" sz="2400" dirty="0" smtClean="0">
                <a:solidFill>
                  <a:srgbClr val="0066CC"/>
                </a:solidFill>
                <a:latin typeface="黑体" pitchFamily="49" charset="-122"/>
                <a:ea typeface="黑体" pitchFamily="49" charset="-122"/>
                <a:sym typeface="Arial" charset="0"/>
              </a:rPr>
              <a:t>老龄化社会的到来</a:t>
            </a:r>
          </a:p>
        </p:txBody>
      </p:sp>
      <p:sp>
        <p:nvSpPr>
          <p:cNvPr id="25" name="Text Box 6"/>
          <p:cNvSpPr txBox="1">
            <a:spLocks noChangeArrowheads="1"/>
          </p:cNvSpPr>
          <p:nvPr/>
        </p:nvSpPr>
        <p:spPr bwMode="auto">
          <a:xfrm>
            <a:off x="179512" y="1157843"/>
            <a:ext cx="5651988" cy="830997"/>
          </a:xfrm>
          <a:prstGeom prst="rect">
            <a:avLst/>
          </a:prstGeom>
          <a:noFill/>
          <a:ln w="9525">
            <a:noFill/>
            <a:miter lim="800000"/>
            <a:headEnd/>
            <a:tailEnd/>
          </a:ln>
        </p:spPr>
        <p:txBody>
          <a:bodyPr>
            <a:spAutoFit/>
          </a:bodyPr>
          <a:lstStyle/>
          <a:p>
            <a:r>
              <a:rPr lang="en-US" altLang="zh-CN" sz="1600" dirty="0" smtClean="0">
                <a:solidFill>
                  <a:srgbClr val="0070C0"/>
                </a:solidFill>
                <a:latin typeface="+mj-lt"/>
                <a:ea typeface="黑体" pitchFamily="49" charset="-122"/>
              </a:rPr>
              <a:t>With the increasing of average life expectancy, the problem of aging society is becoming prominent.</a:t>
            </a:r>
          </a:p>
          <a:p>
            <a:r>
              <a:rPr lang="zh-CN" altLang="en-US" sz="1600" b="0" dirty="0" smtClean="0">
                <a:solidFill>
                  <a:srgbClr val="0070C0"/>
                </a:solidFill>
                <a:latin typeface="+mj-lt"/>
                <a:ea typeface="黑体" pitchFamily="49" charset="-122"/>
              </a:rPr>
              <a:t>随着预期平均寿命的延长，老龄化社会的问题日益突出。</a:t>
            </a:r>
            <a:endParaRPr lang="zh-CN" altLang="en-US" sz="1600" b="0" dirty="0">
              <a:solidFill>
                <a:srgbClr val="0070C0"/>
              </a:solidFill>
              <a:latin typeface="+mj-lt"/>
            </a:endParaRPr>
          </a:p>
        </p:txBody>
      </p:sp>
      <p:sp>
        <p:nvSpPr>
          <p:cNvPr id="26" name="TextBox 14"/>
          <p:cNvSpPr txBox="1">
            <a:spLocks noChangeArrowheads="1"/>
          </p:cNvSpPr>
          <p:nvPr/>
        </p:nvSpPr>
        <p:spPr bwMode="auto">
          <a:xfrm>
            <a:off x="827584" y="5805264"/>
            <a:ext cx="3323493" cy="276999"/>
          </a:xfrm>
          <a:prstGeom prst="rect">
            <a:avLst/>
          </a:prstGeom>
          <a:noFill/>
          <a:ln w="9525">
            <a:noFill/>
            <a:miter lim="800000"/>
            <a:headEnd/>
            <a:tailEnd/>
          </a:ln>
        </p:spPr>
        <p:txBody>
          <a:bodyPr>
            <a:spAutoFit/>
          </a:bodyPr>
          <a:lstStyle/>
          <a:p>
            <a:r>
              <a:rPr lang="en-US" altLang="zh-CN" sz="1200" b="0" i="1" dirty="0" smtClean="0">
                <a:solidFill>
                  <a:schemeClr val="bg1">
                    <a:lumMod val="65000"/>
                  </a:schemeClr>
                </a:solidFill>
              </a:rPr>
              <a:t>Source </a:t>
            </a:r>
            <a:r>
              <a:rPr lang="en-US" altLang="zh-CN" sz="1200" b="0" i="1" dirty="0" smtClean="0">
                <a:solidFill>
                  <a:schemeClr val="bg1">
                    <a:lumMod val="65000"/>
                  </a:schemeClr>
                </a:solidFill>
                <a:latin typeface="+mj-lt"/>
              </a:rPr>
              <a:t>: United Nations</a:t>
            </a:r>
            <a:endParaRPr lang="en-US" altLang="zh-CN" sz="1200" b="0" i="1" dirty="0">
              <a:solidFill>
                <a:schemeClr val="bg1">
                  <a:lumMod val="65000"/>
                </a:schemeClr>
              </a:solidFill>
              <a:latin typeface="+mj-lt"/>
            </a:endParaRPr>
          </a:p>
        </p:txBody>
      </p:sp>
      <p:sp>
        <p:nvSpPr>
          <p:cNvPr id="21" name="灯片编号占位符 20"/>
          <p:cNvSpPr>
            <a:spLocks noGrp="1"/>
          </p:cNvSpPr>
          <p:nvPr>
            <p:ph type="sldNum" sz="quarter" idx="12"/>
          </p:nvPr>
        </p:nvSpPr>
        <p:spPr/>
        <p:txBody>
          <a:bodyPr/>
          <a:lstStyle/>
          <a:p>
            <a:pPr>
              <a:defRPr/>
            </a:pPr>
            <a:fld id="{C016FA78-28E4-4825-AE3E-A7A3EFC82273}" type="slidenum">
              <a:rPr lang="en-US" altLang="zh-CN" smtClean="0"/>
              <a:pPr>
                <a:defRPr/>
              </a:pPr>
              <a:t>22</a:t>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9705"/>
                                        </p:tgtEl>
                                        <p:attrNameLst>
                                          <p:attrName>style.visibility</p:attrName>
                                        </p:attrNameLst>
                                      </p:cBhvr>
                                      <p:to>
                                        <p:strVal val="visible"/>
                                      </p:to>
                                    </p:set>
                                    <p:animEffect transition="in" filter="checkerboard(across)">
                                      <p:cBhvr>
                                        <p:cTn id="12" dur="500"/>
                                        <p:tgtEl>
                                          <p:spTgt spid="29705"/>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29707"/>
                                        </p:tgtEl>
                                        <p:attrNameLst>
                                          <p:attrName>style.visibility</p:attrName>
                                        </p:attrNameLst>
                                      </p:cBhvr>
                                      <p:to>
                                        <p:strVal val="visible"/>
                                      </p:to>
                                    </p:set>
                                    <p:animEffect transition="in" filter="checkerboard(across)">
                                      <p:cBhvr>
                                        <p:cTn id="15" dur="500"/>
                                        <p:tgtEl>
                                          <p:spTgt spid="297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对象 26" hidden="1"/>
          <p:cNvGraphicFramePr>
            <a:graphicFrameLocks/>
          </p:cNvGraphicFramePr>
          <p:nvPr/>
        </p:nvGraphicFramePr>
        <p:xfrm>
          <a:off x="0" y="0"/>
          <a:ext cx="146538" cy="158750"/>
        </p:xfrm>
        <a:graphic>
          <a:graphicData uri="http://schemas.openxmlformats.org/presentationml/2006/ole">
            <p:oleObj spid="_x0000_s99330" name="think-cell Slide" r:id="rId13" imgW="0" imgH="0" progId="">
              <p:embed/>
            </p:oleObj>
          </a:graphicData>
        </a:graphic>
      </p:graphicFrame>
      <p:sp>
        <p:nvSpPr>
          <p:cNvPr id="19" name="矩形 18" hidden="1"/>
          <p:cNvSpPr/>
          <p:nvPr>
            <p:custDataLst>
              <p:tags r:id="rId2"/>
            </p:custDataLst>
          </p:nvPr>
        </p:nvSpPr>
        <p:spPr bwMode="auto">
          <a:xfrm>
            <a:off x="0" y="0"/>
            <a:ext cx="146538" cy="15875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r>
              <a:rPr kumimoji="0" lang="en-US" altLang="zh-CN" b="0" u="none" strike="noStrike" cap="none" normalizeH="0" smtClean="0">
                <a:ln>
                  <a:noFill/>
                </a:ln>
                <a:solidFill>
                  <a:schemeClr val="bg1"/>
                </a:solidFill>
                <a:effectLst/>
                <a:latin typeface="Arial"/>
                <a:ea typeface="宋体"/>
                <a:sym typeface="Arial"/>
              </a:rPr>
              <a:t>%</a:t>
            </a:r>
            <a:endParaRPr kumimoji="0" lang="zh-CN" altLang="en-US" b="0" u="none" strike="noStrike" cap="none" normalizeH="0" smtClean="0">
              <a:ln>
                <a:noFill/>
              </a:ln>
              <a:solidFill>
                <a:schemeClr val="bg1"/>
              </a:solidFill>
              <a:effectLst/>
              <a:latin typeface="Arial"/>
              <a:ea typeface="宋体"/>
              <a:sym typeface="Arial"/>
            </a:endParaRPr>
          </a:p>
        </p:txBody>
      </p:sp>
      <p:sp>
        <p:nvSpPr>
          <p:cNvPr id="49154" name="标题 1"/>
          <p:cNvSpPr>
            <a:spLocks noChangeArrowheads="1"/>
          </p:cNvSpPr>
          <p:nvPr>
            <p:custDataLst>
              <p:tags r:id="rId3"/>
            </p:custDataLst>
          </p:nvPr>
        </p:nvSpPr>
        <p:spPr bwMode="auto">
          <a:xfrm>
            <a:off x="594211" y="490885"/>
            <a:ext cx="8370277" cy="777875"/>
          </a:xfrm>
          <a:prstGeom prst="rect">
            <a:avLst/>
          </a:prstGeom>
          <a:noFill/>
          <a:ln w="9525">
            <a:noFill/>
            <a:miter lim="800000"/>
            <a:headEnd/>
            <a:tailEnd/>
          </a:ln>
        </p:spPr>
        <p:txBody>
          <a:bodyPr anchor="ctr"/>
          <a:lstStyle/>
          <a:p>
            <a:pPr algn="r"/>
            <a:r>
              <a:rPr lang="en-US" altLang="zh-CN" sz="2400" dirty="0" smtClean="0">
                <a:solidFill>
                  <a:srgbClr val="0066CC"/>
                </a:solidFill>
                <a:latin typeface="+mj-lt"/>
                <a:ea typeface="黑体" pitchFamily="49" charset="-122"/>
                <a:sym typeface="Arial" charset="0"/>
              </a:rPr>
              <a:t>What does aging society</a:t>
            </a:r>
          </a:p>
          <a:p>
            <a:pPr algn="r"/>
            <a:r>
              <a:rPr lang="en-US" altLang="zh-CN" sz="2400" dirty="0" smtClean="0">
                <a:solidFill>
                  <a:srgbClr val="0066CC"/>
                </a:solidFill>
                <a:latin typeface="+mj-lt"/>
                <a:ea typeface="黑体" pitchFamily="49" charset="-122"/>
                <a:sym typeface="Arial" charset="0"/>
              </a:rPr>
              <a:t> mean to retirement?</a:t>
            </a:r>
          </a:p>
          <a:p>
            <a:pPr algn="r"/>
            <a:r>
              <a:rPr lang="zh-CN" altLang="en-US" sz="2400" dirty="0" smtClean="0">
                <a:solidFill>
                  <a:srgbClr val="0066CC"/>
                </a:solidFill>
                <a:latin typeface="黑体" pitchFamily="49" charset="-122"/>
                <a:ea typeface="黑体" pitchFamily="49" charset="-122"/>
                <a:sym typeface="Arial" charset="0"/>
              </a:rPr>
              <a:t>老龄化社会对养老意味着什么？</a:t>
            </a:r>
          </a:p>
          <a:p>
            <a:pPr algn="r"/>
            <a:endParaRPr lang="zh-CN" altLang="en-US" sz="2400" dirty="0">
              <a:solidFill>
                <a:srgbClr val="0066CC"/>
              </a:solidFill>
              <a:latin typeface="+mj-lt"/>
              <a:ea typeface="黑体" pitchFamily="49" charset="-122"/>
              <a:sym typeface="Arial" charset="0"/>
            </a:endParaRPr>
          </a:p>
        </p:txBody>
      </p:sp>
      <p:sp>
        <p:nvSpPr>
          <p:cNvPr id="49169" name="TextBox 3"/>
          <p:cNvSpPr txBox="1">
            <a:spLocks noChangeArrowheads="1"/>
          </p:cNvSpPr>
          <p:nvPr>
            <p:custDataLst>
              <p:tags r:id="rId4"/>
            </p:custDataLst>
          </p:nvPr>
        </p:nvSpPr>
        <p:spPr bwMode="auto">
          <a:xfrm>
            <a:off x="5004048" y="2564904"/>
            <a:ext cx="3788543" cy="2308324"/>
          </a:xfrm>
          <a:prstGeom prst="rect">
            <a:avLst/>
          </a:prstGeom>
          <a:noFill/>
          <a:ln w="9525">
            <a:noFill/>
            <a:miter lim="800000"/>
            <a:headEnd/>
            <a:tailEnd/>
          </a:ln>
        </p:spPr>
        <p:txBody>
          <a:bodyPr wrap="square">
            <a:spAutoFit/>
          </a:bodyPr>
          <a:lstStyle/>
          <a:p>
            <a:r>
              <a:rPr lang="en-US" altLang="zh-CN" sz="1600" dirty="0" smtClean="0">
                <a:solidFill>
                  <a:srgbClr val="0070C0"/>
                </a:solidFill>
                <a:latin typeface="+mj-lt"/>
                <a:ea typeface="+mj-ea"/>
              </a:rPr>
              <a:t>Chinese dependency ratio in 2010 was 38.2%, and it is on the rise.</a:t>
            </a:r>
          </a:p>
          <a:p>
            <a:r>
              <a:rPr lang="en-US" altLang="zh-CN" sz="1600" dirty="0" smtClean="0">
                <a:solidFill>
                  <a:srgbClr val="0070C0"/>
                </a:solidFill>
                <a:latin typeface="+mj-lt"/>
                <a:ea typeface="+mj-ea"/>
              </a:rPr>
              <a:t>According to estimation, it will reach 87.6% in 2050.</a:t>
            </a:r>
          </a:p>
          <a:p>
            <a:endParaRPr lang="en-US" altLang="zh-CN" sz="1600" dirty="0" smtClean="0">
              <a:solidFill>
                <a:srgbClr val="0070C0"/>
              </a:solidFill>
              <a:latin typeface="+mj-lt"/>
              <a:ea typeface="+mj-ea"/>
            </a:endParaRPr>
          </a:p>
          <a:p>
            <a:r>
              <a:rPr lang="en-US" altLang="zh-CN" sz="1600" b="0" dirty="0" smtClean="0">
                <a:solidFill>
                  <a:srgbClr val="0070C0"/>
                </a:solidFill>
                <a:latin typeface="+mj-lt"/>
                <a:ea typeface="+mj-ea"/>
              </a:rPr>
              <a:t>2010</a:t>
            </a:r>
            <a:r>
              <a:rPr lang="zh-CN" altLang="en-US" sz="1600" b="0" dirty="0" smtClean="0">
                <a:solidFill>
                  <a:srgbClr val="0070C0"/>
                </a:solidFill>
                <a:latin typeface="+mj-lt"/>
                <a:ea typeface="+mj-ea"/>
              </a:rPr>
              <a:t>年，中国人口抚养比为</a:t>
            </a:r>
            <a:r>
              <a:rPr lang="en-US" altLang="zh-CN" sz="1600" b="0" dirty="0" smtClean="0">
                <a:solidFill>
                  <a:srgbClr val="0070C0"/>
                </a:solidFill>
                <a:latin typeface="+mj-lt"/>
                <a:ea typeface="+mj-ea"/>
              </a:rPr>
              <a:t>38.2%</a:t>
            </a:r>
            <a:r>
              <a:rPr lang="zh-CN" altLang="en-US" sz="1600" b="0" dirty="0" smtClean="0">
                <a:solidFill>
                  <a:srgbClr val="0070C0"/>
                </a:solidFill>
                <a:latin typeface="+mj-lt"/>
                <a:ea typeface="+mj-ea"/>
              </a:rPr>
              <a:t>，并呈持续上升趋势。</a:t>
            </a:r>
            <a:r>
              <a:rPr lang="en-US" altLang="zh-CN" sz="1600" b="0" dirty="0" smtClean="0">
                <a:solidFill>
                  <a:srgbClr val="0070C0"/>
                </a:solidFill>
                <a:latin typeface="+mj-lt"/>
                <a:ea typeface="+mj-ea"/>
              </a:rPr>
              <a:t>2050</a:t>
            </a:r>
            <a:r>
              <a:rPr lang="zh-CN" altLang="en-US" sz="1600" b="0" dirty="0" smtClean="0">
                <a:solidFill>
                  <a:srgbClr val="0070C0"/>
                </a:solidFill>
                <a:latin typeface="+mj-lt"/>
                <a:ea typeface="+mj-ea"/>
              </a:rPr>
              <a:t>年，预计上升至</a:t>
            </a:r>
            <a:r>
              <a:rPr lang="en-US" altLang="zh-CN" sz="1600" b="0" dirty="0" smtClean="0">
                <a:solidFill>
                  <a:srgbClr val="0070C0"/>
                </a:solidFill>
                <a:latin typeface="+mj-lt"/>
                <a:ea typeface="+mj-ea"/>
              </a:rPr>
              <a:t>87.6%</a:t>
            </a:r>
          </a:p>
          <a:p>
            <a:endParaRPr lang="en-US" altLang="zh-CN" sz="1600" dirty="0" smtClean="0">
              <a:solidFill>
                <a:srgbClr val="0070C0"/>
              </a:solidFill>
              <a:latin typeface="+mj-lt"/>
              <a:ea typeface="+mj-ea"/>
            </a:endParaRPr>
          </a:p>
        </p:txBody>
      </p:sp>
      <p:sp>
        <p:nvSpPr>
          <p:cNvPr id="15" name="TextBox 14"/>
          <p:cNvSpPr txBox="1">
            <a:spLocks noChangeArrowheads="1"/>
          </p:cNvSpPr>
          <p:nvPr>
            <p:custDataLst>
              <p:tags r:id="rId5"/>
            </p:custDataLst>
          </p:nvPr>
        </p:nvSpPr>
        <p:spPr bwMode="auto">
          <a:xfrm>
            <a:off x="914940" y="5445224"/>
            <a:ext cx="3323492" cy="461665"/>
          </a:xfrm>
          <a:prstGeom prst="rect">
            <a:avLst/>
          </a:prstGeom>
          <a:noFill/>
          <a:ln w="9525">
            <a:noFill/>
            <a:miter lim="800000"/>
            <a:headEnd/>
            <a:tailEnd/>
          </a:ln>
        </p:spPr>
        <p:txBody>
          <a:bodyPr>
            <a:spAutoFit/>
          </a:bodyPr>
          <a:lstStyle/>
          <a:p>
            <a:r>
              <a:rPr lang="en-US" altLang="zh-CN" sz="1200" b="0" i="1" dirty="0" smtClean="0">
                <a:solidFill>
                  <a:schemeClr val="bg1">
                    <a:lumMod val="65000"/>
                  </a:schemeClr>
                </a:solidFill>
                <a:latin typeface="+mj-lt"/>
              </a:rPr>
              <a:t>SOURCE: World Bank</a:t>
            </a:r>
          </a:p>
          <a:p>
            <a:r>
              <a:rPr lang="zh-CN" altLang="en-US" sz="1200" b="0" i="1" dirty="0" smtClean="0">
                <a:solidFill>
                  <a:schemeClr val="bg1">
                    <a:lumMod val="65000"/>
                  </a:schemeClr>
                </a:solidFill>
                <a:latin typeface="+mj-lt"/>
              </a:rPr>
              <a:t>数据来源：世界银行</a:t>
            </a:r>
            <a:endParaRPr lang="en-US" altLang="zh-CN" sz="1200" b="0" i="1" dirty="0" smtClean="0">
              <a:solidFill>
                <a:schemeClr val="bg1">
                  <a:lumMod val="65000"/>
                </a:schemeClr>
              </a:solidFill>
              <a:latin typeface="+mj-lt"/>
            </a:endParaRPr>
          </a:p>
        </p:txBody>
      </p:sp>
      <p:graphicFrame>
        <p:nvGraphicFramePr>
          <p:cNvPr id="28" name="对象 27"/>
          <p:cNvGraphicFramePr>
            <a:graphicFrameLocks noChangeAspect="1"/>
          </p:cNvGraphicFramePr>
          <p:nvPr/>
        </p:nvGraphicFramePr>
        <p:xfrm>
          <a:off x="987424" y="1700214"/>
          <a:ext cx="4038600" cy="3562350"/>
        </p:xfrm>
        <a:graphic>
          <a:graphicData uri="http://schemas.openxmlformats.org/presentationml/2006/ole">
            <p:oleObj spid="_x0000_s99331" name="图表" r:id="rId14" imgW="4038600" imgH="3562350" progId="MSGraph.Chart.8">
              <p:embed followColorScheme="full"/>
            </p:oleObj>
          </a:graphicData>
        </a:graphic>
      </p:graphicFrame>
      <p:sp>
        <p:nvSpPr>
          <p:cNvPr id="30" name="矩形 29"/>
          <p:cNvSpPr/>
          <p:nvPr>
            <p:custDataLst>
              <p:tags r:id="rId6"/>
            </p:custDataLst>
          </p:nvPr>
        </p:nvSpPr>
        <p:spPr bwMode="auto">
          <a:xfrm>
            <a:off x="3698875" y="5249863"/>
            <a:ext cx="520700" cy="274637"/>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a:fld id="{BC3092C2-FCC8-456A-9BA2-ED34DFF35828}" type="datetime'''2''''0''''''''''''5''''''''''''''''''''''''''0'''''''">
              <a:rPr kumimoji="0" lang="en-US" altLang="zh-CN" b="0" strike="noStrike" cap="none" normalizeH="0" smtClean="0">
                <a:ln>
                  <a:noFill/>
                </a:ln>
                <a:solidFill>
                  <a:schemeClr val="tx1"/>
                </a:solidFill>
                <a:effectLst/>
                <a:latin typeface="Arial"/>
                <a:ea typeface="宋体"/>
                <a:sym typeface="Arial"/>
              </a:rPr>
              <a:pPr algn="ctr"/>
              <a:t>2050</a:t>
            </a:fld>
            <a:endParaRPr kumimoji="0" lang="en-US" altLang="zh-CN" b="0" strike="noStrike" cap="none" normalizeH="0" smtClean="0">
              <a:ln>
                <a:noFill/>
              </a:ln>
              <a:solidFill>
                <a:schemeClr val="tx1"/>
              </a:solidFill>
              <a:effectLst/>
              <a:latin typeface="Arial"/>
              <a:ea typeface="宋体"/>
              <a:sym typeface="Arial"/>
            </a:endParaRPr>
          </a:p>
        </p:txBody>
      </p:sp>
      <p:sp>
        <p:nvSpPr>
          <p:cNvPr id="33" name="矩形 32"/>
          <p:cNvSpPr/>
          <p:nvPr>
            <p:custDataLst>
              <p:tags r:id="rId7"/>
            </p:custDataLst>
          </p:nvPr>
        </p:nvSpPr>
        <p:spPr bwMode="auto">
          <a:xfrm>
            <a:off x="3603625" y="1495425"/>
            <a:ext cx="711200" cy="274637"/>
          </a:xfrm>
          <a:prstGeom prst="rect">
            <a:avLst/>
          </a:prstGeom>
          <a:noFill/>
          <a:ln w="9525" cap="flat" cmpd="sng" algn="ctr">
            <a:noFill/>
            <a:prstDash val="solid"/>
            <a:round/>
            <a:headEnd type="none" w="med" len="med"/>
            <a:tailEnd type="none" w="med" len="med"/>
          </a:ln>
          <a:effectLst/>
        </p:spPr>
        <p:txBody>
          <a:bodyPr vert="horz" wrap="none" lIns="31750" tIns="0" rIns="31750" bIns="0" numCol="1" rtlCol="0" anchor="b" anchorCtr="0" compatLnSpc="1">
            <a:prstTxWarp prst="textNoShape">
              <a:avLst/>
            </a:prstTxWarp>
            <a:noAutofit/>
          </a:bodyPr>
          <a:lstStyle/>
          <a:p>
            <a:pPr algn="ctr"/>
            <a:fld id="{BAC61D3F-95D2-45A6-8DA7-262E61561ABF}" type="datetime'''''''''8''''''''''''''7''''.''''''''''6''%'''''''''''''">
              <a:rPr kumimoji="0" lang="en-US" altLang="zh-CN" b="0" strike="noStrike" cap="none" normalizeH="0" smtClean="0">
                <a:ln>
                  <a:noFill/>
                </a:ln>
                <a:solidFill>
                  <a:schemeClr val="tx1"/>
                </a:solidFill>
                <a:effectLst/>
                <a:latin typeface="Arial"/>
                <a:ea typeface="宋体"/>
                <a:sym typeface="Arial"/>
              </a:rPr>
              <a:pPr algn="ctr"/>
              <a:t>87.6%</a:t>
            </a:fld>
            <a:endParaRPr kumimoji="0" lang="en-US" altLang="zh-CN" b="0" strike="noStrike" cap="none" normalizeH="0" dirty="0" smtClean="0">
              <a:ln>
                <a:noFill/>
              </a:ln>
              <a:solidFill>
                <a:schemeClr val="tx1"/>
              </a:solidFill>
              <a:effectLst/>
              <a:latin typeface="Arial"/>
              <a:ea typeface="宋体"/>
              <a:sym typeface="Arial"/>
            </a:endParaRPr>
          </a:p>
        </p:txBody>
      </p:sp>
      <p:sp>
        <p:nvSpPr>
          <p:cNvPr id="29" name="矩形 28"/>
          <p:cNvSpPr/>
          <p:nvPr>
            <p:custDataLst>
              <p:tags r:id="rId8"/>
            </p:custDataLst>
          </p:nvPr>
        </p:nvSpPr>
        <p:spPr bwMode="auto">
          <a:xfrm>
            <a:off x="1808162" y="5249863"/>
            <a:ext cx="463550" cy="244475"/>
          </a:xfrm>
          <a:prstGeom prst="rect">
            <a:avLst/>
          </a:prstGeom>
          <a:no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a:fld id="{9B40C33A-7133-4FC4-9739-245E144E1ED3}" type="datetime'''''''''''''''''''''''''''''''''2''''01''''0'''''''">
              <a:rPr kumimoji="0" lang="en-US" altLang="zh-CN" sz="1600" b="0" strike="noStrike" cap="none" normalizeH="0" smtClean="0">
                <a:ln>
                  <a:noFill/>
                </a:ln>
                <a:solidFill>
                  <a:schemeClr val="tx1"/>
                </a:solidFill>
                <a:effectLst/>
                <a:latin typeface="Arial"/>
                <a:ea typeface="宋体"/>
                <a:sym typeface="Arial"/>
              </a:rPr>
              <a:pPr algn="ctr"/>
              <a:t>2010</a:t>
            </a:fld>
            <a:endParaRPr kumimoji="0" lang="en-US" altLang="zh-CN" sz="1600" b="0" strike="noStrike" cap="none" normalizeH="0" dirty="0" smtClean="0">
              <a:ln>
                <a:noFill/>
              </a:ln>
              <a:solidFill>
                <a:schemeClr val="tx1"/>
              </a:solidFill>
              <a:effectLst/>
              <a:latin typeface="Arial"/>
              <a:ea typeface="宋体"/>
              <a:sym typeface="Arial"/>
            </a:endParaRPr>
          </a:p>
        </p:txBody>
      </p:sp>
      <p:sp>
        <p:nvSpPr>
          <p:cNvPr id="37" name="矩形 36"/>
          <p:cNvSpPr/>
          <p:nvPr>
            <p:custDataLst>
              <p:tags r:id="rId9"/>
            </p:custDataLst>
          </p:nvPr>
        </p:nvSpPr>
        <p:spPr bwMode="auto">
          <a:xfrm>
            <a:off x="1684337" y="3390900"/>
            <a:ext cx="711200" cy="274637"/>
          </a:xfrm>
          <a:prstGeom prst="rect">
            <a:avLst/>
          </a:prstGeom>
          <a:noFill/>
          <a:ln w="9525" cap="flat" cmpd="sng" algn="ctr">
            <a:noFill/>
            <a:prstDash val="solid"/>
            <a:round/>
            <a:headEnd type="none" w="med" len="med"/>
            <a:tailEnd type="none" w="med" len="med"/>
          </a:ln>
          <a:effectLst/>
        </p:spPr>
        <p:txBody>
          <a:bodyPr vert="horz" wrap="none" lIns="31750" tIns="0" rIns="31750" bIns="0" numCol="1" rtlCol="0" anchor="b" anchorCtr="0" compatLnSpc="1">
            <a:prstTxWarp prst="textNoShape">
              <a:avLst/>
            </a:prstTxWarp>
            <a:noAutofit/>
          </a:bodyPr>
          <a:lstStyle/>
          <a:p>
            <a:pPr algn="ctr"/>
            <a:fld id="{F1642381-EFCA-4CEC-B90F-D1C8A1CD7703}" type="datetime'''''''''''3''''8''''''.''''''''''''2''''''''%'''''''''''''''">
              <a:rPr kumimoji="0" lang="en-US" altLang="zh-CN" b="0" strike="noStrike" cap="none" normalizeH="0" smtClean="0">
                <a:ln>
                  <a:noFill/>
                </a:ln>
                <a:solidFill>
                  <a:schemeClr val="tx1"/>
                </a:solidFill>
                <a:effectLst/>
                <a:latin typeface="Arial"/>
                <a:ea typeface="宋体"/>
                <a:sym typeface="Arial"/>
              </a:rPr>
              <a:pPr algn="ctr"/>
              <a:t>38.2%</a:t>
            </a:fld>
            <a:endParaRPr kumimoji="0" lang="en-US" altLang="zh-CN" b="0" strike="noStrike" cap="none" normalizeH="0" dirty="0" smtClean="0">
              <a:ln>
                <a:noFill/>
              </a:ln>
              <a:solidFill>
                <a:schemeClr val="tx1"/>
              </a:solidFill>
              <a:effectLst/>
              <a:latin typeface="Arial"/>
              <a:ea typeface="宋体"/>
              <a:sym typeface="Arial"/>
            </a:endParaRPr>
          </a:p>
        </p:txBody>
      </p:sp>
      <p:cxnSp>
        <p:nvCxnSpPr>
          <p:cNvPr id="49180" name="直接箭头连接符 29"/>
          <p:cNvCxnSpPr>
            <a:cxnSpLocks noChangeShapeType="1"/>
          </p:cNvCxnSpPr>
          <p:nvPr>
            <p:custDataLst>
              <p:tags r:id="rId10"/>
            </p:custDataLst>
          </p:nvPr>
        </p:nvCxnSpPr>
        <p:spPr bwMode="auto">
          <a:xfrm rot="5400000" flipH="1" flipV="1">
            <a:off x="2147812" y="2451014"/>
            <a:ext cx="792364" cy="731412"/>
          </a:xfrm>
          <a:prstGeom prst="straightConnector1">
            <a:avLst/>
          </a:prstGeom>
          <a:noFill/>
          <a:ln w="63500" algn="ctr">
            <a:solidFill>
              <a:srgbClr val="FF0000"/>
            </a:solidFill>
            <a:round/>
            <a:headEnd/>
            <a:tailEnd type="arrow" w="med" len="med"/>
          </a:ln>
        </p:spPr>
      </p:cxnSp>
      <p:sp>
        <p:nvSpPr>
          <p:cNvPr id="14" name="矩形 13"/>
          <p:cNvSpPr/>
          <p:nvPr/>
        </p:nvSpPr>
        <p:spPr>
          <a:xfrm>
            <a:off x="611560" y="5805264"/>
            <a:ext cx="8172400" cy="461665"/>
          </a:xfrm>
          <a:prstGeom prst="rect">
            <a:avLst/>
          </a:prstGeom>
        </p:spPr>
        <p:txBody>
          <a:bodyPr wrap="square">
            <a:spAutoFit/>
          </a:bodyPr>
          <a:lstStyle/>
          <a:p>
            <a:r>
              <a:rPr lang="en-US" altLang="zh-CN" sz="1200" dirty="0" smtClean="0">
                <a:solidFill>
                  <a:srgbClr val="0070C0"/>
                </a:solidFill>
                <a:ea typeface="黑体" pitchFamily="49" charset="-122"/>
              </a:rPr>
              <a:t>*Dependency ratio=(number of non-working age population) ÷ (number of working age population) ×100%</a:t>
            </a:r>
          </a:p>
          <a:p>
            <a:r>
              <a:rPr lang="zh-CN" altLang="en-US" sz="1200" dirty="0" smtClean="0">
                <a:solidFill>
                  <a:srgbClr val="0070C0"/>
                </a:solidFill>
                <a:ea typeface="黑体" pitchFamily="49" charset="-122"/>
              </a:rPr>
              <a:t>*人口抚养比</a:t>
            </a:r>
            <a:r>
              <a:rPr lang="en-US" altLang="zh-CN" sz="1200" dirty="0" smtClean="0">
                <a:solidFill>
                  <a:srgbClr val="0070C0"/>
                </a:solidFill>
                <a:ea typeface="黑体" pitchFamily="49" charset="-122"/>
              </a:rPr>
              <a:t>=</a:t>
            </a:r>
            <a:r>
              <a:rPr lang="zh-CN" altLang="en-US" sz="1200" dirty="0" smtClean="0">
                <a:solidFill>
                  <a:srgbClr val="0070C0"/>
                </a:solidFill>
                <a:ea typeface="黑体" pitchFamily="49" charset="-122"/>
              </a:rPr>
              <a:t>（非劳动年龄人口</a:t>
            </a:r>
            <a:r>
              <a:rPr lang="en-US" altLang="zh-CN" sz="1200" dirty="0" smtClean="0">
                <a:solidFill>
                  <a:srgbClr val="0070C0"/>
                </a:solidFill>
                <a:ea typeface="黑体" pitchFamily="49" charset="-122"/>
              </a:rPr>
              <a:t>÷ </a:t>
            </a:r>
            <a:r>
              <a:rPr lang="zh-CN" altLang="en-US" sz="1200" dirty="0" smtClean="0">
                <a:solidFill>
                  <a:srgbClr val="0070C0"/>
                </a:solidFill>
                <a:ea typeface="黑体" pitchFamily="49" charset="-122"/>
              </a:rPr>
              <a:t>劳动年龄人口）</a:t>
            </a:r>
            <a:r>
              <a:rPr lang="en-US" altLang="zh-CN" sz="1200" dirty="0" smtClean="0">
                <a:solidFill>
                  <a:srgbClr val="0070C0"/>
                </a:solidFill>
                <a:ea typeface="黑体" pitchFamily="49" charset="-122"/>
              </a:rPr>
              <a:t> ×100%</a:t>
            </a:r>
          </a:p>
        </p:txBody>
      </p:sp>
      <p:sp>
        <p:nvSpPr>
          <p:cNvPr id="16" name="灯片编号占位符 15"/>
          <p:cNvSpPr>
            <a:spLocks noGrp="1"/>
          </p:cNvSpPr>
          <p:nvPr>
            <p:ph type="sldNum" sz="quarter" idx="12"/>
          </p:nvPr>
        </p:nvSpPr>
        <p:spPr/>
        <p:txBody>
          <a:bodyPr/>
          <a:lstStyle/>
          <a:p>
            <a:pPr>
              <a:defRPr/>
            </a:pPr>
            <a:fld id="{35512829-E309-4BB7-85C5-4D22035F2CEA}" type="slidenum">
              <a:rPr lang="zh-CN" altLang="en-US" smtClean="0"/>
              <a:pPr>
                <a:defRPr/>
              </a:pPr>
              <a:t>23</a:t>
            </a:fld>
            <a:endParaRPr lang="en-US" sz="1400">
              <a:solidFill>
                <a:schemeClr val="bg1"/>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1"/>
          <p:cNvSpPr>
            <a:spLocks noChangeArrowheads="1"/>
          </p:cNvSpPr>
          <p:nvPr/>
        </p:nvSpPr>
        <p:spPr bwMode="auto">
          <a:xfrm>
            <a:off x="666219" y="418877"/>
            <a:ext cx="8370277" cy="777875"/>
          </a:xfrm>
          <a:prstGeom prst="rect">
            <a:avLst/>
          </a:prstGeom>
          <a:noFill/>
          <a:ln w="9525">
            <a:noFill/>
            <a:miter lim="800000"/>
            <a:headEnd/>
            <a:tailEnd/>
          </a:ln>
        </p:spPr>
        <p:txBody>
          <a:bodyPr anchor="ctr"/>
          <a:lstStyle/>
          <a:p>
            <a:pPr algn="r"/>
            <a:r>
              <a:rPr lang="en-US" altLang="zh-CN" sz="2400" dirty="0" smtClean="0">
                <a:solidFill>
                  <a:srgbClr val="0066CC"/>
                </a:solidFill>
                <a:latin typeface="+mj-lt"/>
                <a:ea typeface="黑体" pitchFamily="49" charset="-122"/>
                <a:sym typeface="Arial" charset="0"/>
              </a:rPr>
              <a:t>How much can Chinese citizens</a:t>
            </a:r>
          </a:p>
          <a:p>
            <a:pPr algn="r"/>
            <a:r>
              <a:rPr lang="en-US" altLang="zh-CN" sz="2400" dirty="0" smtClean="0">
                <a:solidFill>
                  <a:srgbClr val="0066CC"/>
                </a:solidFill>
                <a:latin typeface="+mj-lt"/>
                <a:ea typeface="黑体" pitchFamily="49" charset="-122"/>
                <a:sym typeface="Arial" charset="0"/>
              </a:rPr>
              <a:t> get after retirement?</a:t>
            </a:r>
          </a:p>
          <a:p>
            <a:pPr algn="r"/>
            <a:r>
              <a:rPr lang="zh-CN" altLang="en-US" sz="2400" dirty="0" smtClean="0">
                <a:solidFill>
                  <a:srgbClr val="0066CC"/>
                </a:solidFill>
                <a:latin typeface="黑体" pitchFamily="49" charset="-122"/>
                <a:ea typeface="黑体" pitchFamily="49" charset="-122"/>
                <a:sym typeface="Arial" charset="0"/>
              </a:rPr>
              <a:t>中国居民能有多少退休收入？</a:t>
            </a:r>
            <a:endParaRPr lang="en-US" altLang="zh-CN" sz="2400" dirty="0" smtClean="0">
              <a:solidFill>
                <a:srgbClr val="0066CC"/>
              </a:solidFill>
              <a:latin typeface="黑体" pitchFamily="49" charset="-122"/>
              <a:ea typeface="黑体" pitchFamily="49" charset="-122"/>
              <a:sym typeface="Arial" charset="0"/>
            </a:endParaRPr>
          </a:p>
          <a:p>
            <a:pPr algn="r"/>
            <a:endParaRPr lang="en-US" altLang="zh-CN" sz="2400" dirty="0">
              <a:solidFill>
                <a:srgbClr val="0066CC"/>
              </a:solidFill>
              <a:latin typeface="+mj-lt"/>
              <a:ea typeface="黑体" pitchFamily="49" charset="-122"/>
              <a:sym typeface="Arial" charset="0"/>
            </a:endParaRPr>
          </a:p>
        </p:txBody>
      </p:sp>
      <p:pic>
        <p:nvPicPr>
          <p:cNvPr id="50189" name="图片 6" descr="钱袋.jpg"/>
          <p:cNvPicPr>
            <a:picLocks noChangeAspect="1"/>
          </p:cNvPicPr>
          <p:nvPr/>
        </p:nvPicPr>
        <p:blipFill>
          <a:blip r:embed="rId3" cstate="email"/>
          <a:srcRect/>
          <a:stretch>
            <a:fillRect/>
          </a:stretch>
        </p:blipFill>
        <p:spPr bwMode="auto">
          <a:xfrm>
            <a:off x="6444208" y="1484784"/>
            <a:ext cx="1584176" cy="2371664"/>
          </a:xfrm>
          <a:prstGeom prst="rect">
            <a:avLst/>
          </a:prstGeom>
          <a:noFill/>
          <a:ln w="9525">
            <a:noFill/>
            <a:miter lim="800000"/>
            <a:headEnd/>
            <a:tailEnd/>
          </a:ln>
        </p:spPr>
      </p:pic>
      <p:grpSp>
        <p:nvGrpSpPr>
          <p:cNvPr id="3" name="组合 15"/>
          <p:cNvGrpSpPr>
            <a:grpSpLocks/>
          </p:cNvGrpSpPr>
          <p:nvPr/>
        </p:nvGrpSpPr>
        <p:grpSpPr bwMode="auto">
          <a:xfrm>
            <a:off x="316523" y="1195388"/>
            <a:ext cx="5083420" cy="4970462"/>
            <a:chOff x="342888" y="1195977"/>
            <a:chExt cx="5506784" cy="4970277"/>
          </a:xfrm>
        </p:grpSpPr>
        <p:pic>
          <p:nvPicPr>
            <p:cNvPr id="50183" name="Picture 12" descr="G:\Corporate Communication\2013\10th Anniversary\Press Event\Presentation Deck\pics\图片修改\图片修改\image001.jpg"/>
            <p:cNvPicPr>
              <a:picLocks noChangeAspect="1" noChangeArrowheads="1"/>
            </p:cNvPicPr>
            <p:nvPr/>
          </p:nvPicPr>
          <p:blipFill>
            <a:blip r:embed="rId4"/>
            <a:srcRect/>
            <a:stretch>
              <a:fillRect/>
            </a:stretch>
          </p:blipFill>
          <p:spPr bwMode="auto">
            <a:xfrm>
              <a:off x="342888" y="1195977"/>
              <a:ext cx="5506784" cy="4970277"/>
            </a:xfrm>
            <a:prstGeom prst="rect">
              <a:avLst/>
            </a:prstGeom>
            <a:noFill/>
            <a:ln w="9525">
              <a:noFill/>
              <a:miter lim="800000"/>
              <a:headEnd/>
              <a:tailEnd/>
            </a:ln>
          </p:spPr>
        </p:pic>
        <p:sp>
          <p:nvSpPr>
            <p:cNvPr id="50184" name="TextBox 10"/>
            <p:cNvSpPr txBox="1">
              <a:spLocks noChangeArrowheads="1"/>
            </p:cNvSpPr>
            <p:nvPr/>
          </p:nvSpPr>
          <p:spPr bwMode="auto">
            <a:xfrm>
              <a:off x="2300603" y="2277421"/>
              <a:ext cx="1500892" cy="584753"/>
            </a:xfrm>
            <a:prstGeom prst="rect">
              <a:avLst/>
            </a:prstGeom>
            <a:noFill/>
            <a:ln w="9525">
              <a:noFill/>
              <a:miter lim="800000"/>
              <a:headEnd/>
              <a:tailEnd/>
            </a:ln>
          </p:spPr>
          <p:txBody>
            <a:bodyPr wrap="square">
              <a:spAutoFit/>
            </a:bodyPr>
            <a:lstStyle/>
            <a:p>
              <a:pPr algn="ctr"/>
              <a:r>
                <a:rPr lang="en-US" altLang="zh-CN" sz="1600" dirty="0" smtClean="0">
                  <a:solidFill>
                    <a:srgbClr val="0070C0"/>
                  </a:solidFill>
                  <a:latin typeface="+mj-lt"/>
                  <a:ea typeface="黑体" pitchFamily="49" charset="-122"/>
                </a:rPr>
                <a:t>Government</a:t>
              </a:r>
            </a:p>
            <a:p>
              <a:pPr algn="ctr"/>
              <a:r>
                <a:rPr lang="zh-CN" altLang="en-US" sz="1600" dirty="0" smtClean="0">
                  <a:solidFill>
                    <a:srgbClr val="0070C0"/>
                  </a:solidFill>
                  <a:latin typeface="+mj-lt"/>
                  <a:ea typeface="黑体" pitchFamily="49" charset="-122"/>
                </a:rPr>
                <a:t>政府</a:t>
              </a:r>
              <a:endParaRPr lang="zh-CN" altLang="en-US" sz="1600" dirty="0">
                <a:solidFill>
                  <a:srgbClr val="0070C0"/>
                </a:solidFill>
                <a:latin typeface="+mj-lt"/>
                <a:ea typeface="黑体" pitchFamily="49" charset="-122"/>
              </a:endParaRPr>
            </a:p>
          </p:txBody>
        </p:sp>
        <p:sp>
          <p:nvSpPr>
            <p:cNvPr id="50185" name="TextBox 12"/>
            <p:cNvSpPr txBox="1">
              <a:spLocks noChangeArrowheads="1"/>
            </p:cNvSpPr>
            <p:nvPr/>
          </p:nvSpPr>
          <p:spPr bwMode="auto">
            <a:xfrm>
              <a:off x="775086" y="5301858"/>
              <a:ext cx="1368627" cy="584753"/>
            </a:xfrm>
            <a:prstGeom prst="rect">
              <a:avLst/>
            </a:prstGeom>
            <a:noFill/>
            <a:ln w="9525">
              <a:noFill/>
              <a:miter lim="800000"/>
              <a:headEnd/>
              <a:tailEnd/>
            </a:ln>
          </p:spPr>
          <p:txBody>
            <a:bodyPr>
              <a:spAutoFit/>
            </a:bodyPr>
            <a:lstStyle/>
            <a:p>
              <a:pPr algn="ctr"/>
              <a:r>
                <a:rPr lang="en-US" altLang="zh-CN" sz="1600" dirty="0" smtClean="0">
                  <a:solidFill>
                    <a:srgbClr val="0070C0"/>
                  </a:solidFill>
                  <a:latin typeface="+mj-lt"/>
                  <a:ea typeface="黑体" pitchFamily="49" charset="-122"/>
                </a:rPr>
                <a:t>Employer</a:t>
              </a:r>
            </a:p>
            <a:p>
              <a:pPr algn="ctr"/>
              <a:r>
                <a:rPr lang="zh-CN" altLang="en-US" sz="1600" dirty="0" smtClean="0">
                  <a:solidFill>
                    <a:srgbClr val="0070C0"/>
                  </a:solidFill>
                  <a:latin typeface="+mj-lt"/>
                  <a:ea typeface="黑体" pitchFamily="49" charset="-122"/>
                </a:rPr>
                <a:t>企业</a:t>
              </a:r>
              <a:endParaRPr lang="zh-CN" altLang="en-US" sz="1600" dirty="0">
                <a:solidFill>
                  <a:srgbClr val="0070C0"/>
                </a:solidFill>
                <a:latin typeface="+mj-lt"/>
                <a:ea typeface="黑体" pitchFamily="49" charset="-122"/>
              </a:endParaRPr>
            </a:p>
          </p:txBody>
        </p:sp>
        <p:sp>
          <p:nvSpPr>
            <p:cNvPr id="50186" name="TextBox 13"/>
            <p:cNvSpPr txBox="1">
              <a:spLocks noChangeArrowheads="1"/>
            </p:cNvSpPr>
            <p:nvPr/>
          </p:nvSpPr>
          <p:spPr bwMode="auto">
            <a:xfrm>
              <a:off x="3944538" y="5301858"/>
              <a:ext cx="1368627" cy="584753"/>
            </a:xfrm>
            <a:prstGeom prst="rect">
              <a:avLst/>
            </a:prstGeom>
            <a:noFill/>
            <a:ln w="9525">
              <a:noFill/>
              <a:miter lim="800000"/>
              <a:headEnd/>
              <a:tailEnd/>
            </a:ln>
          </p:spPr>
          <p:txBody>
            <a:bodyPr>
              <a:spAutoFit/>
            </a:bodyPr>
            <a:lstStyle/>
            <a:p>
              <a:pPr algn="ctr"/>
              <a:r>
                <a:rPr lang="en-US" altLang="zh-CN" sz="1600" dirty="0" smtClean="0">
                  <a:solidFill>
                    <a:srgbClr val="0070C0"/>
                  </a:solidFill>
                  <a:latin typeface="+mj-lt"/>
                  <a:ea typeface="黑体" pitchFamily="49" charset="-122"/>
                </a:rPr>
                <a:t>Individual</a:t>
              </a:r>
            </a:p>
            <a:p>
              <a:pPr algn="ctr"/>
              <a:r>
                <a:rPr lang="zh-CN" altLang="en-US" sz="1600" dirty="0" smtClean="0">
                  <a:solidFill>
                    <a:srgbClr val="0070C0"/>
                  </a:solidFill>
                  <a:latin typeface="+mj-lt"/>
                  <a:ea typeface="黑体" pitchFamily="49" charset="-122"/>
                </a:rPr>
                <a:t>个人</a:t>
              </a:r>
              <a:endParaRPr lang="zh-CN" altLang="en-US" sz="1600" dirty="0">
                <a:solidFill>
                  <a:srgbClr val="0070C0"/>
                </a:solidFill>
                <a:latin typeface="+mj-lt"/>
                <a:ea typeface="黑体" pitchFamily="49" charset="-122"/>
              </a:endParaRPr>
            </a:p>
          </p:txBody>
        </p:sp>
        <p:sp>
          <p:nvSpPr>
            <p:cNvPr id="50187" name="TextBox 14"/>
            <p:cNvSpPr txBox="1">
              <a:spLocks noChangeArrowheads="1"/>
            </p:cNvSpPr>
            <p:nvPr/>
          </p:nvSpPr>
          <p:spPr bwMode="auto">
            <a:xfrm>
              <a:off x="2474161" y="4365429"/>
              <a:ext cx="1152528" cy="954071"/>
            </a:xfrm>
            <a:prstGeom prst="rect">
              <a:avLst/>
            </a:prstGeom>
            <a:noFill/>
            <a:ln w="9525">
              <a:noFill/>
              <a:miter lim="800000"/>
              <a:headEnd/>
              <a:tailEnd/>
            </a:ln>
          </p:spPr>
          <p:txBody>
            <a:bodyPr>
              <a:spAutoFit/>
            </a:bodyPr>
            <a:lstStyle/>
            <a:p>
              <a:pPr algn="ctr"/>
              <a:r>
                <a:rPr lang="en-US" altLang="zh-CN" sz="1400" dirty="0" smtClean="0">
                  <a:latin typeface="+mj-lt"/>
                  <a:ea typeface="黑体" pitchFamily="49" charset="-122"/>
                </a:rPr>
                <a:t>Chinese citizens’ retirement income</a:t>
              </a:r>
              <a:endParaRPr lang="zh-CN" altLang="en-US" sz="1400" dirty="0">
                <a:latin typeface="+mj-lt"/>
                <a:ea typeface="黑体" pitchFamily="49" charset="-122"/>
              </a:endParaRPr>
            </a:p>
          </p:txBody>
        </p:sp>
      </p:grpSp>
      <p:sp>
        <p:nvSpPr>
          <p:cNvPr id="14" name="矩形 13"/>
          <p:cNvSpPr/>
          <p:nvPr/>
        </p:nvSpPr>
        <p:spPr>
          <a:xfrm>
            <a:off x="5580112" y="4005064"/>
            <a:ext cx="3312368" cy="1815882"/>
          </a:xfrm>
          <a:prstGeom prst="rect">
            <a:avLst/>
          </a:prstGeom>
        </p:spPr>
        <p:txBody>
          <a:bodyPr wrap="square">
            <a:spAutoFit/>
          </a:bodyPr>
          <a:lstStyle/>
          <a:p>
            <a:r>
              <a:rPr lang="en-US" altLang="zh-CN" sz="1600" dirty="0" smtClean="0">
                <a:latin typeface="+mj-lt"/>
                <a:ea typeface="+mj-ea"/>
              </a:rPr>
              <a:t>According to the suggestions by World Bank, retirement income should account for </a:t>
            </a:r>
            <a:r>
              <a:rPr lang="en-US" altLang="zh-CN" sz="1600" dirty="0" smtClean="0">
                <a:solidFill>
                  <a:srgbClr val="0070C0"/>
                </a:solidFill>
                <a:latin typeface="+mj-lt"/>
                <a:ea typeface="+mj-ea"/>
              </a:rPr>
              <a:t>70% </a:t>
            </a:r>
            <a:r>
              <a:rPr lang="en-US" altLang="zh-CN" sz="1600" dirty="0" smtClean="0">
                <a:latin typeface="+mj-lt"/>
                <a:ea typeface="+mj-ea"/>
              </a:rPr>
              <a:t>of the pre-retirement income.</a:t>
            </a:r>
          </a:p>
          <a:p>
            <a:endParaRPr lang="en-US" altLang="zh-CN" sz="1600" dirty="0" smtClean="0">
              <a:latin typeface="+mj-lt"/>
              <a:ea typeface="+mj-ea"/>
            </a:endParaRPr>
          </a:p>
          <a:p>
            <a:r>
              <a:rPr lang="zh-CN" altLang="en-US" sz="1600" b="0" dirty="0" smtClean="0">
                <a:latin typeface="+mj-lt"/>
                <a:ea typeface="+mj-ea"/>
              </a:rPr>
              <a:t>世界银行建议，一个人的养老收入至少要达到退休前收入的</a:t>
            </a:r>
            <a:r>
              <a:rPr lang="en-US" altLang="zh-CN" sz="1600" dirty="0" smtClean="0">
                <a:solidFill>
                  <a:srgbClr val="0070C0"/>
                </a:solidFill>
                <a:latin typeface="+mj-lt"/>
                <a:ea typeface="+mj-ea"/>
              </a:rPr>
              <a:t>70%</a:t>
            </a:r>
            <a:r>
              <a:rPr lang="zh-CN" altLang="en-US" sz="1600" dirty="0" smtClean="0">
                <a:latin typeface="+mj-lt"/>
                <a:ea typeface="+mj-ea"/>
              </a:rPr>
              <a:t>。</a:t>
            </a:r>
            <a:endParaRPr lang="zh-CN" altLang="en-US" sz="1600" dirty="0">
              <a:latin typeface="+mj-lt"/>
              <a:ea typeface="+mj-ea"/>
            </a:endParaRPr>
          </a:p>
        </p:txBody>
      </p:sp>
      <p:sp>
        <p:nvSpPr>
          <p:cNvPr id="12" name="灯片编号占位符 11"/>
          <p:cNvSpPr>
            <a:spLocks noGrp="1"/>
          </p:cNvSpPr>
          <p:nvPr>
            <p:ph type="sldNum" sz="quarter" idx="12"/>
          </p:nvPr>
        </p:nvSpPr>
        <p:spPr/>
        <p:txBody>
          <a:bodyPr/>
          <a:lstStyle/>
          <a:p>
            <a:pPr>
              <a:defRPr/>
            </a:pPr>
            <a:fld id="{35512829-E309-4BB7-85C5-4D22035F2CEA}" type="slidenum">
              <a:rPr lang="zh-CN" altLang="en-US" smtClean="0"/>
              <a:pPr>
                <a:defRPr/>
              </a:pPr>
              <a:t>24</a:t>
            </a:fld>
            <a:endParaRPr lang="en-US" sz="140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1+#ppt_w/2"/>
                                          </p:val>
                                        </p:tav>
                                        <p:tav tm="100000">
                                          <p:val>
                                            <p:strVal val="#ppt_x"/>
                                          </p:val>
                                        </p:tav>
                                      </p:tavLst>
                                    </p:anim>
                                    <p:anim calcmode="lin" valueType="num">
                                      <p:cBhvr additive="base">
                                        <p:cTn id="13" dur="500" fill="hold"/>
                                        <p:tgtEl>
                                          <p:spTgt spid="14"/>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50189"/>
                                        </p:tgtEl>
                                        <p:attrNameLst>
                                          <p:attrName>style.visibility</p:attrName>
                                        </p:attrNameLst>
                                      </p:cBhvr>
                                      <p:to>
                                        <p:strVal val="visible"/>
                                      </p:to>
                                    </p:set>
                                    <p:anim calcmode="lin" valueType="num">
                                      <p:cBhvr additive="base">
                                        <p:cTn id="16" dur="500" fill="hold"/>
                                        <p:tgtEl>
                                          <p:spTgt spid="50189"/>
                                        </p:tgtEl>
                                        <p:attrNameLst>
                                          <p:attrName>ppt_x</p:attrName>
                                        </p:attrNameLst>
                                      </p:cBhvr>
                                      <p:tavLst>
                                        <p:tav tm="0">
                                          <p:val>
                                            <p:strVal val="1+#ppt_w/2"/>
                                          </p:val>
                                        </p:tav>
                                        <p:tav tm="100000">
                                          <p:val>
                                            <p:strVal val="#ppt_x"/>
                                          </p:val>
                                        </p:tav>
                                      </p:tavLst>
                                    </p:anim>
                                    <p:anim calcmode="lin" valueType="num">
                                      <p:cBhvr additive="base">
                                        <p:cTn id="17" dur="500" fill="hold"/>
                                        <p:tgtEl>
                                          <p:spTgt spid="501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标题 1"/>
          <p:cNvSpPr>
            <a:spLocks noChangeArrowheads="1"/>
          </p:cNvSpPr>
          <p:nvPr/>
        </p:nvSpPr>
        <p:spPr bwMode="auto">
          <a:xfrm>
            <a:off x="666219" y="274861"/>
            <a:ext cx="8370277" cy="777875"/>
          </a:xfrm>
          <a:prstGeom prst="rect">
            <a:avLst/>
          </a:prstGeom>
          <a:noFill/>
          <a:ln w="9525">
            <a:noFill/>
            <a:miter lim="800000"/>
            <a:headEnd/>
            <a:tailEnd/>
          </a:ln>
        </p:spPr>
        <p:txBody>
          <a:bodyPr anchor="ctr"/>
          <a:lstStyle/>
          <a:p>
            <a:pPr algn="r"/>
            <a:r>
              <a:rPr lang="en-US" altLang="zh-CN" sz="2400" dirty="0" smtClean="0">
                <a:solidFill>
                  <a:srgbClr val="0070C0"/>
                </a:solidFill>
                <a:latin typeface="+mj-lt"/>
                <a:ea typeface="黑体" pitchFamily="49" charset="-122"/>
                <a:sym typeface="Arial" charset="0"/>
              </a:rPr>
              <a:t>Gap between the ideal and reality</a:t>
            </a:r>
          </a:p>
          <a:p>
            <a:pPr algn="r"/>
            <a:r>
              <a:rPr lang="zh-CN" altLang="en-US" sz="2400" dirty="0" smtClean="0">
                <a:solidFill>
                  <a:srgbClr val="0070C0"/>
                </a:solidFill>
                <a:latin typeface="+mj-lt"/>
                <a:ea typeface="黑体" pitchFamily="49" charset="-122"/>
                <a:sym typeface="Arial" charset="0"/>
              </a:rPr>
              <a:t>理想与现实有差距</a:t>
            </a:r>
          </a:p>
        </p:txBody>
      </p:sp>
      <p:grpSp>
        <p:nvGrpSpPr>
          <p:cNvPr id="2" name="组合 27"/>
          <p:cNvGrpSpPr>
            <a:grpSpLocks/>
          </p:cNvGrpSpPr>
          <p:nvPr/>
        </p:nvGrpSpPr>
        <p:grpSpPr bwMode="auto">
          <a:xfrm>
            <a:off x="3042138" y="3933826"/>
            <a:ext cx="2121877" cy="2232025"/>
            <a:chOff x="3308246" y="3561062"/>
            <a:chExt cx="2437117" cy="2605193"/>
          </a:xfrm>
        </p:grpSpPr>
        <p:pic>
          <p:nvPicPr>
            <p:cNvPr id="51209" name="Picture 13" descr="G:\Corporate Communication\2013\10th Anniversary\Press Event\Presentation Deck\pics\图片修改\图片修改\image002.jpg"/>
            <p:cNvPicPr>
              <a:picLocks noChangeAspect="1" noChangeArrowheads="1"/>
            </p:cNvPicPr>
            <p:nvPr/>
          </p:nvPicPr>
          <p:blipFill>
            <a:blip r:embed="rId3" cstate="email"/>
            <a:srcRect/>
            <a:stretch>
              <a:fillRect/>
            </a:stretch>
          </p:blipFill>
          <p:spPr bwMode="auto">
            <a:xfrm>
              <a:off x="3308246" y="3561062"/>
              <a:ext cx="2437117" cy="2605193"/>
            </a:xfrm>
            <a:prstGeom prst="rect">
              <a:avLst/>
            </a:prstGeom>
            <a:noFill/>
            <a:ln w="9525">
              <a:noFill/>
              <a:miter lim="800000"/>
              <a:headEnd/>
              <a:tailEnd/>
            </a:ln>
          </p:spPr>
        </p:pic>
        <p:sp>
          <p:nvSpPr>
            <p:cNvPr id="51210" name="TextBox 17"/>
            <p:cNvSpPr txBox="1">
              <a:spLocks noChangeArrowheads="1"/>
            </p:cNvSpPr>
            <p:nvPr/>
          </p:nvSpPr>
          <p:spPr bwMode="auto">
            <a:xfrm>
              <a:off x="3563027" y="4967947"/>
              <a:ext cx="1998603" cy="1113622"/>
            </a:xfrm>
            <a:prstGeom prst="rect">
              <a:avLst/>
            </a:prstGeom>
            <a:noFill/>
            <a:ln w="9525">
              <a:noFill/>
              <a:miter lim="800000"/>
              <a:headEnd/>
              <a:tailEnd/>
            </a:ln>
          </p:spPr>
          <p:txBody>
            <a:bodyPr wrap="square">
              <a:spAutoFit/>
            </a:bodyPr>
            <a:lstStyle/>
            <a:p>
              <a:pPr algn="ctr"/>
              <a:r>
                <a:rPr lang="en-US" altLang="zh-CN" sz="1400" dirty="0" smtClean="0">
                  <a:solidFill>
                    <a:srgbClr val="0070C0"/>
                  </a:solidFill>
                  <a:latin typeface="+mj-lt"/>
                  <a:ea typeface="黑体" pitchFamily="49" charset="-122"/>
                </a:rPr>
                <a:t>Employer</a:t>
              </a:r>
            </a:p>
            <a:p>
              <a:pPr algn="ctr"/>
              <a:r>
                <a:rPr lang="zh-CN" altLang="en-US" sz="1400" dirty="0" smtClean="0">
                  <a:solidFill>
                    <a:srgbClr val="0070C0"/>
                  </a:solidFill>
                  <a:latin typeface="+mj-lt"/>
                  <a:ea typeface="黑体" pitchFamily="49" charset="-122"/>
                </a:rPr>
                <a:t>企业</a:t>
              </a:r>
              <a:endParaRPr lang="en-US" altLang="zh-CN" sz="1400" dirty="0">
                <a:solidFill>
                  <a:srgbClr val="0070C0"/>
                </a:solidFill>
                <a:latin typeface="+mj-lt"/>
                <a:ea typeface="黑体" pitchFamily="49" charset="-122"/>
              </a:endParaRPr>
            </a:p>
            <a:p>
              <a:pPr algn="ctr"/>
              <a:r>
                <a:rPr lang="en-US" altLang="zh-CN" sz="1400" dirty="0" smtClean="0">
                  <a:solidFill>
                    <a:srgbClr val="FF0000"/>
                  </a:solidFill>
                  <a:latin typeface="+mj-lt"/>
                  <a:ea typeface="黑体" pitchFamily="49" charset="-122"/>
                </a:rPr>
                <a:t>Limited coverage</a:t>
              </a:r>
            </a:p>
            <a:p>
              <a:pPr algn="ctr"/>
              <a:r>
                <a:rPr lang="zh-CN" altLang="en-US" sz="1400" dirty="0" smtClean="0">
                  <a:solidFill>
                    <a:srgbClr val="FF0000"/>
                  </a:solidFill>
                  <a:latin typeface="+mj-lt"/>
                  <a:ea typeface="黑体" pitchFamily="49" charset="-122"/>
                </a:rPr>
                <a:t>覆盖面有限</a:t>
              </a:r>
              <a:endParaRPr lang="zh-CN" altLang="en-US" sz="1400" dirty="0">
                <a:solidFill>
                  <a:srgbClr val="FF0000"/>
                </a:solidFill>
                <a:latin typeface="+mj-lt"/>
                <a:ea typeface="黑体" pitchFamily="49" charset="-122"/>
              </a:endParaRPr>
            </a:p>
          </p:txBody>
        </p:sp>
      </p:grpSp>
      <p:grpSp>
        <p:nvGrpSpPr>
          <p:cNvPr id="3" name="组合 14"/>
          <p:cNvGrpSpPr/>
          <p:nvPr/>
        </p:nvGrpSpPr>
        <p:grpSpPr>
          <a:xfrm>
            <a:off x="5103935" y="1988840"/>
            <a:ext cx="3356497" cy="3313410"/>
            <a:chOff x="5529263" y="1555750"/>
            <a:chExt cx="3746500" cy="3746500"/>
          </a:xfrm>
        </p:grpSpPr>
        <p:grpSp>
          <p:nvGrpSpPr>
            <p:cNvPr id="4" name="组合 28"/>
            <p:cNvGrpSpPr>
              <a:grpSpLocks/>
            </p:cNvGrpSpPr>
            <p:nvPr/>
          </p:nvGrpSpPr>
          <p:grpSpPr bwMode="auto">
            <a:xfrm>
              <a:off x="5529263" y="1555750"/>
              <a:ext cx="3746500" cy="3746500"/>
              <a:chOff x="5529264" y="1556142"/>
              <a:chExt cx="3745716" cy="3745716"/>
            </a:xfrm>
          </p:grpSpPr>
          <p:pic>
            <p:nvPicPr>
              <p:cNvPr id="51207" name="Picture 18" descr="G:\Corporate Communication\2013\10th Anniversary\Press Event\Presentation Deck\pics\图片修改\图片修改\image003.jpg"/>
              <p:cNvPicPr>
                <a:picLocks noChangeAspect="1" noChangeArrowheads="1"/>
              </p:cNvPicPr>
              <p:nvPr/>
            </p:nvPicPr>
            <p:blipFill>
              <a:blip r:embed="rId4"/>
              <a:srcRect/>
              <a:stretch>
                <a:fillRect/>
              </a:stretch>
            </p:blipFill>
            <p:spPr bwMode="auto">
              <a:xfrm>
                <a:off x="5529264" y="1556142"/>
                <a:ext cx="3745716" cy="3745716"/>
              </a:xfrm>
              <a:prstGeom prst="rect">
                <a:avLst/>
              </a:prstGeom>
              <a:noFill/>
              <a:ln w="9525">
                <a:noFill/>
                <a:miter lim="800000"/>
                <a:headEnd/>
                <a:tailEnd/>
              </a:ln>
            </p:spPr>
          </p:pic>
          <p:sp>
            <p:nvSpPr>
              <p:cNvPr id="51208" name="TextBox 18"/>
              <p:cNvSpPr txBox="1">
                <a:spLocks noChangeArrowheads="1"/>
              </p:cNvSpPr>
              <p:nvPr/>
            </p:nvSpPr>
            <p:spPr bwMode="auto">
              <a:xfrm>
                <a:off x="6609759" y="3861199"/>
                <a:ext cx="1728791" cy="1217764"/>
              </a:xfrm>
              <a:prstGeom prst="rect">
                <a:avLst/>
              </a:prstGeom>
              <a:noFill/>
              <a:ln w="9525">
                <a:noFill/>
                <a:miter lim="800000"/>
                <a:headEnd/>
                <a:tailEnd/>
              </a:ln>
            </p:spPr>
            <p:txBody>
              <a:bodyPr>
                <a:spAutoFit/>
              </a:bodyPr>
              <a:lstStyle/>
              <a:p>
                <a:pPr algn="ctr"/>
                <a:r>
                  <a:rPr lang="en-US" altLang="zh-CN" sz="1600" dirty="0" smtClean="0">
                    <a:solidFill>
                      <a:srgbClr val="0070C0"/>
                    </a:solidFill>
                    <a:latin typeface="+mj-lt"/>
                    <a:ea typeface="黑体" pitchFamily="49" charset="-122"/>
                  </a:rPr>
                  <a:t>Individual</a:t>
                </a:r>
              </a:p>
              <a:p>
                <a:pPr algn="ctr"/>
                <a:r>
                  <a:rPr lang="zh-CN" altLang="en-US" sz="1600" b="0" dirty="0" smtClean="0">
                    <a:solidFill>
                      <a:srgbClr val="0070C0"/>
                    </a:solidFill>
                    <a:latin typeface="+mj-lt"/>
                    <a:ea typeface="黑体" pitchFamily="49" charset="-122"/>
                  </a:rPr>
                  <a:t>个人</a:t>
                </a:r>
                <a:endParaRPr lang="en-US" altLang="zh-CN" sz="1600" b="0" dirty="0">
                  <a:solidFill>
                    <a:srgbClr val="0070C0"/>
                  </a:solidFill>
                  <a:latin typeface="+mj-lt"/>
                  <a:ea typeface="黑体" pitchFamily="49" charset="-122"/>
                </a:endParaRPr>
              </a:p>
              <a:p>
                <a:pPr algn="ctr"/>
                <a:r>
                  <a:rPr lang="en-US" altLang="zh-CN" sz="1600" dirty="0" smtClean="0">
                    <a:solidFill>
                      <a:srgbClr val="FF0000"/>
                    </a:solidFill>
                    <a:latin typeface="+mj-lt"/>
                    <a:ea typeface="黑体" pitchFamily="49" charset="-122"/>
                  </a:rPr>
                  <a:t>Fill in the gap</a:t>
                </a:r>
              </a:p>
              <a:p>
                <a:pPr algn="ctr"/>
                <a:r>
                  <a:rPr lang="zh-CN" altLang="en-US" sz="1600" b="0" dirty="0" smtClean="0">
                    <a:solidFill>
                      <a:srgbClr val="FF0000"/>
                    </a:solidFill>
                    <a:latin typeface="+mj-lt"/>
                    <a:ea typeface="黑体" pitchFamily="49" charset="-122"/>
                  </a:rPr>
                  <a:t>弥补缺口</a:t>
                </a:r>
                <a:endParaRPr lang="zh-CN" altLang="en-US" sz="1600" b="0" dirty="0">
                  <a:solidFill>
                    <a:srgbClr val="FF0000"/>
                  </a:solidFill>
                  <a:latin typeface="+mj-lt"/>
                  <a:ea typeface="黑体" pitchFamily="49" charset="-122"/>
                </a:endParaRPr>
              </a:p>
            </p:txBody>
          </p:sp>
        </p:grpSp>
        <p:sp>
          <p:nvSpPr>
            <p:cNvPr id="13" name="矩形 12"/>
            <p:cNvSpPr/>
            <p:nvPr/>
          </p:nvSpPr>
          <p:spPr bwMode="auto">
            <a:xfrm>
              <a:off x="7978386" y="3501033"/>
              <a:ext cx="576264" cy="72033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bg1"/>
                </a:solidFill>
                <a:effectLst/>
                <a:latin typeface="Arial" pitchFamily="34" charset="0"/>
                <a:ea typeface="MS PGothic" pitchFamily="34" charset="-128"/>
              </a:endParaRPr>
            </a:p>
          </p:txBody>
        </p:sp>
      </p:grpSp>
      <p:grpSp>
        <p:nvGrpSpPr>
          <p:cNvPr id="5" name="组合 15"/>
          <p:cNvGrpSpPr/>
          <p:nvPr/>
        </p:nvGrpSpPr>
        <p:grpSpPr>
          <a:xfrm>
            <a:off x="449874" y="2347914"/>
            <a:ext cx="2791557" cy="3025775"/>
            <a:chOff x="487363" y="2347913"/>
            <a:chExt cx="3024187" cy="3025775"/>
          </a:xfrm>
        </p:grpSpPr>
        <p:grpSp>
          <p:nvGrpSpPr>
            <p:cNvPr id="6" name="组合 26"/>
            <p:cNvGrpSpPr>
              <a:grpSpLocks/>
            </p:cNvGrpSpPr>
            <p:nvPr/>
          </p:nvGrpSpPr>
          <p:grpSpPr bwMode="auto">
            <a:xfrm>
              <a:off x="487363" y="2347913"/>
              <a:ext cx="3024187" cy="3025775"/>
              <a:chOff x="486954" y="1916307"/>
              <a:chExt cx="3025386" cy="3025386"/>
            </a:xfrm>
          </p:grpSpPr>
          <p:pic>
            <p:nvPicPr>
              <p:cNvPr id="51211" name="Picture 15" descr="G:\Corporate Communication\2013\10th Anniversary\Press Event\Presentation Deck\pics\图片修改\图片修改\image004.jpg"/>
              <p:cNvPicPr>
                <a:picLocks noChangeAspect="1" noChangeArrowheads="1"/>
              </p:cNvPicPr>
              <p:nvPr/>
            </p:nvPicPr>
            <p:blipFill>
              <a:blip r:embed="rId5"/>
              <a:srcRect/>
              <a:stretch>
                <a:fillRect/>
              </a:stretch>
            </p:blipFill>
            <p:spPr bwMode="auto">
              <a:xfrm>
                <a:off x="486954" y="1916307"/>
                <a:ext cx="3025386" cy="3025386"/>
              </a:xfrm>
              <a:prstGeom prst="rect">
                <a:avLst/>
              </a:prstGeom>
              <a:noFill/>
              <a:ln w="9525">
                <a:noFill/>
                <a:miter lim="800000"/>
                <a:headEnd/>
                <a:tailEnd/>
              </a:ln>
            </p:spPr>
          </p:pic>
          <p:sp>
            <p:nvSpPr>
              <p:cNvPr id="51212" name="TextBox 16"/>
              <p:cNvSpPr txBox="1">
                <a:spLocks noChangeArrowheads="1"/>
              </p:cNvSpPr>
              <p:nvPr/>
            </p:nvSpPr>
            <p:spPr bwMode="auto">
              <a:xfrm>
                <a:off x="896302" y="3645099"/>
                <a:ext cx="2263148" cy="953984"/>
              </a:xfrm>
              <a:prstGeom prst="rect">
                <a:avLst/>
              </a:prstGeom>
              <a:noFill/>
              <a:ln w="9525">
                <a:noFill/>
                <a:miter lim="800000"/>
                <a:headEnd/>
                <a:tailEnd/>
              </a:ln>
            </p:spPr>
            <p:txBody>
              <a:bodyPr wrap="square">
                <a:spAutoFit/>
              </a:bodyPr>
              <a:lstStyle/>
              <a:p>
                <a:pPr algn="ctr"/>
                <a:r>
                  <a:rPr lang="en-US" altLang="zh-CN" sz="1400" dirty="0" smtClean="0">
                    <a:solidFill>
                      <a:srgbClr val="0070C0"/>
                    </a:solidFill>
                    <a:latin typeface="+mj-lt"/>
                    <a:ea typeface="黑体" pitchFamily="49" charset="-122"/>
                  </a:rPr>
                  <a:t>Government</a:t>
                </a:r>
              </a:p>
              <a:p>
                <a:pPr algn="ctr"/>
                <a:r>
                  <a:rPr lang="zh-CN" altLang="en-US" sz="1400" dirty="0" smtClean="0">
                    <a:solidFill>
                      <a:srgbClr val="0070C0"/>
                    </a:solidFill>
                    <a:latin typeface="+mj-lt"/>
                    <a:ea typeface="黑体" pitchFamily="49" charset="-122"/>
                  </a:rPr>
                  <a:t>政府</a:t>
                </a:r>
                <a:endParaRPr lang="en-US" altLang="zh-CN" sz="1400" dirty="0">
                  <a:solidFill>
                    <a:srgbClr val="0070C0"/>
                  </a:solidFill>
                  <a:latin typeface="+mj-lt"/>
                  <a:ea typeface="黑体" pitchFamily="49" charset="-122"/>
                </a:endParaRPr>
              </a:p>
              <a:p>
                <a:pPr algn="ctr"/>
                <a:r>
                  <a:rPr lang="en-US" altLang="zh-CN" sz="1400" dirty="0" smtClean="0">
                    <a:solidFill>
                      <a:srgbClr val="FF0000"/>
                    </a:solidFill>
                    <a:latin typeface="+mj-lt"/>
                    <a:ea typeface="黑体" pitchFamily="49" charset="-122"/>
                  </a:rPr>
                  <a:t>Low replacement rate</a:t>
                </a:r>
              </a:p>
              <a:p>
                <a:pPr algn="ctr"/>
                <a:r>
                  <a:rPr lang="zh-CN" altLang="en-US" sz="1400" dirty="0" smtClean="0">
                    <a:solidFill>
                      <a:srgbClr val="FF0000"/>
                    </a:solidFill>
                    <a:latin typeface="+mj-lt"/>
                    <a:ea typeface="黑体" pitchFamily="49" charset="-122"/>
                  </a:rPr>
                  <a:t>替代率低</a:t>
                </a:r>
                <a:endParaRPr lang="en-US" altLang="zh-CN" sz="1400" dirty="0">
                  <a:solidFill>
                    <a:srgbClr val="FF0000"/>
                  </a:solidFill>
                  <a:latin typeface="+mj-lt"/>
                  <a:ea typeface="黑体" pitchFamily="49" charset="-122"/>
                </a:endParaRPr>
              </a:p>
            </p:txBody>
          </p:sp>
        </p:grpSp>
        <p:sp>
          <p:nvSpPr>
            <p:cNvPr id="14" name="矩形 13"/>
            <p:cNvSpPr/>
            <p:nvPr/>
          </p:nvSpPr>
          <p:spPr bwMode="auto">
            <a:xfrm>
              <a:off x="1135251" y="3068835"/>
              <a:ext cx="432198" cy="57626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400" b="1" i="0" u="none" strike="noStrike" cap="none" normalizeH="0" baseline="0" smtClean="0">
                <a:ln>
                  <a:noFill/>
                </a:ln>
                <a:solidFill>
                  <a:schemeClr val="bg1"/>
                </a:solidFill>
                <a:effectLst/>
                <a:latin typeface="Arial" pitchFamily="34" charset="0"/>
                <a:ea typeface="MS PGothic" pitchFamily="34" charset="-128"/>
              </a:endParaRPr>
            </a:p>
          </p:txBody>
        </p:sp>
      </p:grpSp>
      <p:sp>
        <p:nvSpPr>
          <p:cNvPr id="17" name="矩形 16"/>
          <p:cNvSpPr/>
          <p:nvPr/>
        </p:nvSpPr>
        <p:spPr>
          <a:xfrm>
            <a:off x="467544" y="1268760"/>
            <a:ext cx="8136904" cy="646331"/>
          </a:xfrm>
          <a:prstGeom prst="rect">
            <a:avLst/>
          </a:prstGeom>
        </p:spPr>
        <p:txBody>
          <a:bodyPr wrap="square">
            <a:spAutoFit/>
          </a:bodyPr>
          <a:lstStyle/>
          <a:p>
            <a:r>
              <a:rPr lang="en-US" altLang="zh-CN" dirty="0" smtClean="0">
                <a:latin typeface="+mj-lt"/>
                <a:ea typeface="黑体" pitchFamily="49" charset="-122"/>
                <a:sym typeface="Arial" charset="0"/>
              </a:rPr>
              <a:t>We should rely on our own to achieve high-quality retirement life.</a:t>
            </a:r>
          </a:p>
          <a:p>
            <a:r>
              <a:rPr lang="zh-CN" altLang="en-US" b="0" dirty="0" smtClean="0">
                <a:latin typeface="+mj-lt"/>
                <a:ea typeface="黑体" pitchFamily="49" charset="-122"/>
                <a:sym typeface="Arial" charset="0"/>
              </a:rPr>
              <a:t>维持生活品质、提高退休境遇还需靠自己</a:t>
            </a:r>
            <a:endParaRPr lang="en-US" altLang="zh-CN" b="0" dirty="0" smtClean="0">
              <a:latin typeface="+mj-lt"/>
              <a:ea typeface="黑体" pitchFamily="49" charset="-122"/>
              <a:sym typeface="Arial" charset="0"/>
            </a:endParaRPr>
          </a:p>
        </p:txBody>
      </p:sp>
      <p:sp>
        <p:nvSpPr>
          <p:cNvPr id="18" name="灯片编号占位符 17"/>
          <p:cNvSpPr>
            <a:spLocks noGrp="1"/>
          </p:cNvSpPr>
          <p:nvPr>
            <p:ph type="sldNum" sz="quarter" idx="12"/>
          </p:nvPr>
        </p:nvSpPr>
        <p:spPr/>
        <p:txBody>
          <a:bodyPr/>
          <a:lstStyle/>
          <a:p>
            <a:pPr>
              <a:defRPr/>
            </a:pPr>
            <a:fld id="{35512829-E309-4BB7-85C5-4D22035F2CEA}" type="slidenum">
              <a:rPr lang="zh-CN" altLang="en-US" smtClean="0"/>
              <a:pPr>
                <a:defRPr/>
              </a:pPr>
              <a:t>25</a:t>
            </a:fld>
            <a:endParaRPr 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标题 1"/>
          <p:cNvSpPr>
            <a:spLocks noChangeArrowheads="1"/>
          </p:cNvSpPr>
          <p:nvPr/>
        </p:nvSpPr>
        <p:spPr bwMode="auto">
          <a:xfrm>
            <a:off x="827584" y="346869"/>
            <a:ext cx="8370277" cy="777875"/>
          </a:xfrm>
          <a:prstGeom prst="rect">
            <a:avLst/>
          </a:prstGeom>
          <a:noFill/>
          <a:ln w="9525">
            <a:noFill/>
            <a:miter lim="800000"/>
            <a:headEnd/>
            <a:tailEnd/>
          </a:ln>
        </p:spPr>
        <p:txBody>
          <a:bodyPr anchor="ctr"/>
          <a:lstStyle/>
          <a:p>
            <a:pPr algn="r"/>
            <a:r>
              <a:rPr lang="en-US" altLang="zh-CN" sz="2400" dirty="0" smtClean="0">
                <a:solidFill>
                  <a:srgbClr val="0070C0"/>
                </a:solidFill>
                <a:latin typeface="+mj-lt"/>
                <a:ea typeface="黑体" pitchFamily="49" charset="-122"/>
                <a:sym typeface="Arial" charset="0"/>
              </a:rPr>
              <a:t>How to fill in the gap for retirement planning?</a:t>
            </a:r>
          </a:p>
          <a:p>
            <a:pPr algn="r"/>
            <a:r>
              <a:rPr lang="zh-CN" altLang="en-US" sz="2400" dirty="0" smtClean="0">
                <a:solidFill>
                  <a:srgbClr val="0070C0"/>
                </a:solidFill>
                <a:latin typeface="+mj-lt"/>
                <a:ea typeface="黑体" pitchFamily="49" charset="-122"/>
                <a:sym typeface="Arial" charset="0"/>
              </a:rPr>
              <a:t>个人如何来填补无忧养老的缺口？</a:t>
            </a:r>
          </a:p>
        </p:txBody>
      </p:sp>
      <p:grpSp>
        <p:nvGrpSpPr>
          <p:cNvPr id="2" name="Group 31"/>
          <p:cNvGrpSpPr>
            <a:grpSpLocks/>
          </p:cNvGrpSpPr>
          <p:nvPr/>
        </p:nvGrpSpPr>
        <p:grpSpPr bwMode="auto">
          <a:xfrm>
            <a:off x="4838699" y="1628775"/>
            <a:ext cx="3723543" cy="4032250"/>
            <a:chOff x="3302" y="1026"/>
            <a:chExt cx="2541" cy="2540"/>
          </a:xfrm>
        </p:grpSpPr>
        <p:sp>
          <p:nvSpPr>
            <p:cNvPr id="52239" name="Text Placeholder 2"/>
            <p:cNvSpPr txBox="1">
              <a:spLocks/>
            </p:cNvSpPr>
            <p:nvPr/>
          </p:nvSpPr>
          <p:spPr bwMode="auto">
            <a:xfrm>
              <a:off x="3302" y="1026"/>
              <a:ext cx="2541" cy="473"/>
            </a:xfrm>
            <a:prstGeom prst="rect">
              <a:avLst/>
            </a:prstGeom>
            <a:noFill/>
            <a:ln w="9525" algn="ctr">
              <a:noFill/>
              <a:miter lim="800000"/>
              <a:headEnd/>
              <a:tailEnd/>
            </a:ln>
          </p:spPr>
          <p:txBody>
            <a:bodyPr anchor="ctr"/>
            <a:lstStyle/>
            <a:p>
              <a:r>
                <a:rPr lang="en-US" altLang="zh-CN" dirty="0" smtClean="0">
                  <a:solidFill>
                    <a:srgbClr val="0066CC"/>
                  </a:solidFill>
                  <a:latin typeface="+mj-lt"/>
                  <a:ea typeface="黑体" pitchFamily="49" charset="-122"/>
                  <a:sym typeface="宋体" pitchFamily="2" charset="-122"/>
                </a:rPr>
                <a:t>Advantage of commercial annuity products</a:t>
              </a:r>
            </a:p>
            <a:p>
              <a:r>
                <a:rPr lang="zh-CN" altLang="en-US" dirty="0" smtClean="0">
                  <a:solidFill>
                    <a:srgbClr val="0066CC"/>
                  </a:solidFill>
                  <a:latin typeface="黑体" pitchFamily="49" charset="-122"/>
                  <a:ea typeface="黑体" pitchFamily="49" charset="-122"/>
                  <a:sym typeface="宋体" pitchFamily="2" charset="-122"/>
                </a:rPr>
                <a:t>商业养老保险的优势</a:t>
              </a:r>
              <a:endParaRPr lang="en-US" altLang="zh-CN" dirty="0" smtClean="0">
                <a:solidFill>
                  <a:srgbClr val="0066CC"/>
                </a:solidFill>
                <a:latin typeface="黑体" pitchFamily="49" charset="-122"/>
                <a:ea typeface="黑体" pitchFamily="49" charset="-122"/>
                <a:sym typeface="宋体" pitchFamily="2" charset="-122"/>
              </a:endParaRPr>
            </a:p>
          </p:txBody>
        </p:sp>
        <p:sp>
          <p:nvSpPr>
            <p:cNvPr id="52240" name="Rounded Rectangle 5"/>
            <p:cNvSpPr>
              <a:spLocks noChangeArrowheads="1"/>
            </p:cNvSpPr>
            <p:nvPr/>
          </p:nvSpPr>
          <p:spPr bwMode="auto">
            <a:xfrm>
              <a:off x="3661" y="2795"/>
              <a:ext cx="1964" cy="771"/>
            </a:xfrm>
            <a:prstGeom prst="roundRect">
              <a:avLst>
                <a:gd name="adj" fmla="val 16667"/>
              </a:avLst>
            </a:prstGeom>
            <a:solidFill>
              <a:srgbClr val="0066CC"/>
            </a:solidFill>
            <a:ln w="25400" algn="ctr">
              <a:solidFill>
                <a:srgbClr val="385D8A"/>
              </a:solidFill>
              <a:round/>
              <a:headEnd/>
              <a:tailEnd/>
            </a:ln>
          </p:spPr>
          <p:txBody>
            <a:bodyPr anchor="ctr"/>
            <a:lstStyle/>
            <a:p>
              <a:pPr algn="ctr"/>
              <a:r>
                <a:rPr lang="en-US" altLang="zh-CN" sz="2000" dirty="0" smtClean="0">
                  <a:solidFill>
                    <a:schemeClr val="bg1"/>
                  </a:solidFill>
                  <a:latin typeface="+mj-lt"/>
                  <a:ea typeface="黑体" pitchFamily="49" charset="-122"/>
                </a:rPr>
                <a:t>Whole life payment</a:t>
              </a:r>
            </a:p>
            <a:p>
              <a:pPr algn="ctr"/>
              <a:r>
                <a:rPr lang="zh-CN" altLang="en-US" sz="2000" dirty="0" smtClean="0">
                  <a:solidFill>
                    <a:schemeClr val="bg1"/>
                  </a:solidFill>
                  <a:latin typeface="Calibri" pitchFamily="34" charset="0"/>
                  <a:ea typeface="黑体" pitchFamily="49" charset="-122"/>
                </a:rPr>
                <a:t>可终身领取</a:t>
              </a:r>
            </a:p>
          </p:txBody>
        </p:sp>
        <p:sp>
          <p:nvSpPr>
            <p:cNvPr id="52241" name="Rounded Rectangle 5"/>
            <p:cNvSpPr>
              <a:spLocks noChangeArrowheads="1"/>
            </p:cNvSpPr>
            <p:nvPr/>
          </p:nvSpPr>
          <p:spPr bwMode="auto">
            <a:xfrm>
              <a:off x="3562" y="1570"/>
              <a:ext cx="2260" cy="771"/>
            </a:xfrm>
            <a:prstGeom prst="roundRect">
              <a:avLst>
                <a:gd name="adj" fmla="val 16667"/>
              </a:avLst>
            </a:prstGeom>
            <a:solidFill>
              <a:srgbClr val="0066CC"/>
            </a:solidFill>
            <a:ln w="25400" algn="ctr">
              <a:solidFill>
                <a:srgbClr val="385D8A"/>
              </a:solidFill>
              <a:round/>
              <a:headEnd/>
              <a:tailEnd/>
            </a:ln>
          </p:spPr>
          <p:txBody>
            <a:bodyPr anchor="ctr"/>
            <a:lstStyle/>
            <a:p>
              <a:pPr algn="ctr"/>
              <a:r>
                <a:rPr lang="en-US" altLang="zh-CN" sz="2000" dirty="0" smtClean="0">
                  <a:solidFill>
                    <a:schemeClr val="bg1"/>
                  </a:solidFill>
                  <a:latin typeface="+mj-lt"/>
                  <a:ea typeface="黑体" pitchFamily="49" charset="-122"/>
                </a:rPr>
                <a:t>Stable returns, </a:t>
              </a:r>
            </a:p>
            <a:p>
              <a:pPr algn="ctr"/>
              <a:r>
                <a:rPr lang="en-US" altLang="zh-CN" sz="2000" dirty="0" smtClean="0">
                  <a:solidFill>
                    <a:schemeClr val="bg1"/>
                  </a:solidFill>
                  <a:latin typeface="+mj-lt"/>
                  <a:ea typeface="黑体" pitchFamily="49" charset="-122"/>
                </a:rPr>
                <a:t>guaranteed payment</a:t>
              </a:r>
            </a:p>
            <a:p>
              <a:pPr algn="ctr"/>
              <a:r>
                <a:rPr lang="zh-CN" altLang="en-US" sz="2000" dirty="0" smtClean="0">
                  <a:solidFill>
                    <a:schemeClr val="bg1"/>
                  </a:solidFill>
                  <a:latin typeface="Calibri" pitchFamily="34" charset="0"/>
                  <a:ea typeface="黑体" pitchFamily="49" charset="-122"/>
                </a:rPr>
                <a:t>本金安全，稳定收益，</a:t>
              </a:r>
              <a:endParaRPr lang="en-US" altLang="zh-CN" sz="2000" dirty="0" smtClean="0">
                <a:solidFill>
                  <a:schemeClr val="bg1"/>
                </a:solidFill>
                <a:latin typeface="Calibri" pitchFamily="34" charset="0"/>
                <a:ea typeface="黑体" pitchFamily="49" charset="-122"/>
              </a:endParaRPr>
            </a:p>
            <a:p>
              <a:pPr algn="ctr"/>
              <a:r>
                <a:rPr lang="zh-CN" altLang="en-US" sz="2000" dirty="0" smtClean="0">
                  <a:solidFill>
                    <a:schemeClr val="bg1"/>
                  </a:solidFill>
                  <a:latin typeface="Calibri" pitchFamily="34" charset="0"/>
                  <a:ea typeface="黑体" pitchFamily="49" charset="-122"/>
                </a:rPr>
                <a:t>保证领取</a:t>
              </a:r>
            </a:p>
          </p:txBody>
        </p:sp>
        <p:pic>
          <p:nvPicPr>
            <p:cNvPr id="52242" name="Picture 17" descr="like"/>
            <p:cNvPicPr>
              <a:picLocks noChangeAspect="1" noChangeArrowheads="1"/>
            </p:cNvPicPr>
            <p:nvPr/>
          </p:nvPicPr>
          <p:blipFill>
            <a:blip r:embed="rId3" cstate="email"/>
            <a:srcRect/>
            <a:stretch>
              <a:fillRect/>
            </a:stretch>
          </p:blipFill>
          <p:spPr bwMode="auto">
            <a:xfrm>
              <a:off x="5282" y="1026"/>
              <a:ext cx="544" cy="438"/>
            </a:xfrm>
            <a:prstGeom prst="rect">
              <a:avLst/>
            </a:prstGeom>
            <a:noFill/>
            <a:ln w="9525">
              <a:noFill/>
              <a:miter lim="800000"/>
              <a:headEnd/>
              <a:tailEnd/>
            </a:ln>
          </p:spPr>
        </p:pic>
      </p:grpSp>
      <p:grpSp>
        <p:nvGrpSpPr>
          <p:cNvPr id="3" name="Group 21"/>
          <p:cNvGrpSpPr>
            <a:grpSpLocks/>
          </p:cNvGrpSpPr>
          <p:nvPr/>
        </p:nvGrpSpPr>
        <p:grpSpPr bwMode="auto">
          <a:xfrm>
            <a:off x="323851" y="1555751"/>
            <a:ext cx="4169018" cy="4105275"/>
            <a:chOff x="222" y="980"/>
            <a:chExt cx="2845" cy="2586"/>
          </a:xfrm>
        </p:grpSpPr>
        <p:sp>
          <p:nvSpPr>
            <p:cNvPr id="52231" name="Text Placeholder 2"/>
            <p:cNvSpPr txBox="1">
              <a:spLocks/>
            </p:cNvSpPr>
            <p:nvPr/>
          </p:nvSpPr>
          <p:spPr bwMode="auto">
            <a:xfrm>
              <a:off x="222" y="1026"/>
              <a:ext cx="2368" cy="473"/>
            </a:xfrm>
            <a:prstGeom prst="rect">
              <a:avLst/>
            </a:prstGeom>
            <a:noFill/>
            <a:ln w="9525" algn="ctr">
              <a:noFill/>
              <a:miter lim="800000"/>
              <a:headEnd/>
              <a:tailEnd/>
            </a:ln>
          </p:spPr>
          <p:txBody>
            <a:bodyPr anchor="ctr"/>
            <a:lstStyle/>
            <a:p>
              <a:r>
                <a:rPr lang="en-US" altLang="zh-CN" dirty="0" smtClean="0">
                  <a:solidFill>
                    <a:srgbClr val="0066CC"/>
                  </a:solidFill>
                  <a:latin typeface="+mj-lt"/>
                  <a:ea typeface="黑体" pitchFamily="49" charset="-122"/>
                  <a:sym typeface="宋体" pitchFamily="2" charset="-122"/>
                </a:rPr>
                <a:t>Needs for good retirement life</a:t>
              </a:r>
            </a:p>
            <a:p>
              <a:r>
                <a:rPr lang="zh-CN" altLang="en-US" dirty="0" smtClean="0">
                  <a:solidFill>
                    <a:srgbClr val="0066CC"/>
                  </a:solidFill>
                  <a:latin typeface="黑体" pitchFamily="49" charset="-122"/>
                  <a:ea typeface="黑体" pitchFamily="49" charset="-122"/>
                  <a:sym typeface="宋体" pitchFamily="2" charset="-122"/>
                </a:rPr>
                <a:t>居民无忧养老的需求</a:t>
              </a:r>
              <a:endParaRPr lang="en-US" altLang="zh-CN" dirty="0" smtClean="0">
                <a:solidFill>
                  <a:srgbClr val="0066CC"/>
                </a:solidFill>
                <a:latin typeface="黑体" pitchFamily="49" charset="-122"/>
                <a:ea typeface="黑体" pitchFamily="49" charset="-122"/>
                <a:sym typeface="宋体" pitchFamily="2" charset="-122"/>
              </a:endParaRPr>
            </a:p>
          </p:txBody>
        </p:sp>
        <p:sp>
          <p:nvSpPr>
            <p:cNvPr id="52232" name="Rounded Rectangle 4"/>
            <p:cNvSpPr>
              <a:spLocks noChangeArrowheads="1"/>
            </p:cNvSpPr>
            <p:nvPr/>
          </p:nvSpPr>
          <p:spPr bwMode="auto">
            <a:xfrm>
              <a:off x="670" y="1570"/>
              <a:ext cx="2107" cy="771"/>
            </a:xfrm>
            <a:prstGeom prst="roundRect">
              <a:avLst>
                <a:gd name="adj" fmla="val 16667"/>
              </a:avLst>
            </a:prstGeom>
            <a:noFill/>
            <a:ln w="57150" algn="ctr">
              <a:solidFill>
                <a:srgbClr val="0066CC"/>
              </a:solidFill>
              <a:round/>
              <a:headEnd/>
              <a:tailEnd/>
            </a:ln>
          </p:spPr>
          <p:txBody>
            <a:bodyPr anchor="ctr"/>
            <a:lstStyle/>
            <a:p>
              <a:pPr algn="ctr"/>
              <a:r>
                <a:rPr lang="en-US" altLang="zh-CN" sz="2000" dirty="0" smtClean="0">
                  <a:solidFill>
                    <a:srgbClr val="0066CC"/>
                  </a:solidFill>
                  <a:latin typeface="+mj-lt"/>
                  <a:ea typeface="黑体" pitchFamily="49" charset="-122"/>
                </a:rPr>
                <a:t>A guaranteed income…</a:t>
              </a:r>
            </a:p>
            <a:p>
              <a:pPr algn="ctr"/>
              <a:r>
                <a:rPr lang="zh-CN" altLang="en-US" sz="2000" dirty="0" smtClean="0">
                  <a:solidFill>
                    <a:srgbClr val="0066CC"/>
                  </a:solidFill>
                  <a:latin typeface="黑体" pitchFamily="49" charset="-122"/>
                  <a:ea typeface="黑体" pitchFamily="49" charset="-122"/>
                </a:rPr>
                <a:t>一笔保证收入 </a:t>
              </a:r>
              <a:r>
                <a:rPr lang="en-US" altLang="zh-CN" sz="2000" dirty="0" smtClean="0">
                  <a:solidFill>
                    <a:srgbClr val="0066CC"/>
                  </a:solidFill>
                  <a:latin typeface="黑体" pitchFamily="49" charset="-122"/>
                  <a:ea typeface="黑体" pitchFamily="49" charset="-122"/>
                </a:rPr>
                <a:t>…</a:t>
              </a:r>
            </a:p>
          </p:txBody>
        </p:sp>
        <p:sp>
          <p:nvSpPr>
            <p:cNvPr id="52233" name="Rounded Rectangle 5"/>
            <p:cNvSpPr>
              <a:spLocks noChangeArrowheads="1"/>
            </p:cNvSpPr>
            <p:nvPr/>
          </p:nvSpPr>
          <p:spPr bwMode="auto">
            <a:xfrm>
              <a:off x="670" y="2795"/>
              <a:ext cx="2107" cy="771"/>
            </a:xfrm>
            <a:prstGeom prst="roundRect">
              <a:avLst>
                <a:gd name="adj" fmla="val 16667"/>
              </a:avLst>
            </a:prstGeom>
            <a:noFill/>
            <a:ln w="57150" algn="ctr">
              <a:solidFill>
                <a:srgbClr val="0066CC"/>
              </a:solidFill>
              <a:round/>
              <a:headEnd/>
              <a:tailEnd/>
            </a:ln>
          </p:spPr>
          <p:txBody>
            <a:bodyPr anchor="ctr"/>
            <a:lstStyle/>
            <a:p>
              <a:pPr algn="ctr"/>
              <a:r>
                <a:rPr lang="en-US" altLang="zh-CN" sz="2000" dirty="0">
                  <a:solidFill>
                    <a:srgbClr val="0066CC"/>
                  </a:solidFill>
                  <a:latin typeface="+mj-lt"/>
                  <a:ea typeface="黑体" pitchFamily="49" charset="-122"/>
                </a:rPr>
                <a:t>… </a:t>
              </a:r>
              <a:r>
                <a:rPr lang="en-US" altLang="zh-CN" sz="2000" dirty="0" smtClean="0">
                  <a:solidFill>
                    <a:srgbClr val="0066CC"/>
                  </a:solidFill>
                  <a:latin typeface="+mj-lt"/>
                  <a:ea typeface="黑体" pitchFamily="49" charset="-122"/>
                </a:rPr>
                <a:t>as long as I’m alive</a:t>
              </a:r>
            </a:p>
            <a:p>
              <a:pPr algn="ctr"/>
              <a:r>
                <a:rPr lang="en-US" altLang="zh-CN" sz="2000" dirty="0" smtClean="0">
                  <a:solidFill>
                    <a:srgbClr val="0066CC"/>
                  </a:solidFill>
                  <a:latin typeface="黑体" pitchFamily="49" charset="-122"/>
                  <a:ea typeface="黑体" pitchFamily="49" charset="-122"/>
                </a:rPr>
                <a:t>… </a:t>
              </a:r>
              <a:r>
                <a:rPr lang="zh-CN" altLang="en-US" sz="2000" dirty="0" smtClean="0">
                  <a:solidFill>
                    <a:srgbClr val="0066CC"/>
                  </a:solidFill>
                  <a:latin typeface="黑体" pitchFamily="49" charset="-122"/>
                  <a:ea typeface="黑体" pitchFamily="49" charset="-122"/>
                </a:rPr>
                <a:t>只要我还活着</a:t>
              </a:r>
            </a:p>
          </p:txBody>
        </p:sp>
        <p:pic>
          <p:nvPicPr>
            <p:cNvPr id="52236" name="Picture 16" descr="喇叭"/>
            <p:cNvPicPr>
              <a:picLocks noChangeAspect="1" noChangeArrowheads="1"/>
            </p:cNvPicPr>
            <p:nvPr/>
          </p:nvPicPr>
          <p:blipFill>
            <a:blip r:embed="rId4" cstate="email"/>
            <a:srcRect/>
            <a:stretch>
              <a:fillRect/>
            </a:stretch>
          </p:blipFill>
          <p:spPr bwMode="auto">
            <a:xfrm>
              <a:off x="2531" y="980"/>
              <a:ext cx="536" cy="545"/>
            </a:xfrm>
            <a:prstGeom prst="rect">
              <a:avLst/>
            </a:prstGeom>
            <a:noFill/>
            <a:ln w="9525">
              <a:noFill/>
              <a:miter lim="800000"/>
              <a:headEnd/>
              <a:tailEnd/>
            </a:ln>
          </p:spPr>
        </p:pic>
      </p:grpSp>
      <p:sp>
        <p:nvSpPr>
          <p:cNvPr id="53268" name="AutoShape 20"/>
          <p:cNvSpPr>
            <a:spLocks noChangeArrowheads="1"/>
          </p:cNvSpPr>
          <p:nvPr/>
        </p:nvSpPr>
        <p:spPr bwMode="auto">
          <a:xfrm>
            <a:off x="7896959" y="4870451"/>
            <a:ext cx="946638" cy="1008063"/>
          </a:xfrm>
          <a:prstGeom prst="star5">
            <a:avLst/>
          </a:prstGeom>
          <a:solidFill>
            <a:srgbClr val="FF0000"/>
          </a:solidFill>
          <a:ln w="9525">
            <a:solidFill>
              <a:srgbClr val="FF0000"/>
            </a:solidFill>
            <a:miter lim="800000"/>
            <a:headEnd/>
            <a:tailEnd/>
          </a:ln>
          <a:effectLst>
            <a:prstShdw prst="shdw18" dist="17961" dir="13500000">
              <a:srgbClr val="FF0000">
                <a:gamma/>
                <a:shade val="60000"/>
                <a:invGamma/>
              </a:srgbClr>
            </a:prstShdw>
          </a:effectLst>
        </p:spPr>
        <p:txBody>
          <a:bodyPr wrap="none" anchor="ctr"/>
          <a:lstStyle/>
          <a:p>
            <a:pPr>
              <a:defRPr/>
            </a:pPr>
            <a:endParaRPr lang="zh-CN" altLang="en-US">
              <a:latin typeface="+mj-lt"/>
            </a:endParaRPr>
          </a:p>
        </p:txBody>
      </p:sp>
      <p:sp>
        <p:nvSpPr>
          <p:cNvPr id="15" name="灯片编号占位符 14"/>
          <p:cNvSpPr>
            <a:spLocks noGrp="1"/>
          </p:cNvSpPr>
          <p:nvPr>
            <p:ph type="sldNum" sz="quarter" idx="12"/>
          </p:nvPr>
        </p:nvSpPr>
        <p:spPr/>
        <p:txBody>
          <a:bodyPr/>
          <a:lstStyle/>
          <a:p>
            <a:pPr>
              <a:defRPr/>
            </a:pPr>
            <a:fld id="{35512829-E309-4BB7-85C5-4D22035F2CEA}" type="slidenum">
              <a:rPr lang="zh-CN" altLang="en-US" smtClean="0"/>
              <a:pPr>
                <a:defRPr/>
              </a:pPr>
              <a:t>26</a:t>
            </a:fld>
            <a:endParaRPr lang="en-US" sz="140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1+#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268"/>
                                        </p:tgtEl>
                                        <p:attrNameLst>
                                          <p:attrName>style.visibility</p:attrName>
                                        </p:attrNameLst>
                                      </p:cBhvr>
                                      <p:to>
                                        <p:strVal val="visible"/>
                                      </p:to>
                                    </p:set>
                                    <p:anim calcmode="lin" valueType="num">
                                      <p:cBhvr additive="base">
                                        <p:cTn id="19" dur="500" fill="hold"/>
                                        <p:tgtEl>
                                          <p:spTgt spid="53268"/>
                                        </p:tgtEl>
                                        <p:attrNameLst>
                                          <p:attrName>ppt_x</p:attrName>
                                        </p:attrNameLst>
                                      </p:cBhvr>
                                      <p:tavLst>
                                        <p:tav tm="0">
                                          <p:val>
                                            <p:strVal val="#ppt_x"/>
                                          </p:val>
                                        </p:tav>
                                        <p:tav tm="100000">
                                          <p:val>
                                            <p:strVal val="#ppt_x"/>
                                          </p:val>
                                        </p:tav>
                                      </p:tavLst>
                                    </p:anim>
                                    <p:anim calcmode="lin" valueType="num">
                                      <p:cBhvr additive="base">
                                        <p:cTn id="20" dur="500" fill="hold"/>
                                        <p:tgtEl>
                                          <p:spTgt spid="53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6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Rectangle 2" hidden="1"/>
          <p:cNvGraphicFramePr>
            <a:graphicFrameLocks/>
          </p:cNvGraphicFramePr>
          <p:nvPr/>
        </p:nvGraphicFramePr>
        <p:xfrm>
          <a:off x="0" y="0"/>
          <a:ext cx="139212" cy="185738"/>
        </p:xfrm>
        <a:graphic>
          <a:graphicData uri="http://schemas.openxmlformats.org/presentationml/2006/ole">
            <p:oleObj spid="_x0000_s100354" name="think-cell Slide" r:id="rId27" imgW="0" imgH="0" progId="">
              <p:embed/>
            </p:oleObj>
          </a:graphicData>
        </a:graphic>
      </p:graphicFrame>
      <p:sp>
        <p:nvSpPr>
          <p:cNvPr id="88" name="Pentagon 87"/>
          <p:cNvSpPr/>
          <p:nvPr>
            <p:custDataLst>
              <p:tags r:id="rId2"/>
            </p:custDataLst>
          </p:nvPr>
        </p:nvSpPr>
        <p:spPr>
          <a:xfrm>
            <a:off x="3017228" y="2254251"/>
            <a:ext cx="3600450" cy="595313"/>
          </a:xfrm>
          <a:prstGeom prst="homePlat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latin typeface="+mj-lt"/>
                <a:ea typeface="+mj-ea"/>
              </a:rPr>
              <a:t>Accumulation stage</a:t>
            </a:r>
          </a:p>
          <a:p>
            <a:pPr algn="ctr">
              <a:defRPr/>
            </a:pPr>
            <a:r>
              <a:rPr lang="zh-CN" altLang="en-US" dirty="0" smtClean="0">
                <a:solidFill>
                  <a:schemeClr val="tx1"/>
                </a:solidFill>
                <a:latin typeface="+mj-lt"/>
                <a:ea typeface="+mj-ea"/>
              </a:rPr>
              <a:t>积累阶段</a:t>
            </a:r>
            <a:endParaRPr lang="en-US" altLang="zh-CN" dirty="0">
              <a:solidFill>
                <a:schemeClr val="tx1"/>
              </a:solidFill>
              <a:latin typeface="+mj-lt"/>
              <a:ea typeface="+mj-ea"/>
            </a:endParaRPr>
          </a:p>
        </p:txBody>
      </p:sp>
      <p:sp>
        <p:nvSpPr>
          <p:cNvPr id="90" name="Pentagon 89"/>
          <p:cNvSpPr/>
          <p:nvPr>
            <p:custDataLst>
              <p:tags r:id="rId3"/>
            </p:custDataLst>
          </p:nvPr>
        </p:nvSpPr>
        <p:spPr>
          <a:xfrm>
            <a:off x="6380284" y="2954338"/>
            <a:ext cx="2252297" cy="5969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latin typeface="+mj-lt"/>
                <a:ea typeface="+mj-ea"/>
              </a:rPr>
              <a:t>Retirement stage</a:t>
            </a:r>
          </a:p>
          <a:p>
            <a:pPr algn="ctr">
              <a:defRPr/>
            </a:pPr>
            <a:r>
              <a:rPr lang="zh-CN" altLang="en-US" dirty="0" smtClean="0">
                <a:solidFill>
                  <a:schemeClr val="tx1"/>
                </a:solidFill>
                <a:latin typeface="+mj-lt"/>
                <a:ea typeface="+mj-ea"/>
              </a:rPr>
              <a:t>退休阶段</a:t>
            </a:r>
            <a:endParaRPr lang="en-US" altLang="zh-CN" dirty="0">
              <a:solidFill>
                <a:schemeClr val="tx1"/>
              </a:solidFill>
              <a:latin typeface="+mj-lt"/>
              <a:ea typeface="+mj-ea"/>
            </a:endParaRPr>
          </a:p>
        </p:txBody>
      </p:sp>
      <p:cxnSp>
        <p:nvCxnSpPr>
          <p:cNvPr id="92" name="Straight Arrow Connector 91"/>
          <p:cNvCxnSpPr/>
          <p:nvPr>
            <p:custDataLst>
              <p:tags r:id="rId4"/>
            </p:custDataLst>
          </p:nvPr>
        </p:nvCxnSpPr>
        <p:spPr>
          <a:xfrm>
            <a:off x="1465385" y="3738563"/>
            <a:ext cx="7208227" cy="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
        <p:nvSpPr>
          <p:cNvPr id="2055" name="TextBox 94"/>
          <p:cNvSpPr txBox="1">
            <a:spLocks noChangeArrowheads="1"/>
          </p:cNvSpPr>
          <p:nvPr>
            <p:custDataLst>
              <p:tags r:id="rId5"/>
            </p:custDataLst>
          </p:nvPr>
        </p:nvSpPr>
        <p:spPr bwMode="auto">
          <a:xfrm>
            <a:off x="7812360" y="3740151"/>
            <a:ext cx="1224136" cy="338554"/>
          </a:xfrm>
          <a:prstGeom prst="rect">
            <a:avLst/>
          </a:prstGeom>
          <a:noFill/>
          <a:ln w="9525">
            <a:noFill/>
            <a:miter lim="800000"/>
            <a:headEnd/>
            <a:tailEnd/>
          </a:ln>
        </p:spPr>
        <p:txBody>
          <a:bodyPr wrap="square">
            <a:spAutoFit/>
          </a:bodyPr>
          <a:lstStyle/>
          <a:p>
            <a:r>
              <a:rPr lang="en-US" altLang="zh-CN" sz="1600" dirty="0" smtClean="0">
                <a:latin typeface="+mj-lt"/>
                <a:ea typeface="+mj-ea"/>
              </a:rPr>
              <a:t>Age </a:t>
            </a:r>
            <a:r>
              <a:rPr lang="zh-CN" altLang="en-US" sz="1600" b="0" dirty="0" smtClean="0">
                <a:latin typeface="+mj-lt"/>
                <a:ea typeface="+mj-ea"/>
              </a:rPr>
              <a:t>年龄</a:t>
            </a:r>
            <a:endParaRPr lang="nl-NL" sz="1600" b="0" dirty="0">
              <a:latin typeface="+mj-lt"/>
              <a:ea typeface="+mj-ea"/>
            </a:endParaRPr>
          </a:p>
        </p:txBody>
      </p:sp>
      <p:sp>
        <p:nvSpPr>
          <p:cNvPr id="99" name="Freeform 98"/>
          <p:cNvSpPr/>
          <p:nvPr>
            <p:custDataLst>
              <p:tags r:id="rId6"/>
            </p:custDataLst>
          </p:nvPr>
        </p:nvSpPr>
        <p:spPr>
          <a:xfrm>
            <a:off x="1460989" y="1668464"/>
            <a:ext cx="7032380" cy="2058987"/>
          </a:xfrm>
          <a:custGeom>
            <a:avLst/>
            <a:gdLst>
              <a:gd name="connsiteX0" fmla="*/ 0 w 8436508"/>
              <a:gd name="connsiteY0" fmla="*/ 1548473 h 1548473"/>
              <a:gd name="connsiteX1" fmla="*/ 2476222 w 8436508"/>
              <a:gd name="connsiteY1" fmla="*/ 1441682 h 1548473"/>
              <a:gd name="connsiteX2" fmla="*/ 4084765 w 8436508"/>
              <a:gd name="connsiteY2" fmla="*/ 1014517 h 1548473"/>
              <a:gd name="connsiteX3" fmla="*/ 5473052 w 8436508"/>
              <a:gd name="connsiteY3" fmla="*/ 206908 h 1548473"/>
              <a:gd name="connsiteX4" fmla="*/ 6347405 w 8436508"/>
              <a:gd name="connsiteY4" fmla="*/ 0 h 1548473"/>
              <a:gd name="connsiteX5" fmla="*/ 7221758 w 8436508"/>
              <a:gd name="connsiteY5" fmla="*/ 206908 h 1548473"/>
              <a:gd name="connsiteX6" fmla="*/ 8436508 w 8436508"/>
              <a:gd name="connsiteY6" fmla="*/ 887702 h 15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36508" h="1548473">
                <a:moveTo>
                  <a:pt x="0" y="1548473"/>
                </a:moveTo>
                <a:cubicBezTo>
                  <a:pt x="897714" y="1539574"/>
                  <a:pt x="1795428" y="1530675"/>
                  <a:pt x="2476222" y="1441682"/>
                </a:cubicBezTo>
                <a:cubicBezTo>
                  <a:pt x="3157016" y="1352689"/>
                  <a:pt x="3585293" y="1220313"/>
                  <a:pt x="4084765" y="1014517"/>
                </a:cubicBezTo>
                <a:cubicBezTo>
                  <a:pt x="4584237" y="808721"/>
                  <a:pt x="5095945" y="375994"/>
                  <a:pt x="5473052" y="206908"/>
                </a:cubicBezTo>
                <a:cubicBezTo>
                  <a:pt x="5850159" y="37822"/>
                  <a:pt x="6055954" y="0"/>
                  <a:pt x="6347405" y="0"/>
                </a:cubicBezTo>
                <a:cubicBezTo>
                  <a:pt x="6638856" y="0"/>
                  <a:pt x="6873574" y="58958"/>
                  <a:pt x="7221758" y="206908"/>
                </a:cubicBezTo>
                <a:cubicBezTo>
                  <a:pt x="7569942" y="354858"/>
                  <a:pt x="8003225" y="621280"/>
                  <a:pt x="8436508" y="887702"/>
                </a:cubicBezTo>
              </a:path>
            </a:pathLst>
          </a:custGeom>
          <a:ln/>
        </p:spPr>
        <p:style>
          <a:lnRef idx="2">
            <a:schemeClr val="dk1"/>
          </a:lnRef>
          <a:fillRef idx="0">
            <a:schemeClr val="dk1"/>
          </a:fillRef>
          <a:effectRef idx="1">
            <a:schemeClr val="dk1"/>
          </a:effectRef>
          <a:fontRef idx="minor">
            <a:schemeClr val="tx1"/>
          </a:fontRef>
        </p:style>
        <p:txBody>
          <a:bodyPr anchor="ctr"/>
          <a:lstStyle/>
          <a:p>
            <a:pPr algn="ctr">
              <a:defRPr/>
            </a:pPr>
            <a:endParaRPr lang="en-US">
              <a:latin typeface="+mj-lt"/>
              <a:ea typeface="+mj-ea"/>
            </a:endParaRPr>
          </a:p>
        </p:txBody>
      </p:sp>
      <p:sp>
        <p:nvSpPr>
          <p:cNvPr id="102" name="Pentagon 101"/>
          <p:cNvSpPr/>
          <p:nvPr>
            <p:custDataLst>
              <p:tags r:id="rId7"/>
            </p:custDataLst>
          </p:nvPr>
        </p:nvSpPr>
        <p:spPr>
          <a:xfrm>
            <a:off x="4687766" y="1555751"/>
            <a:ext cx="3883269" cy="576263"/>
          </a:xfrm>
          <a:prstGeom prst="homePlate">
            <a:avLst/>
          </a:prstGeom>
          <a:noFill/>
          <a:ln w="12700">
            <a:solidFill>
              <a:schemeClr val="accent1">
                <a:lumMod val="60000"/>
                <a:lumOff val="4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dirty="0">
              <a:solidFill>
                <a:schemeClr val="accent1"/>
              </a:solidFill>
              <a:latin typeface="+mj-lt"/>
              <a:ea typeface="+mj-ea"/>
            </a:endParaRPr>
          </a:p>
        </p:txBody>
      </p:sp>
      <p:sp>
        <p:nvSpPr>
          <p:cNvPr id="105" name="Pentagon 104"/>
          <p:cNvSpPr/>
          <p:nvPr>
            <p:custDataLst>
              <p:tags r:id="rId8"/>
            </p:custDataLst>
          </p:nvPr>
        </p:nvSpPr>
        <p:spPr>
          <a:xfrm>
            <a:off x="1458058" y="1535113"/>
            <a:ext cx="3981450" cy="596900"/>
          </a:xfrm>
          <a:prstGeom prst="homePlat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dirty="0" smtClean="0">
                <a:solidFill>
                  <a:schemeClr val="tx1"/>
                </a:solidFill>
                <a:latin typeface="+mj-lt"/>
                <a:ea typeface="+mj-ea"/>
              </a:rPr>
              <a:t>Protection stage</a:t>
            </a:r>
          </a:p>
          <a:p>
            <a:pPr algn="ctr">
              <a:defRPr/>
            </a:pPr>
            <a:r>
              <a:rPr lang="zh-CN" altLang="en-US" dirty="0" smtClean="0">
                <a:solidFill>
                  <a:schemeClr val="tx1"/>
                </a:solidFill>
                <a:latin typeface="+mj-lt"/>
                <a:ea typeface="+mj-ea"/>
              </a:rPr>
              <a:t>保障阶段</a:t>
            </a:r>
            <a:endParaRPr lang="en-US" altLang="zh-CN" dirty="0">
              <a:solidFill>
                <a:schemeClr val="tx1"/>
              </a:solidFill>
              <a:latin typeface="+mj-lt"/>
              <a:ea typeface="+mj-ea"/>
            </a:endParaRPr>
          </a:p>
        </p:txBody>
      </p:sp>
      <p:cxnSp>
        <p:nvCxnSpPr>
          <p:cNvPr id="124" name="Straight Connector 123"/>
          <p:cNvCxnSpPr/>
          <p:nvPr/>
        </p:nvCxnSpPr>
        <p:spPr>
          <a:xfrm flipV="1">
            <a:off x="1455127" y="1268413"/>
            <a:ext cx="0" cy="2474912"/>
          </a:xfrm>
          <a:prstGeom prst="line">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5" name="Pentagon 124"/>
          <p:cNvSpPr/>
          <p:nvPr>
            <p:custDataLst>
              <p:tags r:id="rId9"/>
            </p:custDataLst>
          </p:nvPr>
        </p:nvSpPr>
        <p:spPr>
          <a:xfrm>
            <a:off x="383004" y="4657135"/>
            <a:ext cx="964601" cy="428625"/>
          </a:xfrm>
          <a:prstGeom prst="homePlate">
            <a:avLst>
              <a:gd name="adj" fmla="val 35402"/>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smtClean="0">
                <a:solidFill>
                  <a:schemeClr val="bg1"/>
                </a:solidFill>
                <a:latin typeface="+mj-lt"/>
                <a:ea typeface="+mj-ea"/>
              </a:rPr>
              <a:t>Needs</a:t>
            </a:r>
          </a:p>
          <a:p>
            <a:pPr algn="ctr">
              <a:defRPr/>
            </a:pPr>
            <a:r>
              <a:rPr lang="zh-CN" altLang="en-US" sz="1200" dirty="0" smtClean="0">
                <a:solidFill>
                  <a:schemeClr val="bg1"/>
                </a:solidFill>
                <a:latin typeface="+mj-lt"/>
                <a:ea typeface="+mj-ea"/>
              </a:rPr>
              <a:t>主要需求</a:t>
            </a:r>
            <a:endParaRPr lang="en-US" altLang="zh-CN" sz="1200" dirty="0">
              <a:solidFill>
                <a:schemeClr val="bg1"/>
              </a:solidFill>
              <a:latin typeface="+mj-lt"/>
              <a:ea typeface="+mj-ea"/>
            </a:endParaRPr>
          </a:p>
        </p:txBody>
      </p:sp>
      <p:sp>
        <p:nvSpPr>
          <p:cNvPr id="128" name="Rectangle 127"/>
          <p:cNvSpPr/>
          <p:nvPr>
            <p:custDataLst>
              <p:tags r:id="rId10"/>
            </p:custDataLst>
          </p:nvPr>
        </p:nvSpPr>
        <p:spPr>
          <a:xfrm>
            <a:off x="1460989" y="4246564"/>
            <a:ext cx="7212623" cy="177472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200" dirty="0">
              <a:solidFill>
                <a:schemeClr val="tx1"/>
              </a:solidFill>
              <a:latin typeface="+mj-lt"/>
              <a:ea typeface="+mj-ea"/>
            </a:endParaRPr>
          </a:p>
        </p:txBody>
      </p:sp>
      <p:graphicFrame>
        <p:nvGraphicFramePr>
          <p:cNvPr id="129" name="Group 56"/>
          <p:cNvGraphicFramePr>
            <a:graphicFrameLocks noGrp="1"/>
          </p:cNvGraphicFramePr>
          <p:nvPr>
            <p:custDataLst>
              <p:tags r:id="rId11"/>
            </p:custDataLst>
          </p:nvPr>
        </p:nvGraphicFramePr>
        <p:xfrm>
          <a:off x="1460990" y="4111736"/>
          <a:ext cx="7211587" cy="469392"/>
        </p:xfrm>
        <a:graphic>
          <a:graphicData uri="http://schemas.openxmlformats.org/drawingml/2006/table">
            <a:tbl>
              <a:tblPr/>
              <a:tblGrid>
                <a:gridCol w="2403862"/>
                <a:gridCol w="2403863"/>
                <a:gridCol w="2403862"/>
              </a:tblGrid>
              <a:tr h="339669">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tab pos="53975" algn="l"/>
                        </a:tabLst>
                        <a:defRPr/>
                      </a:pPr>
                      <a:r>
                        <a:rPr lang="en-US" altLang="zh-CN" sz="1400" b="1" dirty="0" smtClean="0">
                          <a:solidFill>
                            <a:schemeClr val="bg1"/>
                          </a:solidFill>
                          <a:latin typeface="+mj-lt"/>
                          <a:ea typeface="黑体" pitchFamily="49" charset="-122"/>
                        </a:rPr>
                        <a:t>Protection stage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tab pos="53975" algn="l"/>
                        </a:tabLst>
                        <a:defRPr/>
                      </a:pPr>
                      <a:r>
                        <a:rPr lang="zh-CN" altLang="en-US" sz="1400" b="1" dirty="0" smtClean="0">
                          <a:solidFill>
                            <a:schemeClr val="bg1"/>
                          </a:solidFill>
                          <a:latin typeface="+mj-lt"/>
                          <a:ea typeface="黑体" pitchFamily="49" charset="-122"/>
                        </a:rPr>
                        <a:t>保障阶段</a:t>
                      </a:r>
                      <a:endParaRPr lang="en-US" altLang="zh-CN" sz="1400" b="1" dirty="0" smtClean="0">
                        <a:solidFill>
                          <a:schemeClr val="bg1"/>
                        </a:solidFill>
                        <a:latin typeface="+mj-lt"/>
                        <a:ea typeface="黑体" pitchFamily="49" charset="-122"/>
                      </a:endParaRPr>
                    </a:p>
                  </a:txBody>
                  <a:tcPr marL="80215" marR="80215" marT="0" marB="0" anchor="ctr" horzOverflow="overflow">
                    <a:lnL cap="flat">
                      <a:noFill/>
                    </a:lnL>
                    <a:lnR>
                      <a:noFill/>
                    </a:lnR>
                    <a:lnT w="12700" cap="flat" cmpd="sng" algn="ctr">
                      <a:solidFill>
                        <a:schemeClr val="accent1"/>
                      </a:solidFill>
                      <a:prstDash val="dot"/>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tab pos="53975" algn="l"/>
                        </a:tabLst>
                        <a:defRPr/>
                      </a:pPr>
                      <a:r>
                        <a:rPr lang="en-US" altLang="zh-CN" sz="1400" b="1" kern="1200" dirty="0" smtClean="0">
                          <a:solidFill>
                            <a:schemeClr val="bg1"/>
                          </a:solidFill>
                          <a:latin typeface="+mj-lt"/>
                          <a:ea typeface="黑体" pitchFamily="49" charset="-122"/>
                          <a:cs typeface="+mn-cs"/>
                        </a:rPr>
                        <a:t>Accumulation stage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tab pos="53975" algn="l"/>
                        </a:tabLst>
                        <a:defRPr/>
                      </a:pPr>
                      <a:r>
                        <a:rPr lang="zh-CN" altLang="en-US" sz="1400" b="1" kern="1200" dirty="0" smtClean="0">
                          <a:solidFill>
                            <a:schemeClr val="bg1"/>
                          </a:solidFill>
                          <a:latin typeface="+mj-lt"/>
                          <a:ea typeface="黑体" pitchFamily="49" charset="-122"/>
                          <a:cs typeface="+mn-cs"/>
                        </a:rPr>
                        <a:t>积累阶段</a:t>
                      </a:r>
                      <a:endParaRPr lang="en-GB" sz="1400" b="1" kern="1200" dirty="0" smtClean="0">
                        <a:solidFill>
                          <a:schemeClr val="bg1"/>
                        </a:solidFill>
                        <a:latin typeface="+mj-lt"/>
                        <a:ea typeface="黑体" pitchFamily="49" charset="-122"/>
                        <a:cs typeface="+mn-cs"/>
                      </a:endParaRPr>
                    </a:p>
                  </a:txBody>
                  <a:tcPr marL="80215" marR="80215" marT="0" marB="0" anchor="ctr" horzOverflow="overflow">
                    <a:lnL cap="flat">
                      <a:noFill/>
                    </a:lnL>
                    <a:lnR>
                      <a:noFill/>
                    </a:lnR>
                    <a:lnT w="12700" cap="flat" cmpd="sng" algn="ctr">
                      <a:solidFill>
                        <a:schemeClr val="accent1"/>
                      </a:solidFill>
                      <a:prstDash val="dot"/>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0070C0"/>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Tx/>
                        <a:buFontTx/>
                        <a:buNone/>
                        <a:tabLst>
                          <a:tab pos="53975" algn="l"/>
                        </a:tabLst>
                        <a:defRPr/>
                      </a:pPr>
                      <a:r>
                        <a:rPr lang="en-US" altLang="zh-CN" sz="1400" b="1" kern="1200" dirty="0" smtClean="0">
                          <a:solidFill>
                            <a:schemeClr val="bg1"/>
                          </a:solidFill>
                          <a:latin typeface="+mj-lt"/>
                          <a:ea typeface="黑体" pitchFamily="49" charset="-122"/>
                          <a:cs typeface="+mn-cs"/>
                        </a:rPr>
                        <a:t>Retirement stage</a:t>
                      </a:r>
                    </a:p>
                    <a:p>
                      <a:pPr marL="0" marR="0" lvl="0" indent="0" algn="ctr" defTabSz="914400" rtl="0" eaLnBrk="1" fontAlgn="base" latinLnBrk="0" hangingPunct="1">
                        <a:lnSpc>
                          <a:spcPct val="100000"/>
                        </a:lnSpc>
                        <a:spcBef>
                          <a:spcPct val="20000"/>
                        </a:spcBef>
                        <a:spcAft>
                          <a:spcPct val="0"/>
                        </a:spcAft>
                        <a:buClr>
                          <a:schemeClr val="tx2"/>
                        </a:buClr>
                        <a:buSzTx/>
                        <a:buFontTx/>
                        <a:buNone/>
                        <a:tabLst>
                          <a:tab pos="53975" algn="l"/>
                        </a:tabLst>
                        <a:defRPr/>
                      </a:pPr>
                      <a:r>
                        <a:rPr lang="zh-CN" altLang="en-US" sz="1400" b="1" kern="1200" dirty="0" smtClean="0">
                          <a:solidFill>
                            <a:schemeClr val="bg1"/>
                          </a:solidFill>
                          <a:latin typeface="+mj-lt"/>
                          <a:ea typeface="黑体" pitchFamily="49" charset="-122"/>
                          <a:cs typeface="+mn-cs"/>
                        </a:rPr>
                        <a:t>退休阶段</a:t>
                      </a:r>
                      <a:endParaRPr lang="en-US" altLang="zh-CN" sz="1400" b="1" kern="1200" dirty="0" smtClean="0">
                        <a:solidFill>
                          <a:schemeClr val="bg1"/>
                        </a:solidFill>
                        <a:latin typeface="+mj-lt"/>
                        <a:ea typeface="黑体" pitchFamily="49" charset="-122"/>
                        <a:cs typeface="+mn-cs"/>
                      </a:endParaRPr>
                    </a:p>
                  </a:txBody>
                  <a:tcPr marL="80215" marR="80215" marT="0" marB="0" anchor="ctr" horzOverflow="overflow">
                    <a:lnL cap="flat">
                      <a:noFill/>
                    </a:lnL>
                    <a:lnR>
                      <a:noFill/>
                    </a:lnR>
                    <a:lnT w="12700" cap="flat" cmpd="sng" algn="ctr">
                      <a:solidFill>
                        <a:schemeClr val="accent1"/>
                      </a:solidFill>
                      <a:prstDash val="dot"/>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0070C0"/>
                    </a:solidFill>
                  </a:tcPr>
                </a:tc>
              </a:tr>
            </a:tbl>
          </a:graphicData>
        </a:graphic>
      </p:graphicFrame>
      <p:cxnSp>
        <p:nvCxnSpPr>
          <p:cNvPr id="131" name="Straight Connector 130"/>
          <p:cNvCxnSpPr/>
          <p:nvPr/>
        </p:nvCxnSpPr>
        <p:spPr>
          <a:xfrm>
            <a:off x="3993174" y="4157663"/>
            <a:ext cx="0" cy="178911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6339254" y="4157663"/>
            <a:ext cx="0" cy="178911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074" name="TextBox 136"/>
          <p:cNvSpPr txBox="1">
            <a:spLocks noChangeArrowheads="1"/>
          </p:cNvSpPr>
          <p:nvPr>
            <p:custDataLst>
              <p:tags r:id="rId12"/>
            </p:custDataLst>
          </p:nvPr>
        </p:nvSpPr>
        <p:spPr bwMode="auto">
          <a:xfrm>
            <a:off x="1331640" y="4653136"/>
            <a:ext cx="2808312" cy="276999"/>
          </a:xfrm>
          <a:prstGeom prst="rect">
            <a:avLst/>
          </a:prstGeom>
          <a:noFill/>
          <a:ln w="9525">
            <a:noFill/>
            <a:miter lim="800000"/>
            <a:headEnd/>
            <a:tailEnd/>
          </a:ln>
        </p:spPr>
        <p:txBody>
          <a:bodyPr wrap="square">
            <a:spAutoFit/>
          </a:bodyPr>
          <a:lstStyle/>
          <a:p>
            <a:pPr marL="112713" indent="-112713" algn="ctr">
              <a:buClr>
                <a:schemeClr val="accent1"/>
              </a:buClr>
              <a:buFont typeface="Wingdings" pitchFamily="2" charset="2"/>
              <a:buChar char="§"/>
            </a:pPr>
            <a:r>
              <a:rPr lang="en-US" altLang="zh-CN" sz="1200" dirty="0" smtClean="0">
                <a:solidFill>
                  <a:srgbClr val="0070C0"/>
                </a:solidFill>
                <a:latin typeface="+mj-lt"/>
                <a:ea typeface="+mj-ea"/>
              </a:rPr>
              <a:t>Protection for life and property</a:t>
            </a:r>
            <a:endParaRPr lang="nl-NL" sz="1200" dirty="0">
              <a:solidFill>
                <a:srgbClr val="0070C0"/>
              </a:solidFill>
              <a:latin typeface="+mj-lt"/>
              <a:ea typeface="+mj-ea"/>
            </a:endParaRPr>
          </a:p>
        </p:txBody>
      </p:sp>
      <p:sp>
        <p:nvSpPr>
          <p:cNvPr id="2075" name="TextBox 137"/>
          <p:cNvSpPr txBox="1">
            <a:spLocks noChangeArrowheads="1"/>
          </p:cNvSpPr>
          <p:nvPr>
            <p:custDataLst>
              <p:tags r:id="rId13"/>
            </p:custDataLst>
          </p:nvPr>
        </p:nvSpPr>
        <p:spPr bwMode="auto">
          <a:xfrm>
            <a:off x="1331640" y="5373216"/>
            <a:ext cx="2592288" cy="461665"/>
          </a:xfrm>
          <a:prstGeom prst="rect">
            <a:avLst/>
          </a:prstGeom>
          <a:noFill/>
          <a:ln w="9525">
            <a:noFill/>
            <a:miter lim="800000"/>
            <a:headEnd/>
            <a:tailEnd/>
          </a:ln>
        </p:spPr>
        <p:txBody>
          <a:bodyPr wrap="square">
            <a:spAutoFit/>
          </a:bodyPr>
          <a:lstStyle/>
          <a:p>
            <a:pPr marL="112713" indent="-112713" algn="ctr">
              <a:buClr>
                <a:schemeClr val="accent1"/>
              </a:buClr>
              <a:buFont typeface="Wingdings" pitchFamily="2" charset="2"/>
              <a:buChar char="§"/>
            </a:pPr>
            <a:r>
              <a:rPr lang="en-US" altLang="zh-CN" sz="1200" dirty="0" smtClean="0">
                <a:solidFill>
                  <a:srgbClr val="0070C0"/>
                </a:solidFill>
                <a:latin typeface="+mj-lt"/>
                <a:ea typeface="+mj-ea"/>
              </a:rPr>
              <a:t>ADD, health-related product, P&amp;C</a:t>
            </a:r>
            <a:endParaRPr lang="nl-NL" sz="1200" dirty="0">
              <a:solidFill>
                <a:srgbClr val="0070C0"/>
              </a:solidFill>
              <a:latin typeface="+mj-lt"/>
              <a:ea typeface="+mj-ea"/>
            </a:endParaRPr>
          </a:p>
        </p:txBody>
      </p:sp>
      <p:sp>
        <p:nvSpPr>
          <p:cNvPr id="2076" name="TextBox 140"/>
          <p:cNvSpPr txBox="1">
            <a:spLocks noChangeArrowheads="1"/>
          </p:cNvSpPr>
          <p:nvPr>
            <p:custDataLst>
              <p:tags r:id="rId14"/>
            </p:custDataLst>
          </p:nvPr>
        </p:nvSpPr>
        <p:spPr bwMode="auto">
          <a:xfrm>
            <a:off x="3995936" y="4653136"/>
            <a:ext cx="2232248" cy="276999"/>
          </a:xfrm>
          <a:prstGeom prst="rect">
            <a:avLst/>
          </a:prstGeom>
          <a:noFill/>
          <a:ln w="9525">
            <a:noFill/>
            <a:miter lim="800000"/>
            <a:headEnd/>
            <a:tailEnd/>
          </a:ln>
        </p:spPr>
        <p:txBody>
          <a:bodyPr wrap="square">
            <a:spAutoFit/>
          </a:bodyPr>
          <a:lstStyle/>
          <a:p>
            <a:pPr marL="112713" indent="-112713" algn="ctr">
              <a:buClr>
                <a:schemeClr val="accent1"/>
              </a:buClr>
              <a:buFont typeface="Wingdings" pitchFamily="2" charset="2"/>
              <a:buChar char="§"/>
            </a:pPr>
            <a:r>
              <a:rPr lang="en-US" altLang="zh-CN" sz="1200" dirty="0" smtClean="0">
                <a:solidFill>
                  <a:srgbClr val="0070C0"/>
                </a:solidFill>
                <a:latin typeface="+mj-lt"/>
                <a:ea typeface="+mj-ea"/>
              </a:rPr>
              <a:t>High investment returns</a:t>
            </a:r>
            <a:endParaRPr lang="nl-NL" sz="1200" dirty="0">
              <a:solidFill>
                <a:srgbClr val="0070C0"/>
              </a:solidFill>
              <a:latin typeface="+mj-lt"/>
              <a:ea typeface="+mj-ea"/>
            </a:endParaRPr>
          </a:p>
        </p:txBody>
      </p:sp>
      <p:sp>
        <p:nvSpPr>
          <p:cNvPr id="2077" name="TextBox 141"/>
          <p:cNvSpPr txBox="1">
            <a:spLocks noChangeArrowheads="1"/>
          </p:cNvSpPr>
          <p:nvPr>
            <p:custDataLst>
              <p:tags r:id="rId15"/>
            </p:custDataLst>
          </p:nvPr>
        </p:nvSpPr>
        <p:spPr bwMode="auto">
          <a:xfrm>
            <a:off x="3923928" y="5364505"/>
            <a:ext cx="2520280" cy="461665"/>
          </a:xfrm>
          <a:prstGeom prst="rect">
            <a:avLst/>
          </a:prstGeom>
          <a:noFill/>
          <a:ln w="9525">
            <a:noFill/>
            <a:miter lim="800000"/>
            <a:headEnd/>
            <a:tailEnd/>
          </a:ln>
        </p:spPr>
        <p:txBody>
          <a:bodyPr wrap="square" lIns="0" rIns="0">
            <a:spAutoFit/>
          </a:bodyPr>
          <a:lstStyle/>
          <a:p>
            <a:pPr marL="112713" indent="-112713" algn="ctr">
              <a:buClr>
                <a:schemeClr val="accent1"/>
              </a:buClr>
            </a:pPr>
            <a:r>
              <a:rPr lang="en-US" altLang="zh-CN" sz="1200" dirty="0" smtClean="0">
                <a:solidFill>
                  <a:srgbClr val="0070C0"/>
                </a:solidFill>
                <a:latin typeface="+mj-lt"/>
                <a:ea typeface="+mj-ea"/>
              </a:rPr>
              <a:t>Annuity, CI, Investment-related product </a:t>
            </a:r>
            <a:endParaRPr lang="nl-NL" sz="1200" dirty="0">
              <a:solidFill>
                <a:srgbClr val="0070C0"/>
              </a:solidFill>
              <a:latin typeface="+mj-lt"/>
              <a:ea typeface="+mj-ea"/>
            </a:endParaRPr>
          </a:p>
        </p:txBody>
      </p:sp>
      <p:sp>
        <p:nvSpPr>
          <p:cNvPr id="2078" name="TextBox 143"/>
          <p:cNvSpPr txBox="1">
            <a:spLocks noChangeArrowheads="1"/>
          </p:cNvSpPr>
          <p:nvPr>
            <p:custDataLst>
              <p:tags r:id="rId16"/>
            </p:custDataLst>
          </p:nvPr>
        </p:nvSpPr>
        <p:spPr bwMode="auto">
          <a:xfrm>
            <a:off x="6432631" y="4581128"/>
            <a:ext cx="2171817" cy="461665"/>
          </a:xfrm>
          <a:prstGeom prst="rect">
            <a:avLst/>
          </a:prstGeom>
          <a:noFill/>
          <a:ln w="9525">
            <a:noFill/>
            <a:miter lim="800000"/>
            <a:headEnd/>
            <a:tailEnd/>
          </a:ln>
        </p:spPr>
        <p:txBody>
          <a:bodyPr wrap="square">
            <a:spAutoFit/>
          </a:bodyPr>
          <a:lstStyle/>
          <a:p>
            <a:pPr marL="112713" indent="-112713" algn="ctr">
              <a:buClr>
                <a:schemeClr val="accent1"/>
              </a:buClr>
              <a:buFont typeface="Wingdings" pitchFamily="2" charset="2"/>
              <a:buChar char="§"/>
            </a:pPr>
            <a:r>
              <a:rPr lang="en-US" altLang="zh-CN" sz="1200" dirty="0" smtClean="0">
                <a:solidFill>
                  <a:srgbClr val="0070C0"/>
                </a:solidFill>
                <a:latin typeface="+mj-lt"/>
                <a:ea typeface="+mj-ea"/>
              </a:rPr>
              <a:t>Wealth  heritage, medical coverage</a:t>
            </a:r>
            <a:endParaRPr lang="nl-NL" sz="1200" dirty="0">
              <a:solidFill>
                <a:srgbClr val="0070C0"/>
              </a:solidFill>
              <a:latin typeface="+mj-lt"/>
              <a:ea typeface="+mj-ea"/>
            </a:endParaRPr>
          </a:p>
        </p:txBody>
      </p:sp>
      <p:sp>
        <p:nvSpPr>
          <p:cNvPr id="2079" name="TextBox 144"/>
          <p:cNvSpPr txBox="1">
            <a:spLocks noChangeArrowheads="1"/>
          </p:cNvSpPr>
          <p:nvPr>
            <p:custDataLst>
              <p:tags r:id="rId17"/>
            </p:custDataLst>
          </p:nvPr>
        </p:nvSpPr>
        <p:spPr bwMode="auto">
          <a:xfrm>
            <a:off x="6300192" y="5384249"/>
            <a:ext cx="2376264" cy="276999"/>
          </a:xfrm>
          <a:prstGeom prst="rect">
            <a:avLst/>
          </a:prstGeom>
          <a:noFill/>
          <a:ln w="9525">
            <a:noFill/>
            <a:miter lim="800000"/>
            <a:headEnd/>
            <a:tailEnd/>
          </a:ln>
        </p:spPr>
        <p:txBody>
          <a:bodyPr wrap="square" lIns="0" rIns="0">
            <a:spAutoFit/>
          </a:bodyPr>
          <a:lstStyle/>
          <a:p>
            <a:pPr marL="112713" indent="-112713" algn="ctr">
              <a:buClr>
                <a:schemeClr val="accent1"/>
              </a:buClr>
            </a:pPr>
            <a:r>
              <a:rPr lang="en-US" altLang="zh-CN" sz="1200" dirty="0" smtClean="0">
                <a:solidFill>
                  <a:srgbClr val="0070C0"/>
                </a:solidFill>
                <a:latin typeface="+mj-lt"/>
                <a:ea typeface="+mj-ea"/>
              </a:rPr>
              <a:t>Annuity, CI, LTC</a:t>
            </a:r>
            <a:endParaRPr lang="nl-NL" sz="1200" dirty="0">
              <a:solidFill>
                <a:srgbClr val="0070C0"/>
              </a:solidFill>
              <a:latin typeface="+mj-lt"/>
              <a:ea typeface="+mj-ea"/>
            </a:endParaRPr>
          </a:p>
        </p:txBody>
      </p:sp>
      <p:sp>
        <p:nvSpPr>
          <p:cNvPr id="40" name="标题 1"/>
          <p:cNvSpPr txBox="1">
            <a:spLocks/>
          </p:cNvSpPr>
          <p:nvPr/>
        </p:nvSpPr>
        <p:spPr bwMode="auto">
          <a:xfrm>
            <a:off x="878904" y="188640"/>
            <a:ext cx="8229600" cy="922337"/>
          </a:xfrm>
          <a:prstGeom prst="rect">
            <a:avLst/>
          </a:prstGeom>
          <a:noFill/>
          <a:ln w="9525">
            <a:noFill/>
            <a:miter lim="800000"/>
            <a:headEnd/>
            <a:tailEnd/>
          </a:ln>
        </p:spPr>
        <p:txBody>
          <a:bodyPr anchor="ctr"/>
          <a:lstStyle/>
          <a:p>
            <a:pPr algn="r">
              <a:defRPr/>
            </a:pPr>
            <a:r>
              <a:rPr lang="en-US" altLang="zh-CN" sz="2400" dirty="0" smtClean="0">
                <a:solidFill>
                  <a:srgbClr val="0066CC"/>
                </a:solidFill>
                <a:latin typeface="+mj-lt"/>
                <a:ea typeface="黑体" pitchFamily="49" charset="-122"/>
                <a:sym typeface="Arial" charset="0"/>
              </a:rPr>
              <a:t>Suggestions for retirement planning</a:t>
            </a:r>
          </a:p>
          <a:p>
            <a:pPr algn="r">
              <a:defRPr/>
            </a:pPr>
            <a:r>
              <a:rPr lang="zh-CN" altLang="en-US" sz="2400" dirty="0" smtClean="0">
                <a:solidFill>
                  <a:srgbClr val="0066CC"/>
                </a:solidFill>
                <a:latin typeface="黑体" pitchFamily="49" charset="-122"/>
                <a:ea typeface="黑体" pitchFamily="49" charset="-122"/>
                <a:sym typeface="Arial" charset="0"/>
              </a:rPr>
              <a:t>我们对于消费者养老规划的建议</a:t>
            </a:r>
          </a:p>
        </p:txBody>
      </p:sp>
      <p:cxnSp>
        <p:nvCxnSpPr>
          <p:cNvPr id="47" name="直接连接符 46"/>
          <p:cNvCxnSpPr/>
          <p:nvPr/>
        </p:nvCxnSpPr>
        <p:spPr bwMode="auto">
          <a:xfrm rot="10800000" flipH="1">
            <a:off x="1460989" y="5227639"/>
            <a:ext cx="7212623" cy="1587"/>
          </a:xfrm>
          <a:prstGeom prst="line">
            <a:avLst/>
          </a:prstGeom>
          <a:solidFill>
            <a:schemeClr val="accent1"/>
          </a:solidFill>
          <a:ln w="9525" cap="flat" cmpd="sng" algn="ctr">
            <a:solidFill>
              <a:schemeClr val="tx2">
                <a:lumMod val="60000"/>
                <a:lumOff val="40000"/>
              </a:schemeClr>
            </a:solidFill>
            <a:prstDash val="sysDash"/>
            <a:round/>
            <a:headEnd type="none" w="med" len="med"/>
            <a:tailEnd type="none" w="med" len="med"/>
          </a:ln>
          <a:effectLst/>
        </p:spPr>
      </p:cxnSp>
      <p:sp>
        <p:nvSpPr>
          <p:cNvPr id="2087" name="TextBox 47"/>
          <p:cNvSpPr txBox="1">
            <a:spLocks noChangeArrowheads="1"/>
          </p:cNvSpPr>
          <p:nvPr/>
        </p:nvSpPr>
        <p:spPr bwMode="auto">
          <a:xfrm>
            <a:off x="179512" y="1412776"/>
            <a:ext cx="1440161" cy="338554"/>
          </a:xfrm>
          <a:prstGeom prst="rect">
            <a:avLst/>
          </a:prstGeom>
          <a:noFill/>
          <a:ln w="9525">
            <a:noFill/>
            <a:miter lim="800000"/>
            <a:headEnd/>
            <a:tailEnd/>
          </a:ln>
        </p:spPr>
        <p:txBody>
          <a:bodyPr wrap="square">
            <a:spAutoFit/>
          </a:bodyPr>
          <a:lstStyle/>
          <a:p>
            <a:r>
              <a:rPr lang="en-US" altLang="zh-CN" sz="1600" dirty="0" smtClean="0">
                <a:latin typeface="+mj-lt"/>
                <a:ea typeface="+mj-ea"/>
              </a:rPr>
              <a:t>Wealth </a:t>
            </a:r>
            <a:r>
              <a:rPr lang="zh-CN" altLang="en-US" sz="1600" b="0" dirty="0" smtClean="0">
                <a:latin typeface="+mj-lt"/>
                <a:ea typeface="+mj-ea"/>
              </a:rPr>
              <a:t>财富</a:t>
            </a:r>
            <a:endParaRPr lang="zh-CN" altLang="en-US" sz="1600" b="0" dirty="0">
              <a:solidFill>
                <a:schemeClr val="tx1"/>
              </a:solidFill>
              <a:latin typeface="+mj-lt"/>
              <a:ea typeface="+mj-ea"/>
            </a:endParaRPr>
          </a:p>
        </p:txBody>
      </p:sp>
      <p:sp>
        <p:nvSpPr>
          <p:cNvPr id="38" name="Pentagon 124"/>
          <p:cNvSpPr/>
          <p:nvPr>
            <p:custDataLst>
              <p:tags r:id="rId18"/>
            </p:custDataLst>
          </p:nvPr>
        </p:nvSpPr>
        <p:spPr>
          <a:xfrm>
            <a:off x="383004" y="5377465"/>
            <a:ext cx="964601" cy="428625"/>
          </a:xfrm>
          <a:prstGeom prst="homePlate">
            <a:avLst>
              <a:gd name="adj" fmla="val 35402"/>
            </a:avLst>
          </a:prstGeom>
          <a:solidFill>
            <a:srgbClr val="007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200" dirty="0" smtClean="0">
                <a:solidFill>
                  <a:schemeClr val="bg1"/>
                </a:solidFill>
                <a:latin typeface="+mj-lt"/>
                <a:ea typeface="+mj-ea"/>
              </a:rPr>
              <a:t>Products</a:t>
            </a:r>
          </a:p>
          <a:p>
            <a:pPr algn="ctr">
              <a:defRPr/>
            </a:pPr>
            <a:r>
              <a:rPr lang="zh-CN" altLang="en-US" sz="1200" dirty="0" smtClean="0">
                <a:solidFill>
                  <a:schemeClr val="bg1"/>
                </a:solidFill>
                <a:latin typeface="+mj-lt"/>
                <a:ea typeface="+mj-ea"/>
              </a:rPr>
              <a:t>对应产品</a:t>
            </a:r>
            <a:endParaRPr lang="en-US" altLang="zh-CN" sz="1200" dirty="0">
              <a:solidFill>
                <a:schemeClr val="bg1"/>
              </a:solidFill>
              <a:latin typeface="+mj-lt"/>
              <a:ea typeface="+mj-ea"/>
            </a:endParaRPr>
          </a:p>
        </p:txBody>
      </p:sp>
      <p:sp>
        <p:nvSpPr>
          <p:cNvPr id="27" name="TextBox 136"/>
          <p:cNvSpPr txBox="1">
            <a:spLocks noChangeArrowheads="1"/>
          </p:cNvSpPr>
          <p:nvPr>
            <p:custDataLst>
              <p:tags r:id="rId19"/>
            </p:custDataLst>
          </p:nvPr>
        </p:nvSpPr>
        <p:spPr bwMode="auto">
          <a:xfrm>
            <a:off x="1907704" y="4869160"/>
            <a:ext cx="1683794" cy="276999"/>
          </a:xfrm>
          <a:prstGeom prst="rect">
            <a:avLst/>
          </a:prstGeom>
          <a:noFill/>
          <a:ln w="9525">
            <a:noFill/>
            <a:miter lim="800000"/>
            <a:headEnd/>
            <a:tailEnd/>
          </a:ln>
        </p:spPr>
        <p:txBody>
          <a:bodyPr wrap="none">
            <a:spAutoFit/>
          </a:bodyPr>
          <a:lstStyle/>
          <a:p>
            <a:pPr marL="112713" indent="-112713">
              <a:buClr>
                <a:schemeClr val="accent1"/>
              </a:buClr>
              <a:buFont typeface="Wingdings" pitchFamily="2" charset="2"/>
              <a:buChar char="§"/>
            </a:pPr>
            <a:r>
              <a:rPr lang="zh-CN" altLang="en-US" sz="1200" dirty="0">
                <a:solidFill>
                  <a:srgbClr val="0070C0"/>
                </a:solidFill>
                <a:latin typeface="+mj-lt"/>
                <a:ea typeface="+mj-ea"/>
              </a:rPr>
              <a:t>保障人身、财务安全</a:t>
            </a:r>
            <a:endParaRPr lang="nl-NL" sz="1200" dirty="0">
              <a:solidFill>
                <a:srgbClr val="0070C0"/>
              </a:solidFill>
              <a:latin typeface="+mj-lt"/>
              <a:ea typeface="+mj-ea"/>
            </a:endParaRPr>
          </a:p>
        </p:txBody>
      </p:sp>
      <p:sp>
        <p:nvSpPr>
          <p:cNvPr id="28" name="TextBox 137"/>
          <p:cNvSpPr txBox="1">
            <a:spLocks noChangeArrowheads="1"/>
          </p:cNvSpPr>
          <p:nvPr>
            <p:custDataLst>
              <p:tags r:id="rId20"/>
            </p:custDataLst>
          </p:nvPr>
        </p:nvSpPr>
        <p:spPr bwMode="auto">
          <a:xfrm>
            <a:off x="1788341" y="5744289"/>
            <a:ext cx="1991571" cy="276999"/>
          </a:xfrm>
          <a:prstGeom prst="rect">
            <a:avLst/>
          </a:prstGeom>
          <a:noFill/>
          <a:ln w="9525">
            <a:noFill/>
            <a:miter lim="800000"/>
            <a:headEnd/>
            <a:tailEnd/>
          </a:ln>
        </p:spPr>
        <p:txBody>
          <a:bodyPr wrap="none">
            <a:spAutoFit/>
          </a:bodyPr>
          <a:lstStyle/>
          <a:p>
            <a:pPr marL="112713" indent="-112713">
              <a:buClr>
                <a:schemeClr val="accent1"/>
              </a:buClr>
              <a:buFont typeface="Wingdings" pitchFamily="2" charset="2"/>
              <a:buChar char="§"/>
            </a:pPr>
            <a:r>
              <a:rPr lang="zh-CN" altLang="en-US" sz="1200" dirty="0" smtClean="0">
                <a:solidFill>
                  <a:srgbClr val="0070C0"/>
                </a:solidFill>
                <a:latin typeface="+mj-lt"/>
                <a:ea typeface="+mj-ea"/>
              </a:rPr>
              <a:t>意外险、健康险、财产险</a:t>
            </a:r>
            <a:endParaRPr lang="nl-NL" sz="1200" dirty="0">
              <a:solidFill>
                <a:srgbClr val="0070C0"/>
              </a:solidFill>
              <a:latin typeface="+mj-lt"/>
              <a:ea typeface="+mj-ea"/>
            </a:endParaRPr>
          </a:p>
        </p:txBody>
      </p:sp>
      <p:sp>
        <p:nvSpPr>
          <p:cNvPr id="29" name="TextBox 140"/>
          <p:cNvSpPr txBox="1">
            <a:spLocks noChangeArrowheads="1"/>
          </p:cNvSpPr>
          <p:nvPr>
            <p:custDataLst>
              <p:tags r:id="rId21"/>
            </p:custDataLst>
          </p:nvPr>
        </p:nvSpPr>
        <p:spPr bwMode="auto">
          <a:xfrm>
            <a:off x="4572000" y="4880193"/>
            <a:ext cx="1222129" cy="276999"/>
          </a:xfrm>
          <a:prstGeom prst="rect">
            <a:avLst/>
          </a:prstGeom>
          <a:noFill/>
          <a:ln w="9525">
            <a:noFill/>
            <a:miter lim="800000"/>
            <a:headEnd/>
            <a:tailEnd/>
          </a:ln>
        </p:spPr>
        <p:txBody>
          <a:bodyPr wrap="none">
            <a:spAutoFit/>
          </a:bodyPr>
          <a:lstStyle/>
          <a:p>
            <a:pPr marL="112713" indent="-112713">
              <a:buClr>
                <a:schemeClr val="accent1"/>
              </a:buClr>
              <a:buFont typeface="Wingdings" pitchFamily="2" charset="2"/>
              <a:buChar char="§"/>
            </a:pPr>
            <a:r>
              <a:rPr lang="zh-CN" altLang="en-US" sz="1200" dirty="0">
                <a:solidFill>
                  <a:srgbClr val="0070C0"/>
                </a:solidFill>
                <a:latin typeface="+mj-lt"/>
                <a:ea typeface="+mj-ea"/>
              </a:rPr>
              <a:t>高投资回报率</a:t>
            </a:r>
            <a:endParaRPr lang="nl-NL" sz="1200" dirty="0">
              <a:solidFill>
                <a:srgbClr val="0070C0"/>
              </a:solidFill>
              <a:latin typeface="+mj-lt"/>
              <a:ea typeface="+mj-ea"/>
            </a:endParaRPr>
          </a:p>
        </p:txBody>
      </p:sp>
      <p:sp>
        <p:nvSpPr>
          <p:cNvPr id="30" name="TextBox 141"/>
          <p:cNvSpPr txBox="1">
            <a:spLocks noChangeArrowheads="1"/>
          </p:cNvSpPr>
          <p:nvPr>
            <p:custDataLst>
              <p:tags r:id="rId22"/>
            </p:custDataLst>
          </p:nvPr>
        </p:nvSpPr>
        <p:spPr bwMode="auto">
          <a:xfrm>
            <a:off x="4427984" y="5744289"/>
            <a:ext cx="1529906" cy="276999"/>
          </a:xfrm>
          <a:prstGeom prst="rect">
            <a:avLst/>
          </a:prstGeom>
          <a:noFill/>
          <a:ln w="9525">
            <a:noFill/>
            <a:miter lim="800000"/>
            <a:headEnd/>
            <a:tailEnd/>
          </a:ln>
        </p:spPr>
        <p:txBody>
          <a:bodyPr wrap="none">
            <a:spAutoFit/>
          </a:bodyPr>
          <a:lstStyle/>
          <a:p>
            <a:pPr marL="112713" indent="-112713">
              <a:buClr>
                <a:schemeClr val="accent1"/>
              </a:buClr>
              <a:buFont typeface="Wingdings" pitchFamily="2" charset="2"/>
              <a:buChar char="§"/>
            </a:pPr>
            <a:r>
              <a:rPr lang="zh-CN" altLang="en-US" sz="1200" dirty="0">
                <a:solidFill>
                  <a:srgbClr val="0070C0"/>
                </a:solidFill>
                <a:latin typeface="+mj-lt"/>
                <a:ea typeface="+mj-ea"/>
              </a:rPr>
              <a:t>养老</a:t>
            </a:r>
            <a:r>
              <a:rPr lang="zh-CN" altLang="en-US" sz="1200" dirty="0" smtClean="0">
                <a:solidFill>
                  <a:srgbClr val="0070C0"/>
                </a:solidFill>
                <a:latin typeface="+mj-lt"/>
                <a:ea typeface="+mj-ea"/>
              </a:rPr>
              <a:t>、重疾、投资</a:t>
            </a:r>
            <a:endParaRPr lang="nl-NL" sz="1200" dirty="0">
              <a:solidFill>
                <a:srgbClr val="0070C0"/>
              </a:solidFill>
              <a:latin typeface="+mj-lt"/>
              <a:ea typeface="+mj-ea"/>
            </a:endParaRPr>
          </a:p>
        </p:txBody>
      </p:sp>
      <p:sp>
        <p:nvSpPr>
          <p:cNvPr id="31" name="TextBox 143"/>
          <p:cNvSpPr txBox="1">
            <a:spLocks noChangeArrowheads="1"/>
          </p:cNvSpPr>
          <p:nvPr>
            <p:custDataLst>
              <p:tags r:id="rId23"/>
            </p:custDataLst>
          </p:nvPr>
        </p:nvSpPr>
        <p:spPr bwMode="auto">
          <a:xfrm>
            <a:off x="6660232" y="4952201"/>
            <a:ext cx="1683794" cy="276999"/>
          </a:xfrm>
          <a:prstGeom prst="rect">
            <a:avLst/>
          </a:prstGeom>
          <a:noFill/>
          <a:ln w="9525">
            <a:noFill/>
            <a:miter lim="800000"/>
            <a:headEnd/>
            <a:tailEnd/>
          </a:ln>
        </p:spPr>
        <p:txBody>
          <a:bodyPr wrap="none">
            <a:spAutoFit/>
          </a:bodyPr>
          <a:lstStyle/>
          <a:p>
            <a:pPr marL="112713" indent="-112713">
              <a:buClr>
                <a:schemeClr val="accent1"/>
              </a:buClr>
              <a:buFont typeface="Wingdings" pitchFamily="2" charset="2"/>
              <a:buChar char="§"/>
            </a:pPr>
            <a:r>
              <a:rPr lang="zh-CN" altLang="en-US" sz="1200" dirty="0" smtClean="0">
                <a:solidFill>
                  <a:srgbClr val="0070C0"/>
                </a:solidFill>
                <a:latin typeface="+mj-lt"/>
                <a:ea typeface="+mj-ea"/>
              </a:rPr>
              <a:t>财富传承、医疗保障</a:t>
            </a:r>
            <a:endParaRPr lang="nl-NL" sz="1200" dirty="0">
              <a:solidFill>
                <a:srgbClr val="0070C0"/>
              </a:solidFill>
              <a:latin typeface="+mj-lt"/>
              <a:ea typeface="+mj-ea"/>
            </a:endParaRPr>
          </a:p>
        </p:txBody>
      </p:sp>
      <p:sp>
        <p:nvSpPr>
          <p:cNvPr id="32" name="TextBox 144"/>
          <p:cNvSpPr txBox="1">
            <a:spLocks noChangeArrowheads="1"/>
          </p:cNvSpPr>
          <p:nvPr>
            <p:custDataLst>
              <p:tags r:id="rId24"/>
            </p:custDataLst>
          </p:nvPr>
        </p:nvSpPr>
        <p:spPr bwMode="auto">
          <a:xfrm>
            <a:off x="6588224" y="5661248"/>
            <a:ext cx="1837683" cy="276999"/>
          </a:xfrm>
          <a:prstGeom prst="rect">
            <a:avLst/>
          </a:prstGeom>
          <a:noFill/>
          <a:ln w="9525">
            <a:noFill/>
            <a:miter lim="800000"/>
            <a:headEnd/>
            <a:tailEnd/>
          </a:ln>
        </p:spPr>
        <p:txBody>
          <a:bodyPr wrap="none">
            <a:spAutoFit/>
          </a:bodyPr>
          <a:lstStyle/>
          <a:p>
            <a:pPr marL="112713" indent="-112713" algn="ctr">
              <a:buClr>
                <a:schemeClr val="accent1"/>
              </a:buClr>
              <a:buFont typeface="Wingdings" pitchFamily="2" charset="2"/>
              <a:buChar char="§"/>
            </a:pPr>
            <a:r>
              <a:rPr lang="zh-CN" altLang="en-US" sz="1200" dirty="0" smtClean="0">
                <a:solidFill>
                  <a:srgbClr val="0070C0"/>
                </a:solidFill>
                <a:latin typeface="+mj-lt"/>
                <a:ea typeface="+mj-ea"/>
              </a:rPr>
              <a:t>养老、重疾、长期护理</a:t>
            </a:r>
            <a:endParaRPr lang="nl-NL" sz="1200" dirty="0">
              <a:solidFill>
                <a:srgbClr val="0070C0"/>
              </a:solidFill>
              <a:latin typeface="+mj-lt"/>
              <a:ea typeface="+mj-ea"/>
            </a:endParaRPr>
          </a:p>
        </p:txBody>
      </p:sp>
      <p:sp>
        <p:nvSpPr>
          <p:cNvPr id="33" name="灯片编号占位符 32"/>
          <p:cNvSpPr>
            <a:spLocks noGrp="1"/>
          </p:cNvSpPr>
          <p:nvPr>
            <p:ph type="sldNum" sz="quarter" idx="14"/>
          </p:nvPr>
        </p:nvSpPr>
        <p:spPr/>
        <p:txBody>
          <a:bodyPr/>
          <a:lstStyle/>
          <a:p>
            <a:pPr>
              <a:defRPr/>
            </a:pPr>
            <a:fld id="{226E9552-1261-4A91-BC38-F5F17E78E4B2}" type="slidenum">
              <a:rPr lang="zh-CN" altLang="en-US" smtClean="0"/>
              <a:pPr>
                <a:defRPr/>
              </a:pPr>
              <a:t>27</a:t>
            </a:fld>
            <a:endParaRPr lang="en-US" sz="1400">
              <a:solidFill>
                <a:schemeClr val="bg1"/>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标题 1"/>
          <p:cNvSpPr>
            <a:spLocks noChangeArrowheads="1"/>
          </p:cNvSpPr>
          <p:nvPr/>
        </p:nvSpPr>
        <p:spPr bwMode="auto">
          <a:xfrm>
            <a:off x="457200" y="418877"/>
            <a:ext cx="8370277" cy="777875"/>
          </a:xfrm>
          <a:prstGeom prst="rect">
            <a:avLst/>
          </a:prstGeom>
          <a:noFill/>
          <a:ln w="9525">
            <a:noFill/>
            <a:miter lim="800000"/>
            <a:headEnd/>
            <a:tailEnd/>
          </a:ln>
        </p:spPr>
        <p:txBody>
          <a:bodyPr anchor="ctr"/>
          <a:lstStyle/>
          <a:p>
            <a:pPr algn="r"/>
            <a:r>
              <a:rPr lang="en-US" altLang="zh-CN" sz="2400" dirty="0" smtClean="0">
                <a:solidFill>
                  <a:srgbClr val="0066CC"/>
                </a:solidFill>
                <a:latin typeface="+mj-lt"/>
                <a:ea typeface="黑体" pitchFamily="49" charset="-122"/>
                <a:sym typeface="Arial" charset="0"/>
              </a:rPr>
              <a:t>Insurance companies play an active </a:t>
            </a:r>
          </a:p>
          <a:p>
            <a:pPr algn="r"/>
            <a:r>
              <a:rPr lang="en-US" altLang="zh-CN" sz="2400" dirty="0" smtClean="0">
                <a:solidFill>
                  <a:srgbClr val="0066CC"/>
                </a:solidFill>
                <a:latin typeface="+mj-lt"/>
                <a:ea typeface="黑体" pitchFamily="49" charset="-122"/>
                <a:sym typeface="Arial" charset="0"/>
              </a:rPr>
              <a:t>role on retirement planning</a:t>
            </a:r>
          </a:p>
          <a:p>
            <a:pPr algn="r"/>
            <a:r>
              <a:rPr lang="zh-CN" altLang="en-US" sz="2400" dirty="0" smtClean="0">
                <a:solidFill>
                  <a:srgbClr val="0066CC"/>
                </a:solidFill>
                <a:latin typeface="黑体" pitchFamily="49" charset="-122"/>
                <a:ea typeface="黑体" pitchFamily="49" charset="-122"/>
                <a:sym typeface="Arial" charset="0"/>
              </a:rPr>
              <a:t>保险公司在解决养老问题上发挥积极作用</a:t>
            </a:r>
          </a:p>
          <a:p>
            <a:pPr algn="r"/>
            <a:endParaRPr lang="en-US" altLang="zh-CN" sz="2400" dirty="0" smtClean="0">
              <a:solidFill>
                <a:srgbClr val="0066CC"/>
              </a:solidFill>
              <a:latin typeface="+mj-lt"/>
              <a:ea typeface="黑体" pitchFamily="49" charset="-122"/>
              <a:sym typeface="Arial" charset="0"/>
            </a:endParaRPr>
          </a:p>
        </p:txBody>
      </p:sp>
      <p:grpSp>
        <p:nvGrpSpPr>
          <p:cNvPr id="2" name="组合 20"/>
          <p:cNvGrpSpPr/>
          <p:nvPr/>
        </p:nvGrpSpPr>
        <p:grpSpPr>
          <a:xfrm>
            <a:off x="4704983" y="1268010"/>
            <a:ext cx="2603321" cy="2522538"/>
            <a:chOff x="5097066" y="1268010"/>
            <a:chExt cx="2820265" cy="2522538"/>
          </a:xfrm>
        </p:grpSpPr>
        <p:sp>
          <p:nvSpPr>
            <p:cNvPr id="53266" name="圆角矩形 4"/>
            <p:cNvSpPr>
              <a:spLocks noChangeArrowheads="1"/>
            </p:cNvSpPr>
            <p:nvPr/>
          </p:nvSpPr>
          <p:spPr bwMode="auto">
            <a:xfrm>
              <a:off x="5097066" y="1268010"/>
              <a:ext cx="2665412" cy="2522538"/>
            </a:xfrm>
            <a:prstGeom prst="roundRect">
              <a:avLst>
                <a:gd name="adj" fmla="val 16667"/>
              </a:avLst>
            </a:prstGeom>
            <a:solidFill>
              <a:srgbClr val="0066CC"/>
            </a:solidFill>
            <a:ln w="76200" algn="ctr">
              <a:solidFill>
                <a:srgbClr val="0066CC"/>
              </a:solidFill>
              <a:round/>
              <a:headEnd/>
              <a:tailEnd/>
            </a:ln>
          </p:spPr>
          <p:txBody>
            <a:bodyPr/>
            <a:lstStyle/>
            <a:p>
              <a:endParaRPr lang="zh-CN" altLang="en-US"/>
            </a:p>
          </p:txBody>
        </p:sp>
        <p:pic>
          <p:nvPicPr>
            <p:cNvPr id="53267" name="Picture 10" descr="comm"/>
            <p:cNvPicPr preferRelativeResize="0">
              <a:picLocks noChangeArrowheads="1"/>
            </p:cNvPicPr>
            <p:nvPr/>
          </p:nvPicPr>
          <p:blipFill>
            <a:blip r:embed="rId3" cstate="email"/>
            <a:srcRect/>
            <a:stretch>
              <a:fillRect/>
            </a:stretch>
          </p:blipFill>
          <p:spPr bwMode="auto">
            <a:xfrm>
              <a:off x="5601297" y="1464860"/>
              <a:ext cx="1800225" cy="1800225"/>
            </a:xfrm>
            <a:prstGeom prst="rect">
              <a:avLst/>
            </a:prstGeom>
            <a:noFill/>
            <a:ln w="9525">
              <a:noFill/>
              <a:miter lim="800000"/>
              <a:headEnd/>
              <a:tailEnd/>
            </a:ln>
          </p:spPr>
        </p:pic>
        <p:sp>
          <p:nvSpPr>
            <p:cNvPr id="55319" name="Text Box 23"/>
            <p:cNvSpPr txBox="1">
              <a:spLocks noChangeArrowheads="1"/>
            </p:cNvSpPr>
            <p:nvPr/>
          </p:nvSpPr>
          <p:spPr bwMode="auto">
            <a:xfrm>
              <a:off x="5169500" y="3285723"/>
              <a:ext cx="2747831" cy="369332"/>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spcBef>
                  <a:spcPct val="50000"/>
                </a:spcBef>
                <a:defRPr/>
              </a:pPr>
              <a:r>
                <a:rPr lang="en-US" altLang="zh-CN" dirty="0" smtClean="0">
                  <a:solidFill>
                    <a:schemeClr val="bg1"/>
                  </a:solidFill>
                  <a:ea typeface="黑体" pitchFamily="49" charset="-122"/>
                </a:rPr>
                <a:t>Communicating </a:t>
              </a:r>
              <a:r>
                <a:rPr lang="zh-CN" altLang="en-US" dirty="0" smtClean="0">
                  <a:solidFill>
                    <a:schemeClr val="bg1"/>
                  </a:solidFill>
                  <a:ea typeface="黑体" pitchFamily="49" charset="-122"/>
                </a:rPr>
                <a:t>沟通</a:t>
              </a:r>
              <a:endParaRPr lang="zh-CN" altLang="en-US" dirty="0">
                <a:solidFill>
                  <a:schemeClr val="bg1"/>
                </a:solidFill>
                <a:ea typeface="黑体" pitchFamily="49" charset="-122"/>
              </a:endParaRPr>
            </a:p>
          </p:txBody>
        </p:sp>
      </p:grpSp>
      <p:grpSp>
        <p:nvGrpSpPr>
          <p:cNvPr id="3" name="组合 21"/>
          <p:cNvGrpSpPr/>
          <p:nvPr/>
        </p:nvGrpSpPr>
        <p:grpSpPr>
          <a:xfrm>
            <a:off x="2045305" y="1268010"/>
            <a:ext cx="2460381" cy="2520950"/>
            <a:chOff x="2215746" y="1268010"/>
            <a:chExt cx="2665413" cy="2520950"/>
          </a:xfrm>
        </p:grpSpPr>
        <p:sp>
          <p:nvSpPr>
            <p:cNvPr id="53263" name="圆角矩形 8"/>
            <p:cNvSpPr>
              <a:spLocks noChangeArrowheads="1"/>
            </p:cNvSpPr>
            <p:nvPr/>
          </p:nvSpPr>
          <p:spPr bwMode="auto">
            <a:xfrm>
              <a:off x="2215746" y="1268010"/>
              <a:ext cx="2665413" cy="2520950"/>
            </a:xfrm>
            <a:prstGeom prst="roundRect">
              <a:avLst>
                <a:gd name="adj" fmla="val 16667"/>
              </a:avLst>
            </a:prstGeom>
            <a:solidFill>
              <a:srgbClr val="0066CC"/>
            </a:solidFill>
            <a:ln w="76200" algn="ctr">
              <a:solidFill>
                <a:srgbClr val="0066CC"/>
              </a:solidFill>
              <a:round/>
              <a:headEnd/>
              <a:tailEnd/>
            </a:ln>
          </p:spPr>
          <p:txBody>
            <a:bodyPr/>
            <a:lstStyle/>
            <a:p>
              <a:endParaRPr lang="zh-CN" altLang="en-US"/>
            </a:p>
          </p:txBody>
        </p:sp>
        <p:pic>
          <p:nvPicPr>
            <p:cNvPr id="53264" name="Picture 11" descr="linsening"/>
            <p:cNvPicPr preferRelativeResize="0">
              <a:picLocks noChangeArrowheads="1"/>
            </p:cNvPicPr>
            <p:nvPr/>
          </p:nvPicPr>
          <p:blipFill>
            <a:blip r:embed="rId4" cstate="email"/>
            <a:srcRect/>
            <a:stretch>
              <a:fillRect/>
            </a:stretch>
          </p:blipFill>
          <p:spPr bwMode="auto">
            <a:xfrm>
              <a:off x="2648544" y="1464860"/>
              <a:ext cx="1800225" cy="1800225"/>
            </a:xfrm>
            <a:prstGeom prst="rect">
              <a:avLst/>
            </a:prstGeom>
            <a:noFill/>
            <a:ln w="9525">
              <a:noFill/>
              <a:miter lim="800000"/>
              <a:headEnd/>
              <a:tailEnd/>
            </a:ln>
          </p:spPr>
        </p:pic>
        <p:sp>
          <p:nvSpPr>
            <p:cNvPr id="55320" name="Text Box 24"/>
            <p:cNvSpPr txBox="1">
              <a:spLocks noChangeArrowheads="1"/>
            </p:cNvSpPr>
            <p:nvPr/>
          </p:nvSpPr>
          <p:spPr bwMode="auto">
            <a:xfrm>
              <a:off x="2612739" y="3265085"/>
              <a:ext cx="2033804" cy="369332"/>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spcBef>
                  <a:spcPct val="50000"/>
                </a:spcBef>
                <a:defRPr/>
              </a:pPr>
              <a:r>
                <a:rPr lang="en-US" altLang="zh-CN" dirty="0" smtClean="0">
                  <a:solidFill>
                    <a:schemeClr val="bg1"/>
                  </a:solidFill>
                  <a:ea typeface="黑体" pitchFamily="49" charset="-122"/>
                </a:rPr>
                <a:t>Listening </a:t>
              </a:r>
              <a:r>
                <a:rPr lang="zh-CN" altLang="en-US" dirty="0" smtClean="0">
                  <a:solidFill>
                    <a:schemeClr val="bg1"/>
                  </a:solidFill>
                  <a:ea typeface="黑体" pitchFamily="49" charset="-122"/>
                </a:rPr>
                <a:t>聆听</a:t>
              </a:r>
              <a:endParaRPr lang="zh-CN" altLang="en-US" dirty="0">
                <a:solidFill>
                  <a:schemeClr val="bg1"/>
                </a:solidFill>
                <a:ea typeface="黑体" pitchFamily="49" charset="-122"/>
              </a:endParaRPr>
            </a:p>
          </p:txBody>
        </p:sp>
      </p:grpSp>
      <p:grpSp>
        <p:nvGrpSpPr>
          <p:cNvPr id="4" name="组合 22"/>
          <p:cNvGrpSpPr/>
          <p:nvPr/>
        </p:nvGrpSpPr>
        <p:grpSpPr>
          <a:xfrm>
            <a:off x="2045304" y="4005263"/>
            <a:ext cx="2460380" cy="2520950"/>
            <a:chOff x="2215746" y="4005263"/>
            <a:chExt cx="2665412" cy="2520950"/>
          </a:xfrm>
        </p:grpSpPr>
        <p:sp>
          <p:nvSpPr>
            <p:cNvPr id="53260" name="圆角矩形 7"/>
            <p:cNvSpPr>
              <a:spLocks noChangeArrowheads="1"/>
            </p:cNvSpPr>
            <p:nvPr/>
          </p:nvSpPr>
          <p:spPr bwMode="auto">
            <a:xfrm>
              <a:off x="2215746" y="4005263"/>
              <a:ext cx="2665412" cy="2520950"/>
            </a:xfrm>
            <a:prstGeom prst="roundRect">
              <a:avLst>
                <a:gd name="adj" fmla="val 16667"/>
              </a:avLst>
            </a:prstGeom>
            <a:solidFill>
              <a:srgbClr val="0066CC"/>
            </a:solidFill>
            <a:ln w="76200" algn="ctr">
              <a:solidFill>
                <a:srgbClr val="0066CC"/>
              </a:solidFill>
              <a:round/>
              <a:headEnd/>
              <a:tailEnd/>
            </a:ln>
          </p:spPr>
          <p:txBody>
            <a:bodyPr/>
            <a:lstStyle/>
            <a:p>
              <a:endParaRPr lang="zh-CN" altLang="en-US"/>
            </a:p>
          </p:txBody>
        </p:sp>
        <p:pic>
          <p:nvPicPr>
            <p:cNvPr id="53261" name="Picture 13" descr="product"/>
            <p:cNvPicPr>
              <a:picLocks noChangeArrowheads="1"/>
            </p:cNvPicPr>
            <p:nvPr/>
          </p:nvPicPr>
          <p:blipFill>
            <a:blip r:embed="rId5" cstate="email"/>
            <a:srcRect/>
            <a:stretch>
              <a:fillRect/>
            </a:stretch>
          </p:blipFill>
          <p:spPr bwMode="auto">
            <a:xfrm>
              <a:off x="2648544" y="4510088"/>
              <a:ext cx="1800225" cy="1800225"/>
            </a:xfrm>
            <a:prstGeom prst="rect">
              <a:avLst/>
            </a:prstGeom>
            <a:noFill/>
            <a:ln w="9525">
              <a:noFill/>
              <a:miter lim="800000"/>
              <a:headEnd/>
              <a:tailEnd/>
            </a:ln>
          </p:spPr>
        </p:pic>
        <p:sp>
          <p:nvSpPr>
            <p:cNvPr id="55321" name="Text Box 25"/>
            <p:cNvSpPr txBox="1">
              <a:spLocks noChangeArrowheads="1"/>
            </p:cNvSpPr>
            <p:nvPr/>
          </p:nvSpPr>
          <p:spPr bwMode="auto">
            <a:xfrm>
              <a:off x="2378714" y="4076701"/>
              <a:ext cx="2128940" cy="369332"/>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lgn="r">
                <a:spcBef>
                  <a:spcPct val="50000"/>
                </a:spcBef>
                <a:defRPr/>
              </a:pPr>
              <a:r>
                <a:rPr lang="en-US" altLang="zh-CN" dirty="0" smtClean="0">
                  <a:solidFill>
                    <a:schemeClr val="bg1"/>
                  </a:solidFill>
                  <a:ea typeface="黑体" pitchFamily="49" charset="-122"/>
                </a:rPr>
                <a:t>Satisfying </a:t>
              </a:r>
              <a:r>
                <a:rPr lang="zh-CN" altLang="en-US" dirty="0" smtClean="0">
                  <a:solidFill>
                    <a:schemeClr val="bg1"/>
                  </a:solidFill>
                  <a:ea typeface="黑体" pitchFamily="49" charset="-122"/>
                </a:rPr>
                <a:t>满足</a:t>
              </a:r>
              <a:endParaRPr lang="zh-CN" altLang="en-US" dirty="0">
                <a:solidFill>
                  <a:schemeClr val="bg1"/>
                </a:solidFill>
                <a:ea typeface="黑体" pitchFamily="49" charset="-122"/>
              </a:endParaRPr>
            </a:p>
          </p:txBody>
        </p:sp>
      </p:grpSp>
      <p:grpSp>
        <p:nvGrpSpPr>
          <p:cNvPr id="5" name="组合 23"/>
          <p:cNvGrpSpPr/>
          <p:nvPr/>
        </p:nvGrpSpPr>
        <p:grpSpPr>
          <a:xfrm>
            <a:off x="4704985" y="4005263"/>
            <a:ext cx="2460381" cy="2520950"/>
            <a:chOff x="5097066" y="4005263"/>
            <a:chExt cx="2665413" cy="2520950"/>
          </a:xfrm>
        </p:grpSpPr>
        <p:sp>
          <p:nvSpPr>
            <p:cNvPr id="53257" name="圆角矩形 6"/>
            <p:cNvSpPr>
              <a:spLocks noChangeArrowheads="1"/>
            </p:cNvSpPr>
            <p:nvPr/>
          </p:nvSpPr>
          <p:spPr bwMode="auto">
            <a:xfrm>
              <a:off x="5097066" y="4005263"/>
              <a:ext cx="2665413" cy="2520950"/>
            </a:xfrm>
            <a:prstGeom prst="roundRect">
              <a:avLst>
                <a:gd name="adj" fmla="val 16667"/>
              </a:avLst>
            </a:prstGeom>
            <a:solidFill>
              <a:srgbClr val="0066CC"/>
            </a:solidFill>
            <a:ln w="76200" algn="ctr">
              <a:solidFill>
                <a:srgbClr val="0066CC"/>
              </a:solidFill>
              <a:round/>
              <a:headEnd/>
              <a:tailEnd/>
            </a:ln>
          </p:spPr>
          <p:txBody>
            <a:bodyPr/>
            <a:lstStyle/>
            <a:p>
              <a:endParaRPr lang="zh-CN" altLang="en-US"/>
            </a:p>
          </p:txBody>
        </p:sp>
        <p:pic>
          <p:nvPicPr>
            <p:cNvPr id="53258" name="Picture 12" descr="mic"/>
            <p:cNvPicPr preferRelativeResize="0">
              <a:picLocks noChangeArrowheads="1"/>
            </p:cNvPicPr>
            <p:nvPr/>
          </p:nvPicPr>
          <p:blipFill>
            <a:blip r:embed="rId6" cstate="email"/>
            <a:srcRect/>
            <a:stretch>
              <a:fillRect/>
            </a:stretch>
          </p:blipFill>
          <p:spPr bwMode="auto">
            <a:xfrm>
              <a:off x="5601297" y="4510088"/>
              <a:ext cx="1800225" cy="1800225"/>
            </a:xfrm>
            <a:prstGeom prst="rect">
              <a:avLst/>
            </a:prstGeom>
            <a:noFill/>
            <a:ln w="9525" algn="ctr">
              <a:noFill/>
              <a:miter lim="800000"/>
              <a:headEnd/>
              <a:tailEnd/>
            </a:ln>
          </p:spPr>
        </p:pic>
        <p:sp>
          <p:nvSpPr>
            <p:cNvPr id="55322" name="Text Box 26"/>
            <p:cNvSpPr txBox="1">
              <a:spLocks noChangeArrowheads="1"/>
            </p:cNvSpPr>
            <p:nvPr/>
          </p:nvSpPr>
          <p:spPr bwMode="auto">
            <a:xfrm>
              <a:off x="5558548" y="4078288"/>
              <a:ext cx="1734711" cy="369332"/>
            </a:xfrm>
            <a:prstGeom prst="rect">
              <a:avLst/>
            </a:prstGeom>
            <a:noFill/>
            <a:ln w="9525">
              <a:noFill/>
              <a:miter lim="800000"/>
              <a:headEnd/>
              <a:tailEnd/>
            </a:ln>
            <a:effectLst>
              <a:prstShdw prst="shdw18" dist="17961" dir="13500000">
                <a:schemeClr val="accent1">
                  <a:gamma/>
                  <a:shade val="60000"/>
                  <a:invGamma/>
                </a:schemeClr>
              </a:prstShdw>
            </a:effectLst>
          </p:spPr>
          <p:txBody>
            <a:bodyPr wrap="square">
              <a:spAutoFit/>
            </a:bodyPr>
            <a:lstStyle/>
            <a:p>
              <a:pPr>
                <a:spcBef>
                  <a:spcPct val="50000"/>
                </a:spcBef>
                <a:defRPr/>
              </a:pPr>
              <a:r>
                <a:rPr lang="en-US" altLang="zh-CN" dirty="0" smtClean="0">
                  <a:solidFill>
                    <a:schemeClr val="bg1"/>
                  </a:solidFill>
                  <a:ea typeface="黑体" pitchFamily="49" charset="-122"/>
                </a:rPr>
                <a:t>Sharing </a:t>
              </a:r>
              <a:r>
                <a:rPr lang="zh-CN" altLang="en-US" dirty="0" smtClean="0">
                  <a:solidFill>
                    <a:schemeClr val="bg1"/>
                  </a:solidFill>
                  <a:ea typeface="黑体" pitchFamily="49" charset="-122"/>
                </a:rPr>
                <a:t>分享</a:t>
              </a:r>
              <a:endParaRPr lang="en-US" altLang="zh-CN" dirty="0">
                <a:solidFill>
                  <a:schemeClr val="bg1"/>
                </a:solidFill>
                <a:ea typeface="黑体" pitchFamily="49" charset="-122"/>
              </a:endParaRPr>
            </a:p>
          </p:txBody>
        </p:sp>
      </p:grpSp>
      <p:sp>
        <p:nvSpPr>
          <p:cNvPr id="20" name="灯片编号占位符 19"/>
          <p:cNvSpPr>
            <a:spLocks noGrp="1"/>
          </p:cNvSpPr>
          <p:nvPr>
            <p:ph type="sldNum" sz="quarter" idx="12"/>
          </p:nvPr>
        </p:nvSpPr>
        <p:spPr/>
        <p:txBody>
          <a:bodyPr/>
          <a:lstStyle/>
          <a:p>
            <a:pPr>
              <a:defRPr/>
            </a:pPr>
            <a:fld id="{35512829-E309-4BB7-85C5-4D22035F2CEA}" type="slidenum">
              <a:rPr lang="zh-CN" altLang="en-US" smtClean="0"/>
              <a:pPr>
                <a:defRPr/>
              </a:pPr>
              <a:t>28</a:t>
            </a:fld>
            <a:endParaRPr lang="en-US" sz="1400">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6" name="Picture 3" descr="G:\Corporate Communication\2012\Internal\Strategy Story\大图\大图\gic5162275.jpg"/>
          <p:cNvPicPr>
            <a:picLocks noChangeAspect="1" noChangeArrowheads="1"/>
          </p:cNvPicPr>
          <p:nvPr/>
        </p:nvPicPr>
        <p:blipFill>
          <a:blip r:embed="rId3" cstate="email"/>
          <a:srcRect/>
          <a:stretch>
            <a:fillRect/>
          </a:stretch>
        </p:blipFill>
        <p:spPr bwMode="auto">
          <a:xfrm>
            <a:off x="-148931" y="-27384"/>
            <a:ext cx="9494227" cy="6858000"/>
          </a:xfrm>
          <a:prstGeom prst="rect">
            <a:avLst/>
          </a:prstGeom>
          <a:noFill/>
          <a:ln w="9525">
            <a:noFill/>
            <a:miter lim="800000"/>
            <a:headEnd/>
            <a:tailEnd/>
          </a:ln>
        </p:spPr>
      </p:pic>
      <p:sp>
        <p:nvSpPr>
          <p:cNvPr id="54277" name="标题 1"/>
          <p:cNvSpPr txBox="1">
            <a:spLocks/>
          </p:cNvSpPr>
          <p:nvPr/>
        </p:nvSpPr>
        <p:spPr bwMode="auto">
          <a:xfrm>
            <a:off x="-612576" y="58390"/>
            <a:ext cx="9823069" cy="922338"/>
          </a:xfrm>
          <a:prstGeom prst="rect">
            <a:avLst/>
          </a:prstGeom>
          <a:noFill/>
          <a:ln w="9525">
            <a:noFill/>
            <a:miter lim="800000"/>
            <a:headEnd/>
            <a:tailEnd/>
          </a:ln>
        </p:spPr>
        <p:txBody>
          <a:bodyPr anchor="ctr"/>
          <a:lstStyle/>
          <a:p>
            <a:pPr algn="r"/>
            <a:r>
              <a:rPr lang="en-US" altLang="zh-CN" sz="2000" dirty="0" smtClean="0">
                <a:solidFill>
                  <a:schemeClr val="bg1"/>
                </a:solidFill>
                <a:latin typeface="+mj-lt"/>
                <a:ea typeface="黑体" pitchFamily="49" charset="-122"/>
              </a:rPr>
              <a:t>We exist to help people take responsibilities for their financial future.</a:t>
            </a:r>
          </a:p>
          <a:p>
            <a:pPr algn="r"/>
            <a:endParaRPr lang="en-US" altLang="zh-CN" sz="2000" dirty="0" smtClean="0">
              <a:solidFill>
                <a:schemeClr val="bg1"/>
              </a:solidFill>
              <a:latin typeface="+mj-lt"/>
              <a:ea typeface="黑体" pitchFamily="49" charset="-122"/>
            </a:endParaRPr>
          </a:p>
          <a:p>
            <a:pPr algn="r"/>
            <a:r>
              <a:rPr lang="zh-CN" altLang="en-US" sz="2000" dirty="0" smtClean="0">
                <a:solidFill>
                  <a:schemeClr val="bg1"/>
                </a:solidFill>
                <a:latin typeface="+mj-lt"/>
                <a:ea typeface="黑体" pitchFamily="49" charset="-122"/>
              </a:rPr>
              <a:t>我们致力于帮助客户未雨绸缪，实现财务保障，安享未来。</a:t>
            </a:r>
            <a:endParaRPr lang="zh-CN" altLang="en-US" sz="2000" dirty="0">
              <a:solidFill>
                <a:schemeClr val="bg1"/>
              </a:solidFill>
              <a:latin typeface="+mj-lt"/>
              <a:ea typeface="黑体" pitchFamily="49" charset="-122"/>
            </a:endParaRPr>
          </a:p>
        </p:txBody>
      </p:sp>
      <p:sp>
        <p:nvSpPr>
          <p:cNvPr id="11" name="矩形 10"/>
          <p:cNvSpPr/>
          <p:nvPr/>
        </p:nvSpPr>
        <p:spPr>
          <a:xfrm>
            <a:off x="3059832" y="2204864"/>
            <a:ext cx="3168352" cy="1296144"/>
          </a:xfrm>
          <a:prstGeom prst="rect">
            <a:avLst/>
          </a:prstGeom>
        </p:spPr>
        <p:txBody>
          <a:bodyPr wrap="square" rtlCol="0" anchor="ctr">
            <a:spAutoFit/>
          </a:bodyPr>
          <a:lstStyle/>
          <a:p>
            <a:pPr algn="ctr"/>
            <a:endParaRPr lang="zh-CN" altLang="en-US" sz="800" dirty="0"/>
          </a:p>
        </p:txBody>
      </p:sp>
      <p:sp>
        <p:nvSpPr>
          <p:cNvPr id="12" name="矩形 11"/>
          <p:cNvSpPr/>
          <p:nvPr/>
        </p:nvSpPr>
        <p:spPr>
          <a:xfrm>
            <a:off x="0" y="1556792"/>
            <a:ext cx="1115616" cy="792088"/>
          </a:xfrm>
          <a:prstGeom prst="rect">
            <a:avLst/>
          </a:prstGeom>
        </p:spPr>
        <p:txBody>
          <a:bodyPr wrap="square" rtlCol="0" anchor="ctr">
            <a:spAutoFit/>
          </a:bodyPr>
          <a:lstStyle/>
          <a:p>
            <a:pPr algn="ctr"/>
            <a:endParaRPr lang="zh-CN" altLang="en-US" sz="800" dirty="0"/>
          </a:p>
        </p:txBody>
      </p:sp>
      <p:sp>
        <p:nvSpPr>
          <p:cNvPr id="7" name="灯片编号占位符 6"/>
          <p:cNvSpPr>
            <a:spLocks noGrp="1"/>
          </p:cNvSpPr>
          <p:nvPr>
            <p:ph type="sldNum" sz="quarter" idx="14"/>
          </p:nvPr>
        </p:nvSpPr>
        <p:spPr/>
        <p:txBody>
          <a:bodyPr/>
          <a:lstStyle/>
          <a:p>
            <a:pPr>
              <a:defRPr/>
            </a:pPr>
            <a:fld id="{226E9552-1261-4A91-BC38-F5F17E78E4B2}" type="slidenum">
              <a:rPr lang="zh-CN" altLang="en-US" smtClean="0"/>
              <a:pPr>
                <a:defRPr/>
              </a:pPr>
              <a:t>29</a:t>
            </a:fld>
            <a:endParaRPr lang="en-US" sz="1400">
              <a:solidFill>
                <a:schemeClr val="bg1"/>
              </a:solidFill>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custDataLst>
              <p:tags r:id="rId1"/>
            </p:custDataLst>
          </p:nvPr>
        </p:nvSpPr>
        <p:spPr>
          <a:xfrm>
            <a:off x="395536" y="2722687"/>
            <a:ext cx="8229600" cy="922337"/>
          </a:xfrm>
          <a:prstGeom prst="rect">
            <a:avLst/>
          </a:prstGeom>
        </p:spPr>
        <p:txBody>
          <a:bodyPr/>
          <a:lstStyle/>
          <a:p>
            <a:pPr lvl="0" algn="ctr"/>
            <a:r>
              <a:rPr lang="en-US" altLang="zh-CN" sz="2800" kern="0" dirty="0" smtClean="0">
                <a:solidFill>
                  <a:srgbClr val="0079C1"/>
                </a:solidFill>
                <a:latin typeface="+mj-lt"/>
                <a:ea typeface="+mj-ea"/>
                <a:cs typeface="+mj-cs"/>
              </a:rPr>
              <a:t>Background</a:t>
            </a:r>
          </a:p>
          <a:p>
            <a:pPr lvl="0" algn="ctr"/>
            <a:r>
              <a:rPr lang="zh-CN" altLang="en-US" sz="2800" kern="0" dirty="0" smtClean="0">
                <a:solidFill>
                  <a:srgbClr val="0079C1"/>
                </a:solidFill>
                <a:latin typeface="+mj-lt"/>
                <a:ea typeface="+mj-ea"/>
                <a:cs typeface="+mj-cs"/>
              </a:rPr>
              <a:t>背景</a:t>
            </a:r>
            <a:endParaRPr lang="en-US" altLang="zh-CN" sz="2800" kern="0" dirty="0" smtClean="0">
              <a:solidFill>
                <a:srgbClr val="0079C1"/>
              </a:solidFill>
              <a:latin typeface="+mj-lt"/>
              <a:ea typeface="+mj-ea"/>
              <a:cs typeface="+mj-cs"/>
            </a:endParaRPr>
          </a:p>
        </p:txBody>
      </p:sp>
      <p:sp>
        <p:nvSpPr>
          <p:cNvPr id="5" name="灯片编号占位符 4"/>
          <p:cNvSpPr>
            <a:spLocks noGrp="1"/>
          </p:cNvSpPr>
          <p:nvPr>
            <p:ph type="sldNum" sz="quarter" idx="12"/>
          </p:nvPr>
        </p:nvSpPr>
        <p:spPr/>
        <p:txBody>
          <a:bodyPr/>
          <a:lstStyle/>
          <a:p>
            <a:pPr>
              <a:defRPr/>
            </a:pPr>
            <a:fld id="{0C3308EF-A6A7-4FF5-9017-917A0212F921}" type="slidenum">
              <a:rPr lang="en-US" altLang="zh-CN" smtClean="0"/>
              <a:pPr>
                <a:defRPr/>
              </a:pPr>
              <a:t>3</a:t>
            </a:fld>
            <a:endParaRPr lang="en-US" altLang="zh-CN"/>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22313" y="2636838"/>
            <a:ext cx="7772400" cy="1008062"/>
          </a:xfrm>
        </p:spPr>
        <p:txBody>
          <a:bodyPr/>
          <a:lstStyle/>
          <a:p>
            <a:pPr algn="ctr">
              <a:defRPr/>
            </a:pPr>
            <a:r>
              <a:rPr lang="en-US" altLang="zh-CN" sz="3200" dirty="0" smtClean="0"/>
              <a:t>Thanks!</a:t>
            </a:r>
            <a:br>
              <a:rPr lang="en-US" altLang="zh-CN" sz="3200" dirty="0" smtClean="0"/>
            </a:br>
            <a:r>
              <a:rPr lang="zh-CN" altLang="en-US" sz="3200" dirty="0" smtClean="0"/>
              <a:t>谢谢！</a:t>
            </a:r>
            <a:endParaRPr lang="zh-CN" altLang="en-US" sz="3200" dirty="0"/>
          </a:p>
        </p:txBody>
      </p:sp>
      <p:sp>
        <p:nvSpPr>
          <p:cNvPr id="4" name="灯片编号占位符 3"/>
          <p:cNvSpPr>
            <a:spLocks noGrp="1"/>
          </p:cNvSpPr>
          <p:nvPr>
            <p:ph type="sldNum" sz="quarter" idx="12"/>
          </p:nvPr>
        </p:nvSpPr>
        <p:spPr/>
        <p:txBody>
          <a:bodyPr/>
          <a:lstStyle/>
          <a:p>
            <a:pPr>
              <a:defRPr/>
            </a:pPr>
            <a:fld id="{97B3D591-0776-4562-BDC4-B9D700CF79C5}" type="slidenum">
              <a:rPr lang="en-US" altLang="zh-CN" smtClean="0"/>
              <a:pPr>
                <a:defRPr/>
              </a:pPr>
              <a:t>30</a:t>
            </a:fld>
            <a:endParaRPr lang="en-US" altLang="zh-CN"/>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图片 9" descr="stu_06.jpg"/>
          <p:cNvPicPr>
            <a:picLocks noChangeAspect="1"/>
          </p:cNvPicPr>
          <p:nvPr/>
        </p:nvPicPr>
        <p:blipFill>
          <a:blip r:embed="rId3"/>
          <a:srcRect/>
          <a:stretch>
            <a:fillRect/>
          </a:stretch>
        </p:blipFill>
        <p:spPr bwMode="auto">
          <a:xfrm>
            <a:off x="0" y="1268413"/>
            <a:ext cx="9144000" cy="4837112"/>
          </a:xfrm>
          <a:prstGeom prst="rect">
            <a:avLst/>
          </a:prstGeom>
          <a:noFill/>
          <a:ln w="9525">
            <a:noFill/>
            <a:miter lim="800000"/>
            <a:headEnd/>
            <a:tailEnd/>
          </a:ln>
        </p:spPr>
      </p:pic>
      <p:sp>
        <p:nvSpPr>
          <p:cNvPr id="44036" name="标题 1"/>
          <p:cNvSpPr>
            <a:spLocks noChangeArrowheads="1"/>
          </p:cNvSpPr>
          <p:nvPr/>
        </p:nvSpPr>
        <p:spPr bwMode="auto">
          <a:xfrm>
            <a:off x="848448" y="125010"/>
            <a:ext cx="8229600" cy="1143000"/>
          </a:xfrm>
          <a:prstGeom prst="rect">
            <a:avLst/>
          </a:prstGeom>
          <a:noFill/>
          <a:ln w="9525">
            <a:noFill/>
            <a:miter lim="800000"/>
            <a:headEnd/>
            <a:tailEnd/>
          </a:ln>
        </p:spPr>
        <p:txBody>
          <a:bodyPr anchor="ctr"/>
          <a:lstStyle/>
          <a:p>
            <a:pPr algn="r"/>
            <a:r>
              <a:rPr lang="en-US" altLang="zh-CN" sz="2400" dirty="0" smtClean="0">
                <a:solidFill>
                  <a:srgbClr val="0070C0"/>
                </a:solidFill>
                <a:latin typeface="+mj-lt"/>
                <a:ea typeface="黑体" pitchFamily="49" charset="-122"/>
                <a:sym typeface="Arial" charset="0"/>
              </a:rPr>
              <a:t> </a:t>
            </a:r>
            <a:r>
              <a:rPr lang="en-US" altLang="zh-CN" sz="2400" dirty="0" err="1" smtClean="0">
                <a:solidFill>
                  <a:srgbClr val="0070C0"/>
                </a:solidFill>
                <a:latin typeface="+mj-lt"/>
                <a:ea typeface="黑体" pitchFamily="49" charset="-122"/>
                <a:sym typeface="Arial" charset="0"/>
              </a:rPr>
              <a:t>Aegon</a:t>
            </a:r>
            <a:r>
              <a:rPr lang="en-US" altLang="zh-CN" sz="2400" dirty="0" smtClean="0">
                <a:solidFill>
                  <a:srgbClr val="0070C0"/>
                </a:solidFill>
                <a:latin typeface="+mj-lt"/>
                <a:ea typeface="黑体" pitchFamily="49" charset="-122"/>
                <a:sym typeface="Arial" charset="0"/>
              </a:rPr>
              <a:t> Retirement Readiness Index Survey</a:t>
            </a:r>
          </a:p>
          <a:p>
            <a:pPr algn="r"/>
            <a:r>
              <a:rPr lang="en-US" altLang="zh-CN" sz="2400" dirty="0" err="1" smtClean="0">
                <a:solidFill>
                  <a:srgbClr val="0070C0"/>
                </a:solidFill>
                <a:latin typeface="+mj-lt"/>
                <a:ea typeface="黑体" pitchFamily="49" charset="-122"/>
                <a:sym typeface="Arial" charset="0"/>
              </a:rPr>
              <a:t>Aegon</a:t>
            </a:r>
            <a:r>
              <a:rPr lang="zh-CN" altLang="en-US" sz="2400" dirty="0" smtClean="0">
                <a:solidFill>
                  <a:srgbClr val="0070C0"/>
                </a:solidFill>
                <a:latin typeface="+mj-lt"/>
                <a:ea typeface="黑体" pitchFamily="49" charset="-122"/>
                <a:sym typeface="Arial" charset="0"/>
              </a:rPr>
              <a:t>退休准备指数调研</a:t>
            </a:r>
            <a:endParaRPr lang="zh-CN" altLang="en-US" sz="2400" dirty="0">
              <a:solidFill>
                <a:srgbClr val="0070C0"/>
              </a:solidFill>
              <a:latin typeface="+mj-lt"/>
              <a:ea typeface="黑体" pitchFamily="49" charset="-122"/>
              <a:sym typeface="Arial" charset="0"/>
            </a:endParaRPr>
          </a:p>
        </p:txBody>
      </p:sp>
      <p:sp>
        <p:nvSpPr>
          <p:cNvPr id="44037" name="Text Box 6"/>
          <p:cNvSpPr txBox="1">
            <a:spLocks noChangeArrowheads="1"/>
          </p:cNvSpPr>
          <p:nvPr/>
        </p:nvSpPr>
        <p:spPr bwMode="auto">
          <a:xfrm>
            <a:off x="649166" y="1933576"/>
            <a:ext cx="729762" cy="369332"/>
          </a:xfrm>
          <a:prstGeom prst="rect">
            <a:avLst/>
          </a:prstGeom>
          <a:noFill/>
          <a:ln w="9525">
            <a:noFill/>
            <a:miter lim="800000"/>
            <a:headEnd/>
            <a:tailEnd/>
          </a:ln>
        </p:spPr>
        <p:txBody>
          <a:bodyPr>
            <a:spAutoFit/>
          </a:bodyPr>
          <a:lstStyle/>
          <a:p>
            <a:endParaRPr lang="zh-CN" altLang="en-US">
              <a:solidFill>
                <a:schemeClr val="tx1"/>
              </a:solidFill>
            </a:endParaRPr>
          </a:p>
        </p:txBody>
      </p:sp>
      <p:sp>
        <p:nvSpPr>
          <p:cNvPr id="43015" name="Text Box 8"/>
          <p:cNvSpPr txBox="1">
            <a:spLocks noChangeArrowheads="1"/>
          </p:cNvSpPr>
          <p:nvPr/>
        </p:nvSpPr>
        <p:spPr bwMode="auto">
          <a:xfrm>
            <a:off x="1536494" y="5561013"/>
            <a:ext cx="1379322" cy="630942"/>
          </a:xfrm>
          <a:prstGeom prst="rect">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defRPr/>
            </a:pPr>
            <a:r>
              <a:rPr lang="en-US" altLang="zh-CN" sz="1400" dirty="0" smtClean="0">
                <a:solidFill>
                  <a:schemeClr val="bg1"/>
                </a:solidFill>
                <a:latin typeface="+mj-lt"/>
                <a:ea typeface="黑体" pitchFamily="49" charset="-122"/>
              </a:rPr>
              <a:t>The 2</a:t>
            </a:r>
            <a:r>
              <a:rPr lang="en-US" altLang="zh-CN" sz="1400" baseline="30000" dirty="0" smtClean="0">
                <a:solidFill>
                  <a:schemeClr val="bg1"/>
                </a:solidFill>
                <a:latin typeface="+mj-lt"/>
                <a:ea typeface="黑体" pitchFamily="49" charset="-122"/>
              </a:rPr>
              <a:t>nd</a:t>
            </a:r>
            <a:r>
              <a:rPr lang="en-US" altLang="zh-CN" sz="1400" dirty="0" smtClean="0">
                <a:solidFill>
                  <a:schemeClr val="bg1"/>
                </a:solidFill>
                <a:latin typeface="+mj-lt"/>
                <a:ea typeface="黑体" pitchFamily="49" charset="-122"/>
              </a:rPr>
              <a:t> year</a:t>
            </a:r>
          </a:p>
          <a:p>
            <a:pPr algn="ctr">
              <a:spcBef>
                <a:spcPct val="50000"/>
              </a:spcBef>
              <a:defRPr/>
            </a:pPr>
            <a:r>
              <a:rPr lang="zh-CN" altLang="en-US" sz="1400" dirty="0" smtClean="0">
                <a:solidFill>
                  <a:schemeClr val="bg1"/>
                </a:solidFill>
                <a:latin typeface="+mj-lt"/>
                <a:ea typeface="黑体" pitchFamily="49" charset="-122"/>
              </a:rPr>
              <a:t>第二年</a:t>
            </a:r>
            <a:endParaRPr lang="en-US" altLang="zh-CN" sz="1400" dirty="0">
              <a:solidFill>
                <a:schemeClr val="bg1"/>
              </a:solidFill>
              <a:latin typeface="+mj-lt"/>
              <a:ea typeface="黑体" pitchFamily="49" charset="-122"/>
            </a:endParaRPr>
          </a:p>
        </p:txBody>
      </p:sp>
      <p:sp>
        <p:nvSpPr>
          <p:cNvPr id="43016" name="Text Box 9"/>
          <p:cNvSpPr txBox="1">
            <a:spLocks noChangeArrowheads="1"/>
          </p:cNvSpPr>
          <p:nvPr/>
        </p:nvSpPr>
        <p:spPr bwMode="auto">
          <a:xfrm>
            <a:off x="3779912" y="5561013"/>
            <a:ext cx="1440160" cy="630942"/>
          </a:xfrm>
          <a:prstGeom prst="rect">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defRPr/>
            </a:pPr>
            <a:r>
              <a:rPr lang="en-US" altLang="zh-CN" sz="1400" dirty="0" smtClean="0">
                <a:solidFill>
                  <a:schemeClr val="bg1"/>
                </a:solidFill>
                <a:latin typeface="+mj-lt"/>
                <a:ea typeface="黑体" pitchFamily="49" charset="-122"/>
              </a:rPr>
              <a:t>12 countries</a:t>
            </a:r>
          </a:p>
          <a:p>
            <a:pPr algn="ctr">
              <a:spcBef>
                <a:spcPct val="50000"/>
              </a:spcBef>
              <a:defRPr/>
            </a:pPr>
            <a:r>
              <a:rPr lang="en-US" altLang="zh-CN" sz="1400" dirty="0" smtClean="0">
                <a:solidFill>
                  <a:schemeClr val="bg1"/>
                </a:solidFill>
                <a:latin typeface="+mj-lt"/>
                <a:ea typeface="黑体" pitchFamily="49" charset="-122"/>
              </a:rPr>
              <a:t>12</a:t>
            </a:r>
            <a:r>
              <a:rPr lang="zh-CN" altLang="en-US" sz="1400" dirty="0" smtClean="0">
                <a:solidFill>
                  <a:schemeClr val="bg1"/>
                </a:solidFill>
                <a:latin typeface="+mj-lt"/>
                <a:ea typeface="黑体" pitchFamily="49" charset="-122"/>
              </a:rPr>
              <a:t>个国家</a:t>
            </a:r>
            <a:endParaRPr lang="en-US" altLang="zh-CN" sz="1400" dirty="0">
              <a:solidFill>
                <a:schemeClr val="bg1"/>
              </a:solidFill>
              <a:latin typeface="+mj-lt"/>
              <a:ea typeface="黑体" pitchFamily="49" charset="-122"/>
            </a:endParaRPr>
          </a:p>
        </p:txBody>
      </p:sp>
      <p:sp>
        <p:nvSpPr>
          <p:cNvPr id="43017" name="Text Box 10"/>
          <p:cNvSpPr txBox="1">
            <a:spLocks noChangeArrowheads="1"/>
          </p:cNvSpPr>
          <p:nvPr/>
        </p:nvSpPr>
        <p:spPr bwMode="auto">
          <a:xfrm>
            <a:off x="6228184" y="5561013"/>
            <a:ext cx="2016224" cy="630942"/>
          </a:xfrm>
          <a:prstGeom prst="rect">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defRPr/>
            </a:pPr>
            <a:r>
              <a:rPr lang="en-US" altLang="zh-CN" sz="1400" dirty="0" smtClean="0">
                <a:solidFill>
                  <a:schemeClr val="bg1"/>
                </a:solidFill>
                <a:latin typeface="+mj-lt"/>
                <a:ea typeface="黑体" pitchFamily="49" charset="-122"/>
              </a:rPr>
              <a:t>12,000 samples</a:t>
            </a:r>
          </a:p>
          <a:p>
            <a:pPr algn="ctr">
              <a:spcBef>
                <a:spcPct val="50000"/>
              </a:spcBef>
              <a:defRPr/>
            </a:pPr>
            <a:r>
              <a:rPr lang="en-US" altLang="zh-CN" sz="1400" dirty="0" smtClean="0">
                <a:solidFill>
                  <a:schemeClr val="bg1"/>
                </a:solidFill>
                <a:latin typeface="+mj-lt"/>
                <a:ea typeface="黑体" pitchFamily="49" charset="-122"/>
              </a:rPr>
              <a:t>12,000</a:t>
            </a:r>
            <a:r>
              <a:rPr lang="zh-CN" altLang="en-US" sz="1400" dirty="0" smtClean="0">
                <a:solidFill>
                  <a:schemeClr val="bg1"/>
                </a:solidFill>
                <a:latin typeface="+mj-lt"/>
                <a:ea typeface="黑体" pitchFamily="49" charset="-122"/>
              </a:rPr>
              <a:t>个样本</a:t>
            </a:r>
            <a:endParaRPr lang="en-US" altLang="zh-CN" sz="1400" dirty="0">
              <a:solidFill>
                <a:schemeClr val="bg1"/>
              </a:solidFill>
              <a:latin typeface="+mj-lt"/>
              <a:ea typeface="黑体" pitchFamily="49" charset="-122"/>
            </a:endParaRPr>
          </a:p>
        </p:txBody>
      </p:sp>
      <p:pic>
        <p:nvPicPr>
          <p:cNvPr id="44041" name="Picture 22" descr="G:\Corporate Communication\2013\10th Anniversary\Press Event\Presentation Deck\pics\国旗\stuGBN_24.png"/>
          <p:cNvPicPr>
            <a:picLocks noChangeAspect="1" noChangeArrowheads="1"/>
          </p:cNvPicPr>
          <p:nvPr/>
        </p:nvPicPr>
        <p:blipFill>
          <a:blip r:embed="rId4" cstate="email"/>
          <a:srcRect/>
          <a:stretch>
            <a:fillRect/>
          </a:stretch>
        </p:blipFill>
        <p:spPr bwMode="auto">
          <a:xfrm>
            <a:off x="1181101" y="1911351"/>
            <a:ext cx="465992" cy="436563"/>
          </a:xfrm>
          <a:prstGeom prst="rect">
            <a:avLst/>
          </a:prstGeom>
          <a:noFill/>
          <a:ln w="9525">
            <a:noFill/>
            <a:miter lim="800000"/>
            <a:headEnd/>
            <a:tailEnd/>
          </a:ln>
        </p:spPr>
      </p:pic>
      <p:pic>
        <p:nvPicPr>
          <p:cNvPr id="44042" name="Picture 23" descr="G:\Corporate Communication\2013\10th Anniversary\Press Event\Presentation Deck\pics\国旗\stuGBN_23.png"/>
          <p:cNvPicPr>
            <a:picLocks noChangeAspect="1" noChangeArrowheads="1"/>
          </p:cNvPicPr>
          <p:nvPr/>
        </p:nvPicPr>
        <p:blipFill>
          <a:blip r:embed="rId5" cstate="email"/>
          <a:srcRect/>
          <a:stretch>
            <a:fillRect/>
          </a:stretch>
        </p:blipFill>
        <p:spPr bwMode="auto">
          <a:xfrm>
            <a:off x="1713036" y="2347913"/>
            <a:ext cx="465992" cy="463550"/>
          </a:xfrm>
          <a:prstGeom prst="rect">
            <a:avLst/>
          </a:prstGeom>
          <a:noFill/>
          <a:ln w="9525">
            <a:noFill/>
            <a:miter lim="800000"/>
            <a:headEnd/>
            <a:tailEnd/>
          </a:ln>
        </p:spPr>
      </p:pic>
      <p:pic>
        <p:nvPicPr>
          <p:cNvPr id="44043" name="Picture 24" descr="G:\Corporate Communication\2013\10th Anniversary\Press Event\Presentation Deck\pics\国旗\stuGBN_03.png"/>
          <p:cNvPicPr>
            <a:picLocks noChangeAspect="1" noChangeArrowheads="1"/>
          </p:cNvPicPr>
          <p:nvPr/>
        </p:nvPicPr>
        <p:blipFill>
          <a:blip r:embed="rId6" cstate="email"/>
          <a:srcRect/>
          <a:stretch>
            <a:fillRect/>
          </a:stretch>
        </p:blipFill>
        <p:spPr bwMode="auto">
          <a:xfrm>
            <a:off x="4438651" y="1998664"/>
            <a:ext cx="465992" cy="422275"/>
          </a:xfrm>
          <a:prstGeom prst="rect">
            <a:avLst/>
          </a:prstGeom>
          <a:noFill/>
          <a:ln w="9525">
            <a:noFill/>
            <a:miter lim="800000"/>
            <a:headEnd/>
            <a:tailEnd/>
          </a:ln>
        </p:spPr>
      </p:pic>
      <p:pic>
        <p:nvPicPr>
          <p:cNvPr id="44044" name="Picture 25" descr="G:\Corporate Communication\2013\10th Anniversary\Press Event\Presentation Deck\pics\国旗\stuGBN_26.png"/>
          <p:cNvPicPr>
            <a:picLocks noChangeAspect="1" noChangeArrowheads="1"/>
          </p:cNvPicPr>
          <p:nvPr/>
        </p:nvPicPr>
        <p:blipFill>
          <a:blip r:embed="rId7" cstate="email"/>
          <a:srcRect/>
          <a:stretch>
            <a:fillRect/>
          </a:stretch>
        </p:blipFill>
        <p:spPr bwMode="auto">
          <a:xfrm>
            <a:off x="7697666" y="2420938"/>
            <a:ext cx="465992" cy="436562"/>
          </a:xfrm>
          <a:prstGeom prst="rect">
            <a:avLst/>
          </a:prstGeom>
          <a:noFill/>
          <a:ln w="9525">
            <a:noFill/>
            <a:miter lim="800000"/>
            <a:headEnd/>
            <a:tailEnd/>
          </a:ln>
        </p:spPr>
      </p:pic>
      <p:pic>
        <p:nvPicPr>
          <p:cNvPr id="44045" name="Picture 26" descr="G:\Corporate Communication\2013\10th Anniversary\Press Event\Presentation Deck\pics\国旗\stuGBN_25.png"/>
          <p:cNvPicPr>
            <a:picLocks noChangeAspect="1" noChangeArrowheads="1"/>
          </p:cNvPicPr>
          <p:nvPr/>
        </p:nvPicPr>
        <p:blipFill>
          <a:blip r:embed="rId8" cstate="email"/>
          <a:srcRect/>
          <a:stretch>
            <a:fillRect/>
          </a:stretch>
        </p:blipFill>
        <p:spPr bwMode="auto">
          <a:xfrm>
            <a:off x="6899031" y="2420938"/>
            <a:ext cx="465992" cy="463550"/>
          </a:xfrm>
          <a:prstGeom prst="rect">
            <a:avLst/>
          </a:prstGeom>
          <a:noFill/>
          <a:ln w="9525">
            <a:noFill/>
            <a:miter lim="800000"/>
            <a:headEnd/>
            <a:tailEnd/>
          </a:ln>
        </p:spPr>
      </p:pic>
      <p:pic>
        <p:nvPicPr>
          <p:cNvPr id="44046" name="Picture 27" descr="G:\Corporate Communication\2013\10th Anniversary\Press Event\Presentation Deck\pics\国旗\stuGBN_09.png"/>
          <p:cNvPicPr>
            <a:picLocks noChangeAspect="1" noChangeArrowheads="1"/>
          </p:cNvPicPr>
          <p:nvPr/>
        </p:nvPicPr>
        <p:blipFill>
          <a:blip r:embed="rId9" cstate="email"/>
          <a:srcRect/>
          <a:stretch>
            <a:fillRect/>
          </a:stretch>
        </p:blipFill>
        <p:spPr bwMode="auto">
          <a:xfrm>
            <a:off x="3707424" y="1989138"/>
            <a:ext cx="465992" cy="398462"/>
          </a:xfrm>
          <a:prstGeom prst="rect">
            <a:avLst/>
          </a:prstGeom>
          <a:noFill/>
          <a:ln w="9525">
            <a:noFill/>
            <a:miter lim="800000"/>
            <a:headEnd/>
            <a:tailEnd/>
          </a:ln>
        </p:spPr>
      </p:pic>
      <p:pic>
        <p:nvPicPr>
          <p:cNvPr id="44047" name="Picture 28" descr="G:\Corporate Communication\2013\10th Anniversary\Press Event\Presentation Deck\pics\国旗\stuGBN_07.png"/>
          <p:cNvPicPr>
            <a:picLocks noChangeAspect="1" noChangeArrowheads="1"/>
          </p:cNvPicPr>
          <p:nvPr/>
        </p:nvPicPr>
        <p:blipFill>
          <a:blip r:embed="rId10" cstate="email"/>
          <a:srcRect/>
          <a:stretch>
            <a:fillRect/>
          </a:stretch>
        </p:blipFill>
        <p:spPr bwMode="auto">
          <a:xfrm>
            <a:off x="4838701" y="2060576"/>
            <a:ext cx="465992" cy="422275"/>
          </a:xfrm>
          <a:prstGeom prst="rect">
            <a:avLst/>
          </a:prstGeom>
          <a:noFill/>
          <a:ln w="9525">
            <a:noFill/>
            <a:miter lim="800000"/>
            <a:headEnd/>
            <a:tailEnd/>
          </a:ln>
        </p:spPr>
      </p:pic>
      <p:pic>
        <p:nvPicPr>
          <p:cNvPr id="44048" name="Picture 29" descr="G:\Corporate Communication\2013\10th Anniversary\Press Event\Presentation Deck\pics\国旗\stuGBN_05.png"/>
          <p:cNvPicPr>
            <a:picLocks noChangeAspect="1" noChangeArrowheads="1"/>
          </p:cNvPicPr>
          <p:nvPr/>
        </p:nvPicPr>
        <p:blipFill>
          <a:blip r:embed="rId11" cstate="email"/>
          <a:srcRect/>
          <a:stretch>
            <a:fillRect/>
          </a:stretch>
        </p:blipFill>
        <p:spPr bwMode="auto">
          <a:xfrm>
            <a:off x="4372708" y="2276476"/>
            <a:ext cx="465992" cy="398463"/>
          </a:xfrm>
          <a:prstGeom prst="rect">
            <a:avLst/>
          </a:prstGeom>
          <a:noFill/>
          <a:ln w="9525">
            <a:noFill/>
            <a:miter lim="800000"/>
            <a:headEnd/>
            <a:tailEnd/>
          </a:ln>
        </p:spPr>
      </p:pic>
      <p:pic>
        <p:nvPicPr>
          <p:cNvPr id="44049" name="Picture 30" descr="G:\Corporate Communication\2013\10th Anniversary\Press Event\Presentation Deck\pics\国旗\stuGBN_16.png"/>
          <p:cNvPicPr>
            <a:picLocks noChangeAspect="1" noChangeArrowheads="1"/>
          </p:cNvPicPr>
          <p:nvPr/>
        </p:nvPicPr>
        <p:blipFill>
          <a:blip r:embed="rId12" cstate="email"/>
          <a:srcRect/>
          <a:stretch>
            <a:fillRect/>
          </a:stretch>
        </p:blipFill>
        <p:spPr bwMode="auto">
          <a:xfrm>
            <a:off x="3774831" y="2420938"/>
            <a:ext cx="465992" cy="406400"/>
          </a:xfrm>
          <a:prstGeom prst="rect">
            <a:avLst/>
          </a:prstGeom>
          <a:noFill/>
          <a:ln w="9525">
            <a:noFill/>
            <a:miter lim="800000"/>
            <a:headEnd/>
            <a:tailEnd/>
          </a:ln>
        </p:spPr>
      </p:pic>
      <p:pic>
        <p:nvPicPr>
          <p:cNvPr id="44050" name="Picture 31" descr="G:\Corporate Communication\2013\10th Anniversary\Press Event\Presentation Deck\pics\国旗\stuGBN_15.png"/>
          <p:cNvPicPr>
            <a:picLocks noChangeAspect="1" noChangeArrowheads="1"/>
          </p:cNvPicPr>
          <p:nvPr/>
        </p:nvPicPr>
        <p:blipFill>
          <a:blip r:embed="rId13" cstate="email"/>
          <a:srcRect/>
          <a:stretch>
            <a:fillRect/>
          </a:stretch>
        </p:blipFill>
        <p:spPr bwMode="auto">
          <a:xfrm>
            <a:off x="4040066" y="2132013"/>
            <a:ext cx="465992" cy="431800"/>
          </a:xfrm>
          <a:prstGeom prst="rect">
            <a:avLst/>
          </a:prstGeom>
          <a:noFill/>
          <a:ln w="9525">
            <a:noFill/>
            <a:miter lim="800000"/>
            <a:headEnd/>
            <a:tailEnd/>
          </a:ln>
        </p:spPr>
      </p:pic>
      <p:pic>
        <p:nvPicPr>
          <p:cNvPr id="44051" name="Picture 32" descr="G:\Corporate Communication\2013\10th Anniversary\Press Event\Presentation Deck\pics\国旗\stuGBN_17.png"/>
          <p:cNvPicPr>
            <a:picLocks noChangeAspect="1" noChangeArrowheads="1"/>
          </p:cNvPicPr>
          <p:nvPr/>
        </p:nvPicPr>
        <p:blipFill>
          <a:blip r:embed="rId14" cstate="email"/>
          <a:srcRect/>
          <a:stretch>
            <a:fillRect/>
          </a:stretch>
        </p:blipFill>
        <p:spPr bwMode="auto">
          <a:xfrm>
            <a:off x="5103936" y="2276475"/>
            <a:ext cx="464526" cy="431800"/>
          </a:xfrm>
          <a:prstGeom prst="rect">
            <a:avLst/>
          </a:prstGeom>
          <a:noFill/>
          <a:ln w="9525">
            <a:noFill/>
            <a:miter lim="800000"/>
            <a:headEnd/>
            <a:tailEnd/>
          </a:ln>
        </p:spPr>
      </p:pic>
      <p:pic>
        <p:nvPicPr>
          <p:cNvPr id="44052" name="Picture 33" descr="G:\Corporate Communication\2013\10th Anniversary\Press Event\Presentation Deck\pics\国旗\stuGBN_18.png"/>
          <p:cNvPicPr>
            <a:picLocks noChangeAspect="1" noChangeArrowheads="1"/>
          </p:cNvPicPr>
          <p:nvPr/>
        </p:nvPicPr>
        <p:blipFill>
          <a:blip r:embed="rId15" cstate="email"/>
          <a:srcRect/>
          <a:stretch>
            <a:fillRect/>
          </a:stretch>
        </p:blipFill>
        <p:spPr bwMode="auto">
          <a:xfrm>
            <a:off x="4637943" y="2347914"/>
            <a:ext cx="465992" cy="407987"/>
          </a:xfrm>
          <a:prstGeom prst="rect">
            <a:avLst/>
          </a:prstGeom>
          <a:noFill/>
          <a:ln w="9525">
            <a:noFill/>
            <a:miter lim="800000"/>
            <a:headEnd/>
            <a:tailEnd/>
          </a:ln>
        </p:spPr>
      </p:pic>
      <p:sp>
        <p:nvSpPr>
          <p:cNvPr id="21" name="灯片编号占位符 20"/>
          <p:cNvSpPr>
            <a:spLocks noGrp="1"/>
          </p:cNvSpPr>
          <p:nvPr>
            <p:ph type="sldNum" sz="quarter" idx="12"/>
          </p:nvPr>
        </p:nvSpPr>
        <p:spPr/>
        <p:txBody>
          <a:bodyPr/>
          <a:lstStyle/>
          <a:p>
            <a:pPr>
              <a:defRPr/>
            </a:pPr>
            <a:fld id="{0C3308EF-A6A7-4FF5-9017-917A0212F921}" type="slidenum">
              <a:rPr lang="en-US" altLang="zh-CN" smtClean="0"/>
              <a:pPr>
                <a:defRPr/>
              </a:pPr>
              <a:t>4</a:t>
            </a:fld>
            <a:endParaRPr lang="en-US" alt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标题 1"/>
          <p:cNvSpPr>
            <a:spLocks noChangeArrowheads="1"/>
          </p:cNvSpPr>
          <p:nvPr/>
        </p:nvSpPr>
        <p:spPr bwMode="auto">
          <a:xfrm>
            <a:off x="738227" y="260648"/>
            <a:ext cx="8370277" cy="777875"/>
          </a:xfrm>
          <a:prstGeom prst="rect">
            <a:avLst/>
          </a:prstGeom>
          <a:noFill/>
          <a:ln w="9525">
            <a:noFill/>
            <a:miter lim="800000"/>
            <a:headEnd/>
            <a:tailEnd/>
          </a:ln>
        </p:spPr>
        <p:txBody>
          <a:bodyPr anchor="ctr"/>
          <a:lstStyle/>
          <a:p>
            <a:pPr algn="r"/>
            <a:r>
              <a:rPr lang="en-US" altLang="zh-CN" sz="2400" dirty="0" smtClean="0">
                <a:solidFill>
                  <a:srgbClr val="0070C0"/>
                </a:solidFill>
                <a:latin typeface="+mj-lt"/>
                <a:ea typeface="黑体" pitchFamily="49" charset="-122"/>
                <a:sym typeface="Arial" charset="0"/>
              </a:rPr>
              <a:t>China Retirement Readiness Index Survey</a:t>
            </a:r>
          </a:p>
          <a:p>
            <a:pPr algn="r"/>
            <a:r>
              <a:rPr lang="zh-CN" altLang="en-US" sz="2400" dirty="0" smtClean="0">
                <a:solidFill>
                  <a:srgbClr val="0070C0"/>
                </a:solidFill>
                <a:latin typeface="+mj-lt"/>
                <a:ea typeface="黑体" pitchFamily="49" charset="-122"/>
                <a:sym typeface="Arial" charset="0"/>
              </a:rPr>
              <a:t>中国居民退休准备指数调研</a:t>
            </a:r>
            <a:endParaRPr lang="zh-CN" altLang="en-US" sz="2400" dirty="0">
              <a:solidFill>
                <a:srgbClr val="0070C0"/>
              </a:solidFill>
              <a:latin typeface="+mj-lt"/>
              <a:ea typeface="黑体" pitchFamily="49" charset="-122"/>
              <a:sym typeface="Arial" charset="0"/>
            </a:endParaRPr>
          </a:p>
        </p:txBody>
      </p:sp>
      <p:pic>
        <p:nvPicPr>
          <p:cNvPr id="45060" name="图片 9" descr="cooperation.jpg"/>
          <p:cNvPicPr>
            <a:picLocks noChangeAspect="1"/>
          </p:cNvPicPr>
          <p:nvPr/>
        </p:nvPicPr>
        <p:blipFill>
          <a:blip r:embed="rId3" cstate="email"/>
          <a:srcRect/>
          <a:stretch>
            <a:fillRect/>
          </a:stretch>
        </p:blipFill>
        <p:spPr bwMode="auto">
          <a:xfrm>
            <a:off x="1778977" y="1052514"/>
            <a:ext cx="5586046" cy="5178425"/>
          </a:xfrm>
          <a:prstGeom prst="rect">
            <a:avLst/>
          </a:prstGeom>
          <a:noFill/>
          <a:ln w="9525">
            <a:noFill/>
            <a:miter lim="800000"/>
            <a:headEnd/>
            <a:tailEnd/>
          </a:ln>
        </p:spPr>
      </p:pic>
      <p:sp>
        <p:nvSpPr>
          <p:cNvPr id="5" name="Text Box 8"/>
          <p:cNvSpPr txBox="1">
            <a:spLocks noChangeArrowheads="1"/>
          </p:cNvSpPr>
          <p:nvPr/>
        </p:nvSpPr>
        <p:spPr bwMode="auto">
          <a:xfrm>
            <a:off x="1464486" y="5561013"/>
            <a:ext cx="1379322" cy="630942"/>
          </a:xfrm>
          <a:prstGeom prst="rect">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defRPr/>
            </a:pPr>
            <a:r>
              <a:rPr lang="en-US" altLang="zh-CN" sz="1400" dirty="0" smtClean="0">
                <a:solidFill>
                  <a:schemeClr val="bg1"/>
                </a:solidFill>
                <a:latin typeface="+mj-lt"/>
                <a:ea typeface="黑体" pitchFamily="49" charset="-122"/>
              </a:rPr>
              <a:t>The 1</a:t>
            </a:r>
            <a:r>
              <a:rPr lang="en-US" altLang="zh-CN" sz="1400" baseline="30000" dirty="0" smtClean="0">
                <a:solidFill>
                  <a:schemeClr val="bg1"/>
                </a:solidFill>
                <a:latin typeface="+mj-lt"/>
                <a:ea typeface="黑体" pitchFamily="49" charset="-122"/>
              </a:rPr>
              <a:t>st </a:t>
            </a:r>
            <a:r>
              <a:rPr lang="en-US" altLang="zh-CN" sz="1400" dirty="0" smtClean="0">
                <a:solidFill>
                  <a:schemeClr val="bg1"/>
                </a:solidFill>
                <a:latin typeface="+mj-lt"/>
                <a:ea typeface="黑体" pitchFamily="49" charset="-122"/>
              </a:rPr>
              <a:t>year</a:t>
            </a:r>
          </a:p>
          <a:p>
            <a:pPr algn="ctr">
              <a:spcBef>
                <a:spcPct val="50000"/>
              </a:spcBef>
              <a:defRPr/>
            </a:pPr>
            <a:r>
              <a:rPr lang="zh-CN" altLang="en-US" sz="1400" dirty="0" smtClean="0">
                <a:solidFill>
                  <a:schemeClr val="bg1"/>
                </a:solidFill>
                <a:latin typeface="+mj-lt"/>
                <a:ea typeface="黑体" pitchFamily="49" charset="-122"/>
              </a:rPr>
              <a:t>第一年</a:t>
            </a:r>
            <a:endParaRPr lang="en-US" altLang="zh-CN" sz="1400" dirty="0">
              <a:solidFill>
                <a:schemeClr val="bg1"/>
              </a:solidFill>
              <a:latin typeface="+mj-lt"/>
              <a:ea typeface="黑体" pitchFamily="49" charset="-122"/>
            </a:endParaRPr>
          </a:p>
        </p:txBody>
      </p:sp>
      <p:sp>
        <p:nvSpPr>
          <p:cNvPr id="6" name="Text Box 9"/>
          <p:cNvSpPr txBox="1">
            <a:spLocks noChangeArrowheads="1"/>
          </p:cNvSpPr>
          <p:nvPr/>
        </p:nvSpPr>
        <p:spPr bwMode="auto">
          <a:xfrm>
            <a:off x="3779912" y="5561013"/>
            <a:ext cx="1440160" cy="630942"/>
          </a:xfrm>
          <a:prstGeom prst="rect">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defRPr/>
            </a:pPr>
            <a:r>
              <a:rPr lang="en-US" altLang="zh-CN" sz="1400" dirty="0" smtClean="0">
                <a:solidFill>
                  <a:schemeClr val="bg1"/>
                </a:solidFill>
                <a:latin typeface="+mj-lt"/>
                <a:ea typeface="黑体" pitchFamily="49" charset="-122"/>
              </a:rPr>
              <a:t>5 cities</a:t>
            </a:r>
          </a:p>
          <a:p>
            <a:pPr algn="ctr">
              <a:spcBef>
                <a:spcPct val="50000"/>
              </a:spcBef>
              <a:defRPr/>
            </a:pPr>
            <a:r>
              <a:rPr lang="en-US" altLang="zh-CN" sz="1400" dirty="0" smtClean="0">
                <a:solidFill>
                  <a:schemeClr val="bg1"/>
                </a:solidFill>
                <a:latin typeface="+mj-lt"/>
                <a:ea typeface="黑体" pitchFamily="49" charset="-122"/>
              </a:rPr>
              <a:t>5</a:t>
            </a:r>
            <a:r>
              <a:rPr lang="zh-CN" altLang="en-US" sz="1400" dirty="0" smtClean="0">
                <a:solidFill>
                  <a:schemeClr val="bg1"/>
                </a:solidFill>
                <a:latin typeface="+mj-lt"/>
                <a:ea typeface="黑体" pitchFamily="49" charset="-122"/>
              </a:rPr>
              <a:t>个城市</a:t>
            </a:r>
            <a:endParaRPr lang="en-US" altLang="zh-CN" sz="1400" dirty="0">
              <a:solidFill>
                <a:schemeClr val="bg1"/>
              </a:solidFill>
              <a:latin typeface="+mj-lt"/>
              <a:ea typeface="黑体" pitchFamily="49" charset="-122"/>
            </a:endParaRPr>
          </a:p>
        </p:txBody>
      </p:sp>
      <p:sp>
        <p:nvSpPr>
          <p:cNvPr id="7" name="Text Box 10"/>
          <p:cNvSpPr txBox="1">
            <a:spLocks noChangeArrowheads="1"/>
          </p:cNvSpPr>
          <p:nvPr/>
        </p:nvSpPr>
        <p:spPr bwMode="auto">
          <a:xfrm>
            <a:off x="6372200" y="5561013"/>
            <a:ext cx="1800200" cy="630942"/>
          </a:xfrm>
          <a:prstGeom prst="rect">
            <a:avLst/>
          </a:prstGeom>
          <a:solidFill>
            <a:srgbClr val="00B0F0"/>
          </a:solidFill>
          <a:ln>
            <a:headEnd/>
            <a:tailEnd/>
          </a:ln>
        </p:spPr>
        <p:style>
          <a:lnRef idx="3">
            <a:schemeClr val="lt1"/>
          </a:lnRef>
          <a:fillRef idx="1">
            <a:schemeClr val="accent1"/>
          </a:fillRef>
          <a:effectRef idx="1">
            <a:schemeClr val="accent1"/>
          </a:effectRef>
          <a:fontRef idx="minor">
            <a:schemeClr val="lt1"/>
          </a:fontRef>
        </p:style>
        <p:txBody>
          <a:bodyPr wrap="square">
            <a:spAutoFit/>
          </a:bodyPr>
          <a:lstStyle/>
          <a:p>
            <a:pPr algn="ctr">
              <a:spcBef>
                <a:spcPct val="50000"/>
              </a:spcBef>
              <a:defRPr/>
            </a:pPr>
            <a:r>
              <a:rPr lang="en-US" altLang="zh-CN" sz="1400" dirty="0" smtClean="0">
                <a:solidFill>
                  <a:schemeClr val="bg1"/>
                </a:solidFill>
                <a:latin typeface="+mj-lt"/>
                <a:ea typeface="黑体" pitchFamily="49" charset="-122"/>
              </a:rPr>
              <a:t>1,060 samples</a:t>
            </a:r>
          </a:p>
          <a:p>
            <a:pPr algn="ctr">
              <a:spcBef>
                <a:spcPct val="50000"/>
              </a:spcBef>
              <a:defRPr/>
            </a:pPr>
            <a:r>
              <a:rPr lang="en-US" altLang="zh-CN" sz="1400" dirty="0" smtClean="0">
                <a:solidFill>
                  <a:schemeClr val="bg1"/>
                </a:solidFill>
                <a:latin typeface="+mj-lt"/>
                <a:ea typeface="黑体" pitchFamily="49" charset="-122"/>
              </a:rPr>
              <a:t>1,060</a:t>
            </a:r>
            <a:r>
              <a:rPr lang="zh-CN" altLang="en-US" sz="1400" dirty="0" smtClean="0">
                <a:solidFill>
                  <a:schemeClr val="bg1"/>
                </a:solidFill>
                <a:latin typeface="+mj-lt"/>
                <a:ea typeface="黑体" pitchFamily="49" charset="-122"/>
              </a:rPr>
              <a:t>个样本</a:t>
            </a:r>
            <a:endParaRPr lang="en-US" altLang="zh-CN" sz="1400" dirty="0">
              <a:solidFill>
                <a:schemeClr val="bg1"/>
              </a:solidFill>
              <a:latin typeface="+mj-lt"/>
              <a:ea typeface="黑体" pitchFamily="49" charset="-122"/>
            </a:endParaRPr>
          </a:p>
        </p:txBody>
      </p:sp>
      <p:sp>
        <p:nvSpPr>
          <p:cNvPr id="9" name="灯片编号占位符 8"/>
          <p:cNvSpPr>
            <a:spLocks noGrp="1"/>
          </p:cNvSpPr>
          <p:nvPr>
            <p:ph type="sldNum" sz="quarter" idx="12"/>
          </p:nvPr>
        </p:nvSpPr>
        <p:spPr/>
        <p:txBody>
          <a:bodyPr/>
          <a:lstStyle/>
          <a:p>
            <a:pPr>
              <a:defRPr/>
            </a:pPr>
            <a:fld id="{0C3308EF-A6A7-4FF5-9017-917A0212F921}" type="slidenum">
              <a:rPr lang="en-US" altLang="zh-CN" smtClean="0"/>
              <a:pPr>
                <a:defRPr/>
              </a:pPr>
              <a:t>5</a:t>
            </a:fld>
            <a:endParaRPr lang="en-US" altLang="zh-CN"/>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hangingPunct="1">
              <a:defRPr/>
            </a:pPr>
            <a:r>
              <a:rPr lang="en-US" altLang="zh-CN" sz="2400" b="1" dirty="0" smtClean="0"/>
              <a:t>About Retirement Readiness Index</a:t>
            </a:r>
            <a:br>
              <a:rPr lang="en-US" altLang="zh-CN" sz="2400" b="1" dirty="0" smtClean="0"/>
            </a:br>
            <a:r>
              <a:rPr lang="zh-CN" altLang="en-US" sz="2400" b="1" dirty="0" smtClean="0"/>
              <a:t>关于退休准备指数</a:t>
            </a:r>
            <a:r>
              <a:rPr lang="en-US" altLang="zh-CN" sz="2400" b="1" dirty="0" smtClean="0"/>
              <a:t> </a:t>
            </a:r>
            <a:endParaRPr lang="zh-CN" altLang="en-US" sz="2400" b="1" dirty="0" smtClean="0"/>
          </a:p>
        </p:txBody>
      </p:sp>
      <p:sp>
        <p:nvSpPr>
          <p:cNvPr id="16387" name="Rectangle 3"/>
          <p:cNvSpPr>
            <a:spLocks noChangeArrowheads="1"/>
          </p:cNvSpPr>
          <p:nvPr/>
        </p:nvSpPr>
        <p:spPr bwMode="auto">
          <a:xfrm>
            <a:off x="611188" y="1341016"/>
            <a:ext cx="7848600" cy="5040312"/>
          </a:xfrm>
          <a:prstGeom prst="rect">
            <a:avLst/>
          </a:prstGeom>
          <a:noFill/>
          <a:ln w="9525" algn="ctr">
            <a:noFill/>
            <a:miter lim="800000"/>
            <a:headEnd/>
            <a:tailEnd/>
          </a:ln>
        </p:spPr>
        <p:txBody>
          <a:bodyPr tIns="118800" bIns="118800"/>
          <a:lstStyle/>
          <a:p>
            <a:pPr marL="342900" indent="-342900">
              <a:spcBef>
                <a:spcPct val="50000"/>
              </a:spcBef>
              <a:buClr>
                <a:srgbClr val="0082D1"/>
              </a:buClr>
              <a:buFont typeface="Wingdings" pitchFamily="2" charset="2"/>
              <a:buChar char="l"/>
              <a:defRPr/>
            </a:pPr>
            <a:r>
              <a:rPr lang="en-US" altLang="zh-CN" sz="1600" dirty="0" smtClean="0">
                <a:latin typeface="+mn-lt"/>
                <a:ea typeface="+mj-ea"/>
              </a:rPr>
              <a:t>Definition </a:t>
            </a:r>
            <a:r>
              <a:rPr lang="zh-CN" altLang="en-US" sz="1600" dirty="0" smtClean="0">
                <a:latin typeface="+mn-lt"/>
                <a:ea typeface="+mj-ea"/>
              </a:rPr>
              <a:t>定义</a:t>
            </a:r>
            <a:endParaRPr lang="en-US" altLang="zh-CN" sz="1600" dirty="0" smtClean="0">
              <a:latin typeface="+mn-lt"/>
              <a:ea typeface="+mj-ea"/>
            </a:endParaRPr>
          </a:p>
          <a:p>
            <a:pPr marL="800100" lvl="2" indent="-342900">
              <a:spcBef>
                <a:spcPct val="50000"/>
              </a:spcBef>
              <a:buClr>
                <a:srgbClr val="0082D1"/>
              </a:buClr>
              <a:buFont typeface="Wingdings" pitchFamily="2" charset="2"/>
              <a:buChar char="n"/>
              <a:defRPr/>
            </a:pPr>
            <a:r>
              <a:rPr lang="en-US" altLang="zh-CN" sz="1600" b="0" dirty="0" smtClean="0">
                <a:latin typeface="+mn-lt"/>
                <a:ea typeface="+mj-ea"/>
              </a:rPr>
              <a:t>Retirement Readiness Index (RRI) is a score which measures people’s awareness and financial preparedness for retirement. </a:t>
            </a:r>
          </a:p>
          <a:p>
            <a:pPr marL="800100" lvl="2" indent="-342900">
              <a:spcBef>
                <a:spcPct val="50000"/>
              </a:spcBef>
              <a:buClr>
                <a:srgbClr val="0082D1"/>
              </a:buClr>
              <a:buFont typeface="Wingdings" pitchFamily="2" charset="2"/>
              <a:buChar char="n"/>
              <a:defRPr/>
            </a:pPr>
            <a:r>
              <a:rPr lang="zh-CN" altLang="en-US" sz="1600" b="0" dirty="0" smtClean="0">
                <a:latin typeface="+mn-lt"/>
                <a:ea typeface="+mj-ea"/>
              </a:rPr>
              <a:t>退休准备指数</a:t>
            </a:r>
            <a:r>
              <a:rPr lang="en-US" altLang="zh-CN" sz="1600" b="0" dirty="0" smtClean="0">
                <a:latin typeface="+mn-lt"/>
                <a:ea typeface="+mj-ea"/>
              </a:rPr>
              <a:t>(RRI)</a:t>
            </a:r>
            <a:r>
              <a:rPr lang="zh-CN" altLang="en-US" sz="1600" b="0" dirty="0" smtClean="0">
                <a:latin typeface="+mn-lt"/>
                <a:ea typeface="+mj-ea"/>
              </a:rPr>
              <a:t>是对居民个人为满足其退休需要所进行的财务准备的充足性和理财意识的感知程度的评估</a:t>
            </a:r>
            <a:endParaRPr lang="en-US" altLang="zh-CN" sz="1600" b="0" dirty="0" smtClean="0">
              <a:latin typeface="+mn-lt"/>
              <a:ea typeface="+mj-ea"/>
            </a:endParaRPr>
          </a:p>
          <a:p>
            <a:pPr marL="342900" indent="-342900">
              <a:spcBef>
                <a:spcPct val="50000"/>
              </a:spcBef>
              <a:buClr>
                <a:srgbClr val="0082D1"/>
              </a:buClr>
              <a:buFont typeface="Wingdings" pitchFamily="2" charset="2"/>
              <a:buChar char="l"/>
              <a:defRPr/>
            </a:pPr>
            <a:endParaRPr lang="en-US" altLang="zh-CN" sz="1600" b="0" dirty="0">
              <a:latin typeface="+mn-lt"/>
              <a:ea typeface="+mj-ea"/>
            </a:endParaRPr>
          </a:p>
          <a:p>
            <a:pPr marL="342900" indent="-342900">
              <a:spcBef>
                <a:spcPct val="50000"/>
              </a:spcBef>
              <a:buClr>
                <a:srgbClr val="0082D1"/>
              </a:buClr>
              <a:buFont typeface="Wingdings" pitchFamily="2" charset="2"/>
              <a:buChar char="l"/>
              <a:defRPr/>
            </a:pPr>
            <a:r>
              <a:rPr lang="en-US" altLang="zh-CN" sz="1600" dirty="0" smtClean="0">
                <a:latin typeface="+mn-lt"/>
                <a:ea typeface="+mj-ea"/>
              </a:rPr>
              <a:t>RRI is calculated based on six key measures </a:t>
            </a:r>
            <a:r>
              <a:rPr lang="zh-CN" altLang="en-US" sz="1600" dirty="0" smtClean="0">
                <a:latin typeface="+mn-lt"/>
                <a:ea typeface="+mj-ea"/>
              </a:rPr>
              <a:t>指数关键考核指标</a:t>
            </a:r>
            <a:endParaRPr lang="en-US" altLang="zh-CN" sz="1600" dirty="0" smtClean="0">
              <a:latin typeface="+mn-lt"/>
              <a:ea typeface="+mj-ea"/>
            </a:endParaRPr>
          </a:p>
          <a:p>
            <a:pPr marL="800100" lvl="2" indent="-342900">
              <a:spcBef>
                <a:spcPct val="50000"/>
              </a:spcBef>
              <a:buClr>
                <a:srgbClr val="0082D1"/>
              </a:buClr>
              <a:buFont typeface="Wingdings" pitchFamily="2" charset="2"/>
              <a:buChar char="ü"/>
              <a:defRPr/>
            </a:pPr>
            <a:r>
              <a:rPr lang="en-US" altLang="zh-CN" sz="1600" b="0" dirty="0" smtClean="0">
                <a:latin typeface="+mn-lt"/>
                <a:ea typeface="+mj-ea"/>
              </a:rPr>
              <a:t>Personal responsibility  </a:t>
            </a:r>
            <a:r>
              <a:rPr lang="zh-CN" altLang="en-US" sz="1600" b="0" dirty="0" smtClean="0">
                <a:latin typeface="+mn-lt"/>
                <a:ea typeface="+mj-ea"/>
              </a:rPr>
              <a:t>个人责任</a:t>
            </a:r>
            <a:endParaRPr lang="en-US" altLang="zh-CN" sz="1600" b="0" dirty="0" smtClean="0">
              <a:latin typeface="+mn-lt"/>
              <a:ea typeface="+mj-ea"/>
            </a:endParaRPr>
          </a:p>
          <a:p>
            <a:pPr marL="800100" lvl="2" indent="-342900">
              <a:spcBef>
                <a:spcPct val="50000"/>
              </a:spcBef>
              <a:buClr>
                <a:srgbClr val="0082D1"/>
              </a:buClr>
              <a:buFont typeface="Wingdings" pitchFamily="2" charset="2"/>
              <a:buChar char="ü"/>
              <a:defRPr/>
            </a:pPr>
            <a:r>
              <a:rPr lang="en-US" altLang="zh-CN" sz="1600" b="0" dirty="0" smtClean="0">
                <a:latin typeface="+mn-lt"/>
                <a:ea typeface="+mj-ea"/>
              </a:rPr>
              <a:t>Level of awareness  </a:t>
            </a:r>
            <a:r>
              <a:rPr lang="zh-CN" altLang="en-US" sz="1600" b="0" dirty="0" smtClean="0">
                <a:latin typeface="+mn-lt"/>
                <a:ea typeface="+mj-ea"/>
              </a:rPr>
              <a:t>意识水平</a:t>
            </a:r>
            <a:endParaRPr lang="en-US" altLang="zh-CN" sz="1600" b="0" dirty="0" smtClean="0">
              <a:latin typeface="+mn-lt"/>
              <a:ea typeface="+mj-ea"/>
            </a:endParaRPr>
          </a:p>
          <a:p>
            <a:pPr marL="800100" lvl="2" indent="-342900">
              <a:spcBef>
                <a:spcPct val="50000"/>
              </a:spcBef>
              <a:buClr>
                <a:srgbClr val="0082D1"/>
              </a:buClr>
              <a:buFont typeface="Wingdings" pitchFamily="2" charset="2"/>
              <a:buChar char="ü"/>
              <a:defRPr/>
            </a:pPr>
            <a:r>
              <a:rPr lang="en-US" altLang="zh-CN" sz="1600" b="0" dirty="0" smtClean="0">
                <a:latin typeface="+mn-lt"/>
                <a:ea typeface="+mj-ea"/>
              </a:rPr>
              <a:t>Financial capability/Understanding  </a:t>
            </a:r>
            <a:r>
              <a:rPr lang="zh-CN" altLang="en-US" sz="1600" b="0" dirty="0" smtClean="0">
                <a:latin typeface="+mn-lt"/>
                <a:ea typeface="+mj-ea"/>
              </a:rPr>
              <a:t>财务理解能力</a:t>
            </a:r>
            <a:endParaRPr lang="en-US" altLang="zh-CN" sz="1600" b="0" dirty="0" smtClean="0">
              <a:latin typeface="+mn-lt"/>
              <a:ea typeface="+mj-ea"/>
            </a:endParaRPr>
          </a:p>
          <a:p>
            <a:pPr marL="800100" lvl="2" indent="-342900">
              <a:spcBef>
                <a:spcPct val="50000"/>
              </a:spcBef>
              <a:buClr>
                <a:srgbClr val="0082D1"/>
              </a:buClr>
              <a:buFont typeface="Wingdings" pitchFamily="2" charset="2"/>
              <a:buChar char="ü"/>
              <a:defRPr/>
            </a:pPr>
            <a:r>
              <a:rPr lang="en-US" altLang="zh-CN" sz="1600" b="0" dirty="0" smtClean="0">
                <a:latin typeface="+mn-lt"/>
                <a:ea typeface="+mj-ea"/>
              </a:rPr>
              <a:t>Retirement planning  </a:t>
            </a:r>
            <a:r>
              <a:rPr lang="zh-CN" altLang="en-US" sz="1600" b="0" dirty="0" smtClean="0">
                <a:latin typeface="+mn-lt"/>
                <a:ea typeface="+mj-ea"/>
              </a:rPr>
              <a:t>退休规划</a:t>
            </a:r>
            <a:endParaRPr lang="en-US" altLang="zh-CN" sz="1600" b="0" dirty="0" smtClean="0">
              <a:latin typeface="+mn-lt"/>
              <a:ea typeface="+mj-ea"/>
            </a:endParaRPr>
          </a:p>
          <a:p>
            <a:pPr marL="800100" lvl="2" indent="-342900">
              <a:spcBef>
                <a:spcPct val="50000"/>
              </a:spcBef>
              <a:buClr>
                <a:srgbClr val="0082D1"/>
              </a:buClr>
              <a:buFont typeface="Wingdings" pitchFamily="2" charset="2"/>
              <a:buChar char="ü"/>
              <a:defRPr/>
            </a:pPr>
            <a:r>
              <a:rPr lang="en-US" altLang="zh-CN" sz="1600" b="0" dirty="0" smtClean="0">
                <a:latin typeface="+mn-lt"/>
                <a:ea typeface="+mj-ea"/>
              </a:rPr>
              <a:t>Financial preparedness  </a:t>
            </a:r>
            <a:r>
              <a:rPr lang="zh-CN" altLang="en-US" sz="1600" b="0" dirty="0" smtClean="0">
                <a:latin typeface="+mn-lt"/>
                <a:ea typeface="+mj-ea"/>
              </a:rPr>
              <a:t>财务准备</a:t>
            </a:r>
            <a:endParaRPr lang="en-US" altLang="zh-CN" sz="1600" b="0" dirty="0" smtClean="0">
              <a:latin typeface="+mn-lt"/>
              <a:ea typeface="+mj-ea"/>
            </a:endParaRPr>
          </a:p>
          <a:p>
            <a:pPr marL="800100" lvl="2" indent="-342900">
              <a:spcBef>
                <a:spcPct val="50000"/>
              </a:spcBef>
              <a:buClr>
                <a:srgbClr val="0082D1"/>
              </a:buClr>
              <a:buFont typeface="Wingdings" pitchFamily="2" charset="2"/>
              <a:buChar char="ü"/>
              <a:defRPr/>
            </a:pPr>
            <a:r>
              <a:rPr lang="en-US" altLang="zh-CN" sz="1600" b="0" dirty="0" smtClean="0">
                <a:latin typeface="+mn-lt"/>
                <a:ea typeface="+mj-ea"/>
              </a:rPr>
              <a:t>Income replacement  </a:t>
            </a:r>
            <a:r>
              <a:rPr lang="zh-CN" altLang="en-US" sz="1600" b="0" dirty="0" smtClean="0">
                <a:latin typeface="+mn-lt"/>
                <a:ea typeface="+mj-ea"/>
              </a:rPr>
              <a:t>收入替代率</a:t>
            </a:r>
            <a:endParaRPr lang="en-US" altLang="zh-CN" sz="1600" b="0" dirty="0" smtClean="0">
              <a:latin typeface="+mn-lt"/>
              <a:ea typeface="+mj-ea"/>
            </a:endParaRPr>
          </a:p>
          <a:p>
            <a:pPr marL="342900" lvl="2" indent="-342900">
              <a:spcBef>
                <a:spcPct val="50000"/>
              </a:spcBef>
              <a:buClr>
                <a:srgbClr val="0082D1"/>
              </a:buClr>
              <a:defRPr/>
            </a:pPr>
            <a:r>
              <a:rPr lang="en-US" altLang="zh-CN" sz="1600" b="0" dirty="0" smtClean="0">
                <a:latin typeface="+mn-lt"/>
                <a:ea typeface="+mj-ea"/>
              </a:rPr>
              <a:t>	</a:t>
            </a:r>
            <a:endParaRPr lang="zh-CN" altLang="zh-CN" sz="1400" b="0" i="1" dirty="0" smtClean="0">
              <a:latin typeface="+mn-lt"/>
              <a:ea typeface="+mj-ea"/>
            </a:endParaRPr>
          </a:p>
          <a:p>
            <a:pPr marL="342900" indent="-342900">
              <a:spcBef>
                <a:spcPct val="50000"/>
              </a:spcBef>
              <a:buClr>
                <a:srgbClr val="0082D1"/>
              </a:buClr>
              <a:buFont typeface="Wingdings" pitchFamily="2" charset="2"/>
              <a:buChar char="l"/>
              <a:defRPr/>
            </a:pPr>
            <a:endParaRPr lang="en-US" altLang="zh-CN" sz="1600" b="0" dirty="0">
              <a:latin typeface="+mn-lt"/>
              <a:ea typeface="+mj-ea"/>
            </a:endParaRPr>
          </a:p>
          <a:p>
            <a:pPr marL="342900" indent="-342900">
              <a:spcBef>
                <a:spcPct val="50000"/>
              </a:spcBef>
              <a:buClr>
                <a:srgbClr val="0082D1"/>
              </a:buClr>
              <a:buFont typeface="Wingdings" pitchFamily="2" charset="2"/>
              <a:buChar char="l"/>
              <a:defRPr/>
            </a:pPr>
            <a:endParaRPr lang="en-US" altLang="zh-CN" sz="1600" b="0" dirty="0">
              <a:latin typeface="+mn-lt"/>
              <a:ea typeface="+mj-ea"/>
            </a:endParaRPr>
          </a:p>
          <a:p>
            <a:pPr>
              <a:buFont typeface="Wingdings" pitchFamily="2" charset="2"/>
              <a:buChar char="l"/>
              <a:defRPr/>
            </a:pPr>
            <a:endParaRPr lang="en-US" altLang="zh-CN" sz="2800" b="0" dirty="0">
              <a:latin typeface="+mn-lt"/>
              <a:ea typeface="+mj-ea"/>
            </a:endParaRPr>
          </a:p>
        </p:txBody>
      </p:sp>
      <p:pic>
        <p:nvPicPr>
          <p:cNvPr id="5" name="Picture 2" descr="http://mediameasurement.yolasite.com/resources/measureTape.jpg"/>
          <p:cNvPicPr>
            <a:picLocks noChangeAspect="1" noChangeArrowheads="1"/>
          </p:cNvPicPr>
          <p:nvPr/>
        </p:nvPicPr>
        <p:blipFill>
          <a:blip r:embed="rId2" cstate="email"/>
          <a:srcRect/>
          <a:stretch>
            <a:fillRect/>
          </a:stretch>
        </p:blipFill>
        <p:spPr bwMode="auto">
          <a:xfrm>
            <a:off x="5905886" y="4221088"/>
            <a:ext cx="2962040" cy="1970165"/>
          </a:xfrm>
          <a:prstGeom prst="rect">
            <a:avLst/>
          </a:prstGeom>
          <a:noFill/>
        </p:spPr>
      </p:pic>
      <p:sp>
        <p:nvSpPr>
          <p:cNvPr id="7" name="灯片编号占位符 6"/>
          <p:cNvSpPr>
            <a:spLocks noGrp="1"/>
          </p:cNvSpPr>
          <p:nvPr>
            <p:ph type="sldNum" sz="quarter" idx="12"/>
          </p:nvPr>
        </p:nvSpPr>
        <p:spPr/>
        <p:txBody>
          <a:bodyPr/>
          <a:lstStyle/>
          <a:p>
            <a:pPr>
              <a:defRPr/>
            </a:pPr>
            <a:fld id="{0C3308EF-A6A7-4FF5-9017-917A0212F921}" type="slidenum">
              <a:rPr lang="en-US" altLang="zh-CN" smtClean="0"/>
              <a:pPr>
                <a:defRPr/>
              </a:pPr>
              <a:t>6</a:t>
            </a:fld>
            <a:endParaRPr lang="en-US" altLang="zh-CN"/>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Text Box 5"/>
          <p:cNvSpPr txBox="1">
            <a:spLocks noChangeArrowheads="1"/>
          </p:cNvSpPr>
          <p:nvPr/>
        </p:nvSpPr>
        <p:spPr bwMode="auto">
          <a:xfrm>
            <a:off x="449874" y="1788790"/>
            <a:ext cx="3789485" cy="369332"/>
          </a:xfrm>
          <a:prstGeom prst="rect">
            <a:avLst/>
          </a:prstGeom>
          <a:noFill/>
          <a:ln w="9525">
            <a:noFill/>
            <a:miter lim="800000"/>
            <a:headEnd/>
            <a:tailEnd/>
          </a:ln>
        </p:spPr>
        <p:txBody>
          <a:bodyPr>
            <a:spAutoFit/>
          </a:bodyPr>
          <a:lstStyle/>
          <a:p>
            <a:endParaRPr lang="en-US" altLang="zh-CN">
              <a:solidFill>
                <a:schemeClr val="tx1"/>
              </a:solidFill>
              <a:ea typeface="宋体" pitchFamily="2" charset="-122"/>
            </a:endParaRPr>
          </a:p>
        </p:txBody>
      </p:sp>
      <p:grpSp>
        <p:nvGrpSpPr>
          <p:cNvPr id="11" name="组合 10"/>
          <p:cNvGrpSpPr/>
          <p:nvPr/>
        </p:nvGrpSpPr>
        <p:grpSpPr>
          <a:xfrm>
            <a:off x="1547664" y="2708920"/>
            <a:ext cx="6199404" cy="3240360"/>
            <a:chOff x="1180907" y="2221305"/>
            <a:chExt cx="6782185" cy="4088015"/>
          </a:xfrm>
        </p:grpSpPr>
        <p:pic>
          <p:nvPicPr>
            <p:cNvPr id="6" name="图片 5" descr="index.png"/>
            <p:cNvPicPr>
              <a:picLocks noChangeAspect="1"/>
            </p:cNvPicPr>
            <p:nvPr/>
          </p:nvPicPr>
          <p:blipFill>
            <a:blip r:embed="rId3"/>
            <a:srcRect/>
            <a:stretch>
              <a:fillRect/>
            </a:stretch>
          </p:blipFill>
          <p:spPr bwMode="auto">
            <a:xfrm>
              <a:off x="1195754" y="2653503"/>
              <a:ext cx="6752492" cy="3655817"/>
            </a:xfrm>
            <a:prstGeom prst="rect">
              <a:avLst/>
            </a:prstGeom>
            <a:noFill/>
            <a:ln w="9525">
              <a:noFill/>
              <a:miter lim="800000"/>
              <a:headEnd/>
              <a:tailEnd/>
            </a:ln>
          </p:spPr>
        </p:pic>
        <p:sp>
          <p:nvSpPr>
            <p:cNvPr id="7" name="TextBox 6"/>
            <p:cNvSpPr txBox="1"/>
            <p:nvPr/>
          </p:nvSpPr>
          <p:spPr>
            <a:xfrm>
              <a:off x="1180907" y="2221305"/>
              <a:ext cx="2924308" cy="660091"/>
            </a:xfrm>
            <a:prstGeom prst="rect">
              <a:avLst/>
            </a:prstGeom>
            <a:solidFill>
              <a:srgbClr val="C00000"/>
            </a:solidFill>
          </p:spPr>
          <p:txBody>
            <a:bodyPr wrap="square" rtlCol="0">
              <a:spAutoFit/>
            </a:bodyPr>
            <a:lstStyle/>
            <a:p>
              <a:pPr algn="ctr"/>
              <a:r>
                <a:rPr lang="en-US" altLang="zh-CN" sz="1400" dirty="0" err="1" smtClean="0">
                  <a:solidFill>
                    <a:schemeClr val="bg1"/>
                  </a:solidFill>
                  <a:latin typeface="+mj-lt"/>
                  <a:ea typeface="黑体" pitchFamily="49" charset="-122"/>
                </a:rPr>
                <a:t>Aegon</a:t>
              </a:r>
              <a:r>
                <a:rPr lang="en-US" altLang="zh-CN" sz="1400" dirty="0" smtClean="0">
                  <a:solidFill>
                    <a:schemeClr val="bg1"/>
                  </a:solidFill>
                  <a:latin typeface="+mj-lt"/>
                  <a:ea typeface="黑体" pitchFamily="49" charset="-122"/>
                </a:rPr>
                <a:t> RRI (average)</a:t>
              </a:r>
            </a:p>
            <a:p>
              <a:pPr algn="ctr"/>
              <a:r>
                <a:rPr lang="en-US" altLang="zh-CN" sz="1400" dirty="0" err="1" smtClean="0">
                  <a:solidFill>
                    <a:schemeClr val="bg1"/>
                  </a:solidFill>
                  <a:latin typeface="+mj-lt"/>
                  <a:ea typeface="黑体" pitchFamily="49" charset="-122"/>
                </a:rPr>
                <a:t>Aegon</a:t>
              </a:r>
              <a:r>
                <a:rPr lang="zh-CN" altLang="en-US" sz="1400" dirty="0" smtClean="0">
                  <a:solidFill>
                    <a:schemeClr val="bg1"/>
                  </a:solidFill>
                  <a:latin typeface="+mj-lt"/>
                  <a:ea typeface="黑体" pitchFamily="49" charset="-122"/>
                </a:rPr>
                <a:t>退休准备指数（平均分）</a:t>
              </a:r>
              <a:endParaRPr lang="zh-CN" altLang="en-US" sz="1400" dirty="0">
                <a:solidFill>
                  <a:schemeClr val="bg1"/>
                </a:solidFill>
                <a:latin typeface="+mj-lt"/>
                <a:ea typeface="黑体" pitchFamily="49" charset="-122"/>
              </a:endParaRPr>
            </a:p>
          </p:txBody>
        </p:sp>
        <p:sp>
          <p:nvSpPr>
            <p:cNvPr id="8" name="TextBox 7"/>
            <p:cNvSpPr txBox="1"/>
            <p:nvPr/>
          </p:nvSpPr>
          <p:spPr>
            <a:xfrm>
              <a:off x="5038784" y="2221305"/>
              <a:ext cx="2924308" cy="660091"/>
            </a:xfrm>
            <a:prstGeom prst="rect">
              <a:avLst/>
            </a:prstGeom>
            <a:solidFill>
              <a:srgbClr val="C00000"/>
            </a:solidFill>
          </p:spPr>
          <p:txBody>
            <a:bodyPr wrap="square" rtlCol="0">
              <a:spAutoFit/>
            </a:bodyPr>
            <a:lstStyle/>
            <a:p>
              <a:pPr algn="ctr"/>
              <a:r>
                <a:rPr lang="en-US" altLang="zh-CN" sz="1400" dirty="0" smtClean="0">
                  <a:solidFill>
                    <a:schemeClr val="bg1"/>
                  </a:solidFill>
                  <a:latin typeface="+mj-lt"/>
                  <a:ea typeface="黑体" pitchFamily="49" charset="-122"/>
                </a:rPr>
                <a:t>China RRI</a:t>
              </a:r>
            </a:p>
            <a:p>
              <a:pPr algn="ctr"/>
              <a:r>
                <a:rPr lang="zh-CN" altLang="en-US" sz="1400" dirty="0" smtClean="0">
                  <a:solidFill>
                    <a:schemeClr val="bg1"/>
                  </a:solidFill>
                  <a:latin typeface="+mj-lt"/>
                  <a:ea typeface="黑体" pitchFamily="49" charset="-122"/>
                </a:rPr>
                <a:t>中国居民退休准备指数</a:t>
              </a:r>
              <a:r>
                <a:rPr lang="en-US" altLang="zh-CN" sz="1400" dirty="0" smtClean="0">
                  <a:solidFill>
                    <a:schemeClr val="bg1"/>
                  </a:solidFill>
                  <a:latin typeface="+mj-lt"/>
                  <a:ea typeface="黑体" pitchFamily="49" charset="-122"/>
                </a:rPr>
                <a:t> </a:t>
              </a:r>
              <a:endParaRPr lang="zh-CN" altLang="en-US" sz="1400" dirty="0">
                <a:solidFill>
                  <a:schemeClr val="bg1"/>
                </a:solidFill>
                <a:latin typeface="+mj-lt"/>
                <a:ea typeface="黑体" pitchFamily="49" charset="-122"/>
              </a:endParaRPr>
            </a:p>
          </p:txBody>
        </p:sp>
      </p:grpSp>
      <p:sp>
        <p:nvSpPr>
          <p:cNvPr id="9" name="Rectangle 2"/>
          <p:cNvSpPr>
            <a:spLocks noGrp="1" noChangeArrowheads="1"/>
          </p:cNvSpPr>
          <p:nvPr>
            <p:ph type="title"/>
          </p:nvPr>
        </p:nvSpPr>
        <p:spPr>
          <a:xfrm>
            <a:off x="457200" y="274638"/>
            <a:ext cx="8229600" cy="922337"/>
          </a:xfrm>
        </p:spPr>
        <p:txBody>
          <a:bodyPr/>
          <a:lstStyle/>
          <a:p>
            <a:pPr eaLnBrk="1" hangingPunct="1">
              <a:defRPr/>
            </a:pPr>
            <a:r>
              <a:rPr lang="en-US" altLang="zh-CN" sz="2400" b="1" dirty="0" smtClean="0"/>
              <a:t>China RRI score</a:t>
            </a:r>
            <a:br>
              <a:rPr lang="en-US" altLang="zh-CN" sz="2400" b="1" dirty="0" smtClean="0"/>
            </a:br>
            <a:r>
              <a:rPr lang="zh-CN" altLang="en-US" sz="2400" b="1" dirty="0" smtClean="0"/>
              <a:t>中国居民退休准备指数</a:t>
            </a:r>
            <a:r>
              <a:rPr lang="en-US" altLang="zh-CN" sz="2400" b="1" dirty="0" smtClean="0"/>
              <a:t> </a:t>
            </a:r>
            <a:endParaRPr lang="zh-CN" altLang="en-US" sz="2400" b="1" dirty="0" smtClean="0"/>
          </a:p>
        </p:txBody>
      </p:sp>
      <p:sp>
        <p:nvSpPr>
          <p:cNvPr id="10" name="Rectangle 3"/>
          <p:cNvSpPr>
            <a:spLocks noChangeArrowheads="1"/>
          </p:cNvSpPr>
          <p:nvPr/>
        </p:nvSpPr>
        <p:spPr bwMode="auto">
          <a:xfrm>
            <a:off x="611188" y="1341016"/>
            <a:ext cx="7848600" cy="5040312"/>
          </a:xfrm>
          <a:prstGeom prst="rect">
            <a:avLst/>
          </a:prstGeom>
          <a:noFill/>
          <a:ln w="9525" algn="ctr">
            <a:noFill/>
            <a:miter lim="800000"/>
            <a:headEnd/>
            <a:tailEnd/>
          </a:ln>
        </p:spPr>
        <p:txBody>
          <a:bodyPr tIns="118800" bIns="118800"/>
          <a:lstStyle/>
          <a:p>
            <a:pPr marL="342900" indent="-342900">
              <a:spcBef>
                <a:spcPct val="50000"/>
              </a:spcBef>
              <a:buClr>
                <a:srgbClr val="0082D1"/>
              </a:buClr>
              <a:buFont typeface="Wingdings" pitchFamily="2" charset="2"/>
              <a:buChar char="l"/>
              <a:defRPr/>
            </a:pPr>
            <a:r>
              <a:rPr lang="en-US" altLang="zh-CN" sz="1600" b="0" dirty="0" smtClean="0">
                <a:latin typeface="+mj-lt"/>
                <a:ea typeface="+mj-ea"/>
              </a:rPr>
              <a:t>China RRI score (5.37) is above the average of the global result, ranking the 2</a:t>
            </a:r>
            <a:r>
              <a:rPr lang="en-US" altLang="zh-CN" sz="1600" b="0" baseline="30000" dirty="0" smtClean="0">
                <a:latin typeface="+mj-lt"/>
                <a:ea typeface="+mj-ea"/>
              </a:rPr>
              <a:t>nd</a:t>
            </a:r>
            <a:r>
              <a:rPr lang="en-US" altLang="zh-CN" sz="1600" b="0" dirty="0" smtClean="0">
                <a:latin typeface="+mj-lt"/>
                <a:ea typeface="+mj-ea"/>
              </a:rPr>
              <a:t> among 12 countries.</a:t>
            </a:r>
          </a:p>
          <a:p>
            <a:pPr marL="342900" indent="-342900">
              <a:spcBef>
                <a:spcPct val="50000"/>
              </a:spcBef>
              <a:buClr>
                <a:srgbClr val="0082D1"/>
              </a:buClr>
              <a:buFont typeface="Wingdings" pitchFamily="2" charset="2"/>
              <a:buChar char="l"/>
              <a:defRPr/>
            </a:pPr>
            <a:r>
              <a:rPr lang="zh-CN" altLang="en-US" sz="1600" b="0" dirty="0" smtClean="0">
                <a:latin typeface="+mj-lt"/>
                <a:ea typeface="+mj-ea"/>
              </a:rPr>
              <a:t>中国居民退休准备指数（</a:t>
            </a:r>
            <a:r>
              <a:rPr lang="en-US" altLang="zh-CN" sz="1600" b="0" dirty="0" smtClean="0">
                <a:latin typeface="+mj-lt"/>
                <a:ea typeface="+mj-ea"/>
              </a:rPr>
              <a:t>5.37</a:t>
            </a:r>
            <a:r>
              <a:rPr lang="zh-CN" altLang="en-US" sz="1600" b="0" dirty="0" smtClean="0">
                <a:latin typeface="+mj-lt"/>
                <a:ea typeface="+mj-ea"/>
              </a:rPr>
              <a:t>）高于全球平均水平，在</a:t>
            </a:r>
            <a:r>
              <a:rPr lang="en-US" altLang="zh-CN" sz="1600" b="0" dirty="0" smtClean="0">
                <a:latin typeface="+mj-lt"/>
                <a:ea typeface="+mj-ea"/>
              </a:rPr>
              <a:t>12</a:t>
            </a:r>
            <a:r>
              <a:rPr lang="zh-CN" altLang="en-US" sz="1600" b="0" dirty="0" smtClean="0">
                <a:latin typeface="+mj-lt"/>
                <a:ea typeface="+mj-ea"/>
              </a:rPr>
              <a:t>个国家中位居第二。</a:t>
            </a:r>
            <a:endParaRPr lang="en-US" altLang="zh-CN" sz="1600" b="0" dirty="0">
              <a:latin typeface="+mj-lt"/>
              <a:ea typeface="+mj-ea"/>
            </a:endParaRPr>
          </a:p>
        </p:txBody>
      </p:sp>
      <p:sp>
        <p:nvSpPr>
          <p:cNvPr id="13" name="灯片编号占位符 12"/>
          <p:cNvSpPr>
            <a:spLocks noGrp="1"/>
          </p:cNvSpPr>
          <p:nvPr>
            <p:ph type="sldNum" sz="quarter" idx="12"/>
          </p:nvPr>
        </p:nvSpPr>
        <p:spPr/>
        <p:txBody>
          <a:bodyPr/>
          <a:lstStyle/>
          <a:p>
            <a:pPr>
              <a:defRPr/>
            </a:pPr>
            <a:fld id="{0C3308EF-A6A7-4FF5-9017-917A0212F921}" type="slidenum">
              <a:rPr lang="en-US" altLang="zh-CN" smtClean="0"/>
              <a:pPr>
                <a:defRPr/>
              </a:pPr>
              <a:t>7</a:t>
            </a:fld>
            <a:endParaRPr lang="en-US" altLang="zh-CN"/>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ChangeArrowheads="1"/>
          </p:cNvSpPr>
          <p:nvPr>
            <p:ph type="title"/>
          </p:nvPr>
        </p:nvSpPr>
        <p:spPr/>
        <p:txBody>
          <a:bodyPr/>
          <a:lstStyle/>
          <a:p>
            <a:pPr eaLnBrk="1" hangingPunct="1">
              <a:lnSpc>
                <a:spcPct val="90000"/>
              </a:lnSpc>
              <a:defRPr/>
            </a:pPr>
            <a:r>
              <a:rPr lang="en-US" altLang="zh-CN" sz="2400" b="1" dirty="0" smtClean="0"/>
              <a:t>Insights of China RRI score</a:t>
            </a:r>
            <a:br>
              <a:rPr lang="en-US" altLang="zh-CN" sz="2400" b="1" dirty="0" smtClean="0"/>
            </a:br>
            <a:r>
              <a:rPr lang="zh-CN" altLang="en-US" sz="2400" b="1" dirty="0" smtClean="0">
                <a:latin typeface="Times New Roman" pitchFamily="18" charset="0"/>
              </a:rPr>
              <a:t>对中国居民退休准备指数的解读</a:t>
            </a:r>
            <a:endParaRPr lang="zh-CN" altLang="en-US" sz="2400" b="1" dirty="0" smtClean="0"/>
          </a:p>
        </p:txBody>
      </p:sp>
      <p:sp>
        <p:nvSpPr>
          <p:cNvPr id="19459" name="Rectangle 3"/>
          <p:cNvSpPr>
            <a:spLocks noChangeArrowheads="1"/>
          </p:cNvSpPr>
          <p:nvPr/>
        </p:nvSpPr>
        <p:spPr bwMode="auto">
          <a:xfrm>
            <a:off x="611560" y="1278855"/>
            <a:ext cx="8064500" cy="4670425"/>
          </a:xfrm>
          <a:prstGeom prst="rect">
            <a:avLst/>
          </a:prstGeom>
          <a:noFill/>
          <a:ln w="9525" algn="ctr">
            <a:noFill/>
            <a:miter lim="800000"/>
            <a:headEnd/>
            <a:tailEnd/>
          </a:ln>
        </p:spPr>
        <p:txBody>
          <a:bodyPr tIns="118800" bIns="118800"/>
          <a:lstStyle/>
          <a:p>
            <a:pPr marL="342900" indent="-342900">
              <a:spcBef>
                <a:spcPct val="50000"/>
              </a:spcBef>
              <a:buClr>
                <a:srgbClr val="0082D1"/>
              </a:buClr>
              <a:buFont typeface="Wingdings" pitchFamily="2" charset="2"/>
              <a:buChar char="l"/>
              <a:defRPr/>
            </a:pPr>
            <a:r>
              <a:rPr lang="en-US" altLang="zh-CN" sz="1600" b="0" dirty="0" smtClean="0">
                <a:latin typeface="+mn-lt"/>
                <a:ea typeface="+mn-ea"/>
              </a:rPr>
              <a:t>Reasons for the fact that 2013 China RRI score is higher than the average (4.89) of </a:t>
            </a:r>
            <a:r>
              <a:rPr lang="en-US" altLang="zh-CN" sz="1600" b="0" dirty="0" err="1" smtClean="0">
                <a:latin typeface="+mn-lt"/>
                <a:ea typeface="+mn-ea"/>
              </a:rPr>
              <a:t>Aegon</a:t>
            </a:r>
            <a:r>
              <a:rPr lang="en-US" altLang="zh-CN" sz="1600" b="0" dirty="0" smtClean="0">
                <a:latin typeface="+mn-lt"/>
                <a:ea typeface="+mn-ea"/>
              </a:rPr>
              <a:t> global results:</a:t>
            </a:r>
          </a:p>
          <a:p>
            <a:pPr marL="342900" indent="-342900">
              <a:spcBef>
                <a:spcPct val="50000"/>
              </a:spcBef>
              <a:buClr>
                <a:srgbClr val="0082D1"/>
              </a:buClr>
              <a:buFont typeface="Wingdings" pitchFamily="2" charset="2"/>
              <a:buChar char="l"/>
              <a:defRPr/>
            </a:pPr>
            <a:r>
              <a:rPr lang="zh-CN" altLang="zh-CN" sz="1600" b="0" dirty="0" smtClean="0">
                <a:latin typeface="+mn-lt"/>
                <a:ea typeface="+mn-ea"/>
              </a:rPr>
              <a:t>中国居民</a:t>
            </a:r>
            <a:r>
              <a:rPr lang="en-US" altLang="zh-CN" sz="1600" b="0" dirty="0" smtClean="0">
                <a:latin typeface="+mn-lt"/>
                <a:ea typeface="+mn-ea"/>
              </a:rPr>
              <a:t>2013</a:t>
            </a:r>
            <a:r>
              <a:rPr lang="zh-CN" altLang="zh-CN" sz="1600" b="0" dirty="0" smtClean="0">
                <a:latin typeface="+mn-lt"/>
                <a:ea typeface="+mn-ea"/>
              </a:rPr>
              <a:t>年的退休准备指数高于全球</a:t>
            </a:r>
            <a:r>
              <a:rPr lang="en-US" altLang="zh-CN" sz="1600" b="0" dirty="0" smtClean="0">
                <a:latin typeface="+mn-lt"/>
                <a:ea typeface="+mn-ea"/>
              </a:rPr>
              <a:t>12</a:t>
            </a:r>
            <a:r>
              <a:rPr lang="zh-CN" altLang="zh-CN" sz="1600" b="0" dirty="0" smtClean="0">
                <a:latin typeface="+mn-lt"/>
                <a:ea typeface="+mn-ea"/>
              </a:rPr>
              <a:t>个国家的平均水平</a:t>
            </a:r>
            <a:r>
              <a:rPr lang="en-US" altLang="zh-CN" sz="1600" b="0" dirty="0" smtClean="0">
                <a:latin typeface="+mn-lt"/>
                <a:ea typeface="+mn-ea"/>
              </a:rPr>
              <a:t>4.89</a:t>
            </a:r>
            <a:r>
              <a:rPr lang="zh-CN" altLang="en-US" sz="1600" b="0" dirty="0" smtClean="0">
                <a:latin typeface="+mn-lt"/>
                <a:ea typeface="+mn-ea"/>
              </a:rPr>
              <a:t>，可能的原因是</a:t>
            </a:r>
            <a:r>
              <a:rPr lang="zh-CN" altLang="zh-CN" sz="1600" b="0" dirty="0" smtClean="0">
                <a:latin typeface="+mn-lt"/>
                <a:ea typeface="+mn-ea"/>
              </a:rPr>
              <a:t>：</a:t>
            </a:r>
            <a:endParaRPr lang="en-US" altLang="zh-CN" sz="1600" b="0" dirty="0" smtClean="0">
              <a:latin typeface="+mn-lt"/>
              <a:ea typeface="+mn-ea"/>
            </a:endParaRPr>
          </a:p>
          <a:p>
            <a:pPr marL="800100" lvl="1" indent="-342900">
              <a:spcBef>
                <a:spcPct val="50000"/>
              </a:spcBef>
              <a:buClr>
                <a:srgbClr val="0082D1"/>
              </a:buClr>
              <a:buFont typeface="Wingdings" pitchFamily="2" charset="2"/>
              <a:buChar char="ü"/>
              <a:defRPr/>
            </a:pPr>
            <a:r>
              <a:rPr lang="en-US" altLang="zh-CN" sz="1400" b="0" dirty="0" smtClean="0">
                <a:latin typeface="+mn-lt"/>
                <a:ea typeface="+mn-ea"/>
              </a:rPr>
              <a:t>Chinese citizens are over confident and positive towards their financial awareness, financial understanding, etc.</a:t>
            </a:r>
          </a:p>
          <a:p>
            <a:pPr marL="800100" lvl="1" indent="-342900">
              <a:spcBef>
                <a:spcPct val="50000"/>
              </a:spcBef>
              <a:buClr>
                <a:srgbClr val="0082D1"/>
              </a:buClr>
              <a:buFont typeface="Wingdings" pitchFamily="2" charset="2"/>
              <a:buChar char="ü"/>
              <a:defRPr/>
            </a:pPr>
            <a:r>
              <a:rPr lang="zh-CN" altLang="zh-CN" sz="1400" b="0" dirty="0" smtClean="0">
                <a:latin typeface="+mn-lt"/>
                <a:ea typeface="+mn-ea"/>
              </a:rPr>
              <a:t>中国居民对退休生活的主观认知有过于乐观的倾向，比如财务规划认知水平、财务理解能力等</a:t>
            </a:r>
            <a:endParaRPr lang="en-US" altLang="zh-CN" sz="1400" b="0" dirty="0" smtClean="0">
              <a:latin typeface="+mn-lt"/>
              <a:ea typeface="+mn-ea"/>
            </a:endParaRPr>
          </a:p>
          <a:p>
            <a:pPr marL="800100" lvl="1" indent="-342900">
              <a:spcBef>
                <a:spcPct val="50000"/>
              </a:spcBef>
              <a:buClr>
                <a:srgbClr val="0082D1"/>
              </a:buClr>
              <a:buFont typeface="Wingdings" pitchFamily="2" charset="2"/>
              <a:buChar char="ü"/>
              <a:defRPr/>
            </a:pPr>
            <a:r>
              <a:rPr lang="en-US" altLang="zh-CN" sz="1400" b="0" dirty="0" smtClean="0">
                <a:latin typeface="+mn-lt"/>
                <a:ea typeface="+mn-ea"/>
              </a:rPr>
              <a:t>Chinese citizens have a tradition of saving, which exactly accounts for a large proportion of RRI score calculation. In fact, their actions for retirement planning lag far behind what American, Japanese and Europeans do. </a:t>
            </a:r>
          </a:p>
          <a:p>
            <a:pPr marL="800100" lvl="1" indent="-342900">
              <a:spcBef>
                <a:spcPct val="50000"/>
              </a:spcBef>
              <a:buClr>
                <a:srgbClr val="0082D1"/>
              </a:buClr>
              <a:buFont typeface="Wingdings" pitchFamily="2" charset="2"/>
              <a:buChar char="ü"/>
              <a:defRPr/>
            </a:pPr>
            <a:r>
              <a:rPr lang="zh-CN" altLang="zh-CN" sz="1400" b="0" dirty="0" smtClean="0">
                <a:latin typeface="+mn-lt"/>
                <a:ea typeface="+mn-ea"/>
              </a:rPr>
              <a:t>中国居民具有储蓄的传统，恰好储蓄在退休准备指数的计算中占到了最大比重。实际上，中国人在退休规划及行动层面落后于美国、日本和许多欧洲国家</a:t>
            </a:r>
            <a:endParaRPr lang="en-US" altLang="zh-CN" sz="1400" b="0" dirty="0" smtClean="0">
              <a:latin typeface="+mn-lt"/>
              <a:ea typeface="+mn-ea"/>
            </a:endParaRPr>
          </a:p>
          <a:p>
            <a:pPr marL="800100" lvl="1" indent="-342900">
              <a:spcBef>
                <a:spcPct val="50000"/>
              </a:spcBef>
              <a:buClr>
                <a:srgbClr val="0082D1"/>
              </a:buClr>
              <a:buFont typeface="Wingdings" pitchFamily="2" charset="2"/>
              <a:buChar char="ü"/>
              <a:defRPr/>
            </a:pPr>
            <a:r>
              <a:rPr lang="en-US" altLang="zh-CN" sz="1400" b="0" dirty="0" smtClean="0">
                <a:latin typeface="+mn-lt"/>
                <a:ea typeface="+mn-ea"/>
              </a:rPr>
              <a:t>Chinese citizens have an excessive reliance on social basic pension and positively regard it as a reliable approach.</a:t>
            </a:r>
          </a:p>
          <a:p>
            <a:pPr marL="800100" lvl="1" indent="-342900">
              <a:spcBef>
                <a:spcPct val="50000"/>
              </a:spcBef>
              <a:buClr>
                <a:srgbClr val="0082D1"/>
              </a:buClr>
              <a:buFont typeface="Wingdings" pitchFamily="2" charset="2"/>
              <a:buChar char="ü"/>
              <a:defRPr/>
            </a:pPr>
            <a:r>
              <a:rPr lang="zh-CN" altLang="zh-CN" sz="1400" b="0" dirty="0" smtClean="0">
                <a:latin typeface="+mn-lt"/>
                <a:ea typeface="+mn-ea"/>
              </a:rPr>
              <a:t>中国居民对社会养老保险这种传统的养老金来源过分依赖，并且乐观地认为由政府提供的社会养老保险很可靠，从而提升了对于退休准备的信心</a:t>
            </a:r>
            <a:endParaRPr lang="zh-CN" altLang="en-US" sz="1400" b="0" dirty="0" smtClean="0">
              <a:latin typeface="+mn-lt"/>
              <a:ea typeface="+mn-ea"/>
            </a:endParaRPr>
          </a:p>
          <a:p>
            <a:pPr marL="800100" lvl="1" indent="-342900">
              <a:spcBef>
                <a:spcPct val="50000"/>
              </a:spcBef>
              <a:buClr>
                <a:srgbClr val="0082D1"/>
              </a:buClr>
              <a:defRPr/>
            </a:pPr>
            <a:endParaRPr lang="en-US" altLang="zh-CN" sz="1600" b="0" dirty="0" smtClean="0">
              <a:latin typeface="+mn-lt"/>
              <a:ea typeface="+mn-ea"/>
            </a:endParaRPr>
          </a:p>
        </p:txBody>
      </p:sp>
      <p:sp>
        <p:nvSpPr>
          <p:cNvPr id="5" name="灯片编号占位符 4"/>
          <p:cNvSpPr>
            <a:spLocks noGrp="1"/>
          </p:cNvSpPr>
          <p:nvPr>
            <p:ph type="sldNum" sz="quarter" idx="12"/>
          </p:nvPr>
        </p:nvSpPr>
        <p:spPr/>
        <p:txBody>
          <a:bodyPr/>
          <a:lstStyle/>
          <a:p>
            <a:pPr>
              <a:defRPr/>
            </a:pPr>
            <a:fld id="{24DCFD94-5C66-4C9D-9AC8-1BB164454B2B}" type="slidenum">
              <a:rPr lang="en-US" altLang="zh-CN" smtClean="0"/>
              <a:pPr>
                <a:defRPr/>
              </a:pPr>
              <a:t>8</a:t>
            </a:fld>
            <a:endParaRPr lang="en-US" altLang="zh-CN"/>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a:spLocks/>
          </p:cNvSpPr>
          <p:nvPr>
            <p:custDataLst>
              <p:tags r:id="rId1"/>
            </p:custDataLst>
          </p:nvPr>
        </p:nvSpPr>
        <p:spPr>
          <a:xfrm>
            <a:off x="518864" y="2578671"/>
            <a:ext cx="8229600" cy="922337"/>
          </a:xfrm>
          <a:prstGeom prst="rect">
            <a:avLst/>
          </a:prstGeom>
        </p:spPr>
        <p:txBody>
          <a:bodyPr/>
          <a:lstStyle/>
          <a:p>
            <a:pPr lvl="0" algn="ctr"/>
            <a:r>
              <a:rPr lang="en-US" altLang="zh-CN" sz="2800" kern="0" dirty="0" smtClean="0">
                <a:solidFill>
                  <a:srgbClr val="0079C1"/>
                </a:solidFill>
                <a:latin typeface="+mj-lt"/>
                <a:ea typeface="+mj-ea"/>
                <a:cs typeface="+mj-cs"/>
              </a:rPr>
              <a:t>Key findings of China RRI Survey</a:t>
            </a:r>
          </a:p>
          <a:p>
            <a:pPr lvl="0" algn="ctr"/>
            <a:r>
              <a:rPr lang="zh-CN" altLang="en-US" sz="2800" kern="0" dirty="0" smtClean="0">
                <a:solidFill>
                  <a:srgbClr val="0079C1"/>
                </a:solidFill>
                <a:latin typeface="+mj-lt"/>
                <a:ea typeface="+mj-ea"/>
                <a:cs typeface="+mj-cs"/>
              </a:rPr>
              <a:t>中国居民退休准备指数调研结果</a:t>
            </a:r>
            <a:endParaRPr lang="en-US" altLang="zh-CN" sz="2800" kern="0" dirty="0" smtClean="0">
              <a:solidFill>
                <a:srgbClr val="0079C1"/>
              </a:solidFill>
              <a:latin typeface="+mj-lt"/>
              <a:ea typeface="+mj-ea"/>
              <a:cs typeface="+mj-cs"/>
            </a:endParaRPr>
          </a:p>
        </p:txBody>
      </p:sp>
      <p:sp>
        <p:nvSpPr>
          <p:cNvPr id="5" name="灯片编号占位符 4"/>
          <p:cNvSpPr>
            <a:spLocks noGrp="1"/>
          </p:cNvSpPr>
          <p:nvPr>
            <p:ph type="sldNum" sz="quarter" idx="12"/>
          </p:nvPr>
        </p:nvSpPr>
        <p:spPr/>
        <p:txBody>
          <a:bodyPr/>
          <a:lstStyle/>
          <a:p>
            <a:pPr>
              <a:defRPr/>
            </a:pPr>
            <a:fld id="{0C3308EF-A6A7-4FF5-9017-917A0212F921}" type="slidenum">
              <a:rPr lang="en-US" altLang="zh-CN" smtClean="0"/>
              <a:pPr>
                <a:defRPr/>
              </a:pPr>
              <a:t>9</a:t>
            </a:fld>
            <a:endParaRPr lang="en-US" altLang="zh-CN"/>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2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WzrsvahHfEuhdUYd2Bp.q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6sddrvDPkGXi1kD0A.ddw"/>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qZpgBTMu8kyT4OCY7026J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F6sddrvDPkGXi1kD0A.dd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qZpgBTMu8kyT4OCY7026JA"/>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J_jl9D51Eeg0hKoCpP5l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6sddrvDPkGXi1kD0A.dd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qZpgBTMu8kyT4OCY7026J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6sddrvDPkGXi1kD0A.dd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qZpgBTMu8kyT4OCY7026J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6sddrvDPkGXi1kD0A.dd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eX2DzhA8dk6xhvRk.w4Wd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qZpgBTMu8kyT4OCY7026J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i0ezARt1T0m5.aCOMaZN7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9fxxfvUytEu5uL8cF4n5_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av6FMgsSuEud9WQY_O0Hf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ltHp4uV1E0KpdwV79KpbT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tKomTuZ_Vk2gNaEGeBBnF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v_Wd6uKCv0atzMdNv5iRo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eUXhrnbAiEOgTBEIVBjPn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cdjP58IVMEeJ2Y.qCUhyT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Z9T2R9xpMUWdESvoloBaWA"/>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SFtZLXT06O1N3ZmQgnA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u2y3GuC0GaY5siwcp0p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ZyKgzSTJUu1UbHEW8.Rk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WctYvy4G6EKE1DcZsTi5R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WKfxhKO2iUiGOteCcUiWO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xXR.U8aVkiKWTU8xKaAf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n1bE_miomUCCeTBQBC2JT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zF.6hYMbqEeQ5d.LdIeNe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0HfmewXHhU.DCruUf06m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5VlsgAKxiUaPy1r1PMXvz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Z9T2R9xpMUWdESvoloBaW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veYM3aOJNEmP0899h19N7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JrSUJyAFukWB7US6Ee5f6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fkoO6.0xZUK31JCpEUcGl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NvMY4y.HPU.U3mZLno7NP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dGQrw7bEUGjNqQEFvc6N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nklggODxUCnKlI00P9x5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cc1QX2T.ik6WBR0Xc2ArF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BW12e4ZIFkumqPF4Q4F.C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JL5uhi5sC0Gk97gXXWYPy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cIFABygZbEaWvBa_ZOqJi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08dQG9GRDke1OLK9IOPZP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exfcffdavk2YDIGKdoQXW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dI6_L6L7BUWTTaiNO_q5_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_2FT4jBltkeUrKQE0rZXh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sSsXqwgeRkmAczdS9hHetQ"/>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ox9t2wDEu0WAKeF5B3wqI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GT7.KJzi.EeGfulMqhiNr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2GVox4TNcUGrAMrmk8dtB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oinrXe_vp0mOHeekSADiK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1jhMIg0hfUu_alhcyHAUC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eanxLxsjU2B7N8sSWb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aCIcy5sG0mcQX840TOsM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rmLb6m_pA0q613CxiPagZ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rwAnfupoEUiEl3uDjs_6n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Y6jzTNm5S0m2z139WXGuA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No0B0f7rCEa0HZga37Hx6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o63fy.6KkaxHGscolOe.w"/>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exseYFC_7kq8SXECifzv0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lT76EFtLqke6BbmU1S4jf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5BaZYM4nFU2LCCSKDujDw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_2FT4jBltkeUrKQE0rZXh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_2FT4jBltkeUrKQE0rZX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xmI2YKbrXkKYEQEtA8tdL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_2FT4jBltkeUrKQE0rZXh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_2FT4jBltkeUrKQE0rZXh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_2FT4jBltkeUrKQE0rZXh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fpzyd7.Cmk2phXlxBeaqK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s4QztZgrXEyB9_Ycj0eFPQ"/>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ECJ9LC.nUW_xjI1Ik9G6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ygLeHcrWUW79NGpeFGbt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Ub.LBYiHPEq3mm6YlVP4w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sdm.zAebkk.dQVC1jQKBX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M4dt3ZbPUCqV1XGxTxgR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xvYEHBEnFEGI8EirO_8RKQ"/>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iy1zU7ZwHEi9Ff6EzRQ_V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o5R_MZHDjkq5Ykvcq2FRq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d4uCtbcb4USOCAM2xyGdp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F_zHhXbxdkeAWN.9Jbpet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MPgZGLVP.kqNHKqlYQl_F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FjhTrWV59k27pD0a2rasY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w0_9t243q0CWQyBSZfpMO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buTy4paSSE.s6dinKjUrf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Z9T2R9xpMUWdESvoloBaW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qpgr_sFx1kW.eLMsukqK6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IgbhnQ7fkq4BhkqEtFGD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apHyyrNUm0uAoaN6MLUgb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och92CaBoEex5gXw3km36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PrajqLlJ_kuesI.9sgMXN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9Hg_5Eh8tk6HCO5dixavi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2A.c9cFjl0GLJVBg7ZXax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iMVB6uIWAEKD7nF8rv3KiA"/>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Q_2coLGPhEifaLqss8nfnA"/>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yufqrPJTBESkOb46YNBqt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OnaxcucLEkeUrQz852KXmg"/>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dsJpjigxFkCRP1yKOfjPP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Az8Ixao6c0COJqmFUWFUew"/>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GTPp5w72pUKLDAuM8UTZ7Q"/>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KCFp9SrXHk2JziPoME1jk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Xm6Cu0LzhEuXDuxBFjvTe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eHiwazlM_Eeb3j39aBRJu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kDl7oTPLPUSCz1GN3JT2zg"/>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rJ_jl9D51Eeg0hKoCpP5l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LB9hXcsFBkyccMhHHwVuZg"/>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caRilFVr102rGiq99kCVA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F6sddrvDPkGXi1kD0A.dd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qZpgBTMu8kyT4OCY7026JA"/>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黑体"/>
        <a:cs typeface="黑体"/>
      </a:majorFont>
      <a:minorFont>
        <a:latin typeface="Arial"/>
        <a:ea typeface="黑体"/>
        <a:cs typeface="黑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rtlCol="0" anchor="ctr">
        <a:spAutoFit/>
      </a:bodyPr>
      <a:lstStyle>
        <a:defPPr algn="ctr">
          <a:defRPr sz="800" dirty="0"/>
        </a:defPPr>
      </a:lst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默认设计模板">
      <a:majorFont>
        <a:latin typeface="Arial"/>
        <a:ea typeface="黑体"/>
        <a:cs typeface="黑体"/>
      </a:majorFont>
      <a:minorFont>
        <a:latin typeface="Arial"/>
        <a:ea typeface="黑体"/>
        <a:cs typeface="黑体"/>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20572</TotalTime>
  <Words>2870</Words>
  <Application>Microsoft Office PowerPoint</Application>
  <PresentationFormat>On-screen Show (4:3)</PresentationFormat>
  <Paragraphs>378</Paragraphs>
  <Slides>30</Slides>
  <Notes>15</Notes>
  <HiddenSlides>0</HiddenSlides>
  <MMClips>0</MMClips>
  <ScaleCrop>false</ScaleCrop>
  <HeadingPairs>
    <vt:vector size="6" baseType="variant">
      <vt:variant>
        <vt:lpstr>Theme</vt:lpstr>
      </vt:variant>
      <vt:variant>
        <vt:i4>2</vt:i4>
      </vt:variant>
      <vt:variant>
        <vt:lpstr>Embedded OLE Servers</vt:lpstr>
      </vt:variant>
      <vt:variant>
        <vt:i4>3</vt:i4>
      </vt:variant>
      <vt:variant>
        <vt:lpstr>Slide Titles</vt:lpstr>
      </vt:variant>
      <vt:variant>
        <vt:i4>30</vt:i4>
      </vt:variant>
    </vt:vector>
  </HeadingPairs>
  <TitlesOfParts>
    <vt:vector size="35" baseType="lpstr">
      <vt:lpstr>默认设计模板</vt:lpstr>
      <vt:lpstr>1_默认设计模板</vt:lpstr>
      <vt:lpstr>think-cell Slide</vt:lpstr>
      <vt:lpstr>Worksheet</vt:lpstr>
      <vt:lpstr>图表</vt:lpstr>
      <vt:lpstr>Slide 1</vt:lpstr>
      <vt:lpstr>Slide 2</vt:lpstr>
      <vt:lpstr>Slide 3</vt:lpstr>
      <vt:lpstr>Slide 4</vt:lpstr>
      <vt:lpstr>Slide 5</vt:lpstr>
      <vt:lpstr>About Retirement Readiness Index 关于退休准备指数 </vt:lpstr>
      <vt:lpstr>China RRI score 中国居民退休准备指数 </vt:lpstr>
      <vt:lpstr>Insights of China RRI score 对中国居民退休准备指数的解读</vt:lpstr>
      <vt:lpstr>Slide 9</vt:lpstr>
      <vt:lpstr>Positive Aspiration for Retirement 中国居民退休生活预期普遍较高  vs.  Low confidence in Achieving Expected  Retirement Income 对取得期望退休收入缺乏信心</vt:lpstr>
      <vt:lpstr>Aspiration 对退休生活的期望</vt:lpstr>
      <vt:lpstr>Expected Retirement Income 预期退休收入 </vt:lpstr>
      <vt:lpstr>Confidence in Achieving Expected  Retirement Income 对取得预期退休收入的信心</vt:lpstr>
      <vt:lpstr>High Awareness of Retirement Responsibility 中国居民认为退休最需要靠自身  vs.  Traditional and Limited Retirement Income Sources 退休收入来源仍较为传统和单一</vt:lpstr>
      <vt:lpstr>Retirement Responsibility 对退休后谁来承担经济保障责任的认知</vt:lpstr>
      <vt:lpstr>Retirement Income Sources 退休收入来源</vt:lpstr>
      <vt:lpstr>Strong Needs for Retirement Saving 退休储备的需求强烈  vs.  Insufficient Retirement Planning 缺乏完善的退休规划</vt:lpstr>
      <vt:lpstr>Needs for Retirement Saving 退休储备的需求 </vt:lpstr>
      <vt:lpstr>Retirement Planning 退休规划</vt:lpstr>
      <vt:lpstr>Slide 20</vt:lpstr>
      <vt:lpstr>Slide 21</vt:lpstr>
      <vt:lpstr>Slide 22</vt:lpstr>
      <vt:lpstr>Slide 23</vt:lpstr>
      <vt:lpstr>Slide 24</vt:lpstr>
      <vt:lpstr>Slide 25</vt:lpstr>
      <vt:lpstr>Slide 26</vt:lpstr>
      <vt:lpstr>Slide 27</vt:lpstr>
      <vt:lpstr>Slide 28</vt:lpstr>
      <vt:lpstr>Slide 29</vt:lpstr>
      <vt:lpstr>Thanks! 谢谢！</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Allie</dc:creator>
  <cp:lastModifiedBy>marcogrootwassink</cp:lastModifiedBy>
  <cp:revision>2189</cp:revision>
  <dcterms:created xsi:type="dcterms:W3CDTF">2009-12-02T02:44:40Z</dcterms:created>
  <dcterms:modified xsi:type="dcterms:W3CDTF">2013-07-20T01:42:08Z</dcterms:modified>
</cp:coreProperties>
</file>